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62" r:id="rId8"/>
    <p:sldId id="261" r:id="rId9"/>
    <p:sldId id="280" r:id="rId10"/>
    <p:sldId id="269" r:id="rId11"/>
    <p:sldId id="281" r:id="rId12"/>
    <p:sldId id="272" r:id="rId13"/>
    <p:sldId id="273" r:id="rId14"/>
    <p:sldId id="274" r:id="rId15"/>
    <p:sldId id="275" r:id="rId16"/>
    <p:sldId id="276" r:id="rId17"/>
    <p:sldId id="277" r:id="rId18"/>
    <p:sldId id="278" r:id="rId19"/>
    <p:sldId id="279" r:id="rId20"/>
    <p:sldId id="266" r:id="rId21"/>
    <p:sldId id="271"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87739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F9E2B1F-768D-081D-FFDA-09BB2D66164C}"/>
              </a:ext>
            </a:extLst>
          </p:cNvPr>
          <p:cNvGraphicFramePr>
            <a:graphicFrameLocks noChangeAspect="1"/>
          </p:cNvGraphicFramePr>
          <p:nvPr userDrawn="1">
            <p:custDataLst>
              <p:tags r:id="rId17"/>
            </p:custDataLst>
            <p:extLst>
              <p:ext uri="{D42A27DB-BD31-4B8C-83A1-F6EECF244321}">
                <p14:modId xmlns:p14="http://schemas.microsoft.com/office/powerpoint/2010/main" val="710877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7" imgH="488" progId="TCLayout.ActiveDocument.1">
                  <p:embed/>
                </p:oleObj>
              </mc:Choice>
              <mc:Fallback>
                <p:oleObj name="think-cell Slide" r:id="rId18" imgW="487" imgH="48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tags" Target="../tags/tag13.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291D2FF-3E45-D534-3F69-3397F67910EB}"/>
              </a:ext>
            </a:extLst>
          </p:cNvPr>
          <p:cNvGraphicFramePr>
            <a:graphicFrameLocks noChangeAspect="1"/>
          </p:cNvGraphicFramePr>
          <p:nvPr>
            <p:custDataLst>
              <p:tags r:id="rId1"/>
            </p:custDataLst>
            <p:extLst>
              <p:ext uri="{D42A27DB-BD31-4B8C-83A1-F6EECF244321}">
                <p14:modId xmlns:p14="http://schemas.microsoft.com/office/powerpoint/2010/main" val="844281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58702" y="4434840"/>
            <a:ext cx="10499110" cy="1122202"/>
          </a:xfrm>
        </p:spPr>
        <p:txBody>
          <a:bodyPr vert="horz"/>
          <a:lstStyle/>
          <a:p>
            <a:r>
              <a:rPr lang="en-US" dirty="0"/>
              <a:t>Develop AI solutions with Azure </a:t>
            </a:r>
            <a:r>
              <a:rPr lang="en-US" dirty="0" err="1"/>
              <a:t>OpenAI</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58701" y="5586890"/>
            <a:ext cx="10499110" cy="396660"/>
          </a:xfrm>
        </p:spPr>
        <p:txBody>
          <a:bodyPr>
            <a:normAutofit/>
          </a:bodyPr>
          <a:lstStyle/>
          <a:p>
            <a:r>
              <a:rPr lang="en-US" dirty="0"/>
              <a:t>Sujoy Kumar Saha, Enterprise Architect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70489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96142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3502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Prompt engineering with Azure Open AI</a:t>
            </a:r>
          </a:p>
        </p:txBody>
      </p:sp>
    </p:spTree>
    <p:extLst>
      <p:ext uri="{BB962C8B-B14F-4D97-AF65-F5344CB8AC3E}">
        <p14:creationId xmlns:p14="http://schemas.microsoft.com/office/powerpoint/2010/main" val="222505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411055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55079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2076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Integrate Azure Open AI into your app</a:t>
            </a:r>
          </a:p>
        </p:txBody>
      </p:sp>
    </p:spTree>
    <p:extLst>
      <p:ext uri="{BB962C8B-B14F-4D97-AF65-F5344CB8AC3E}">
        <p14:creationId xmlns:p14="http://schemas.microsoft.com/office/powerpoint/2010/main" val="90049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19585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F23F569-DBA3-0DE1-DA88-7476C5701196}"/>
              </a:ext>
            </a:extLst>
          </p:cNvPr>
          <p:cNvGraphicFramePr>
            <a:graphicFrameLocks noChangeAspect="1"/>
          </p:cNvGraphicFramePr>
          <p:nvPr>
            <p:custDataLst>
              <p:tags r:id="rId1"/>
            </p:custDataLst>
            <p:extLst>
              <p:ext uri="{D42A27DB-BD31-4B8C-83A1-F6EECF244321}">
                <p14:modId xmlns:p14="http://schemas.microsoft.com/office/powerpoint/2010/main" val="1776256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950"/>
            <a:ext cx="5111750" cy="1204912"/>
          </a:xfrm>
        </p:spPr>
        <p:txBody>
          <a:bodyPr vert="horz"/>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430743"/>
            <a:ext cx="6387117" cy="2944258"/>
          </a:xfrm>
        </p:spPr>
        <p:txBody>
          <a:bodyPr>
            <a:normAutofit fontScale="92500" lnSpcReduction="10000"/>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provides access to </a:t>
            </a:r>
            <a:r>
              <a:rPr lang="en-US" b="0" i="0" dirty="0" err="1">
                <a:solidFill>
                  <a:srgbClr val="161616"/>
                </a:solidFill>
                <a:effectLst/>
                <a:latin typeface="Segoe UI" panose="020B0502040204020203" pitchFamily="34" charset="0"/>
              </a:rPr>
              <a:t>OpenAI's</a:t>
            </a:r>
            <a:r>
              <a:rPr lang="en-US" b="0" i="0" dirty="0">
                <a:solidFill>
                  <a:srgbClr val="161616"/>
                </a:solidFill>
                <a:effectLst/>
                <a:latin typeface="Segoe UI" panose="020B0502040204020203" pitchFamily="34" charset="0"/>
              </a:rPr>
              <a:t> powerful large language models such as GPT, Codex, and Embeddings models.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offers models for text, code, and embeddings, available through REST API or Python and C# SDKs.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By using the specific model deployed in your resource, you can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generative AI models to add intelligence to your application.</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rompt engineering is a critical process for optimizing the performance of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Sujoy Kumar Saha</a:t>
            </a:r>
          </a:p>
          <a:p>
            <a:r>
              <a:rPr lang="en-US" dirty="0"/>
              <a:t>sujoykumarsaha@gmail.com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45732" cy="2519363"/>
          </a:xfrm>
        </p:spPr>
        <p:txBody>
          <a:bodyPr>
            <a:normAutofit lnSpcReduction="10000"/>
          </a:bodyPr>
          <a:lstStyle/>
          <a:p>
            <a:r>
              <a:rPr lang="en-US" dirty="0"/>
              <a:t>Introduction</a:t>
            </a:r>
          </a:p>
          <a:p>
            <a:r>
              <a:rPr lang="en-US" dirty="0"/>
              <a:t>Introduction to Azure Open AI services</a:t>
            </a:r>
          </a:p>
          <a:p>
            <a:r>
              <a:rPr lang="en-US" dirty="0"/>
              <a:t>Develop NLP solutions with Azure Open AI</a:t>
            </a:r>
          </a:p>
          <a:p>
            <a:r>
              <a:rPr lang="en-US" dirty="0"/>
              <a:t>Prompt engineering with Azure Open AI</a:t>
            </a:r>
          </a:p>
          <a:p>
            <a:r>
              <a:rPr lang="en-US" dirty="0"/>
              <a:t>Integrate Azure Open AI into your app</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8B5AA5-DE9F-1883-CB95-2B6FF642C13A}"/>
              </a:ext>
            </a:extLst>
          </p:cNvPr>
          <p:cNvGraphicFramePr>
            <a:graphicFrameLocks noChangeAspect="1"/>
          </p:cNvGraphicFramePr>
          <p:nvPr>
            <p:custDataLst>
              <p:tags r:id="rId1"/>
            </p:custDataLst>
            <p:extLst>
              <p:ext uri="{D42A27DB-BD31-4B8C-83A1-F6EECF244321}">
                <p14:modId xmlns:p14="http://schemas.microsoft.com/office/powerpoint/2010/main" val="2248582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2999" y="149186"/>
            <a:ext cx="5111750" cy="1204912"/>
          </a:xfrm>
        </p:spPr>
        <p:txBody>
          <a:bodyPr vert="horz"/>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2999" y="2710708"/>
            <a:ext cx="7545202" cy="3290911"/>
          </a:xfrm>
        </p:spPr>
        <p:txBody>
          <a:bodyPr>
            <a:normAutofit/>
          </a:bodyPr>
          <a:lstStyle/>
          <a:p>
            <a:r>
              <a:rPr lang="en-US" b="0" i="0" dirty="0">
                <a:solidFill>
                  <a:srgbClr val="444444"/>
                </a:solidFill>
                <a:effectLst/>
                <a:latin typeface="Heebo" panose="020B0604020202020204" pitchFamily="2" charset="-79"/>
                <a:cs typeface="Heebo" panose="020B0604020202020204" pitchFamily="2" charset="-79"/>
              </a:rPr>
              <a:t>“</a:t>
            </a:r>
            <a:r>
              <a:rPr lang="en-US" b="0" i="1" dirty="0">
                <a:solidFill>
                  <a:srgbClr val="444444"/>
                </a:solidFill>
                <a:effectLst/>
                <a:latin typeface="Heebo" panose="020B0604020202020204" pitchFamily="2" charset="-79"/>
                <a:cs typeface="Heebo" panose="020B0604020202020204" pitchFamily="2" charset="-79"/>
              </a:rPr>
              <a:t>Success is not final, failure is not fatal: It is the courage to continue that counts</a:t>
            </a:r>
            <a:r>
              <a:rPr lang="en-US" b="0" i="0" dirty="0">
                <a:solidFill>
                  <a:srgbClr val="444444"/>
                </a:solidFill>
                <a:effectLst/>
                <a:latin typeface="Heebo" panose="020B0604020202020204" pitchFamily="2" charset="-79"/>
                <a:cs typeface="Heebo" panose="020B0604020202020204" pitchFamily="2" charset="-79"/>
              </a:rPr>
              <a:t>,” said Winston Churchill.</a:t>
            </a:r>
          </a:p>
          <a:p>
            <a:endParaRPr lang="en-US" dirty="0">
              <a:solidFill>
                <a:srgbClr val="444444"/>
              </a:solidFill>
              <a:latin typeface="Heebo" panose="020B0604020202020204" pitchFamily="2" charset="-79"/>
              <a:cs typeface="Heebo" panose="020B0604020202020204" pitchFamily="2" charset="-79"/>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last decade, we have seen Artificial intelligence in short AI progressing with typical quasilinear growth. Artificial intelligence is already impacting virtually every industry and every human being. This incredible technology has brought many good and questionable things into our lives, and it will create an even bigger impact in the next decades.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37206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Introduction to Azure Open AI service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407662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0056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70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1665532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439111260"/>
              </p:ext>
            </p:extLst>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6391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907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84560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Develop NLP solutions with Azure Open AI</a:t>
            </a:r>
          </a:p>
        </p:txBody>
      </p:sp>
    </p:spTree>
    <p:extLst>
      <p:ext uri="{BB962C8B-B14F-4D97-AF65-F5344CB8AC3E}">
        <p14:creationId xmlns:p14="http://schemas.microsoft.com/office/powerpoint/2010/main" val="376845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846</Words>
  <Application>Microsoft Office PowerPoint</Application>
  <PresentationFormat>Widescreen</PresentationFormat>
  <Paragraphs>180</Paragraphs>
  <Slides>18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Heebo</vt:lpstr>
      <vt:lpstr>Segoe UI</vt:lpstr>
      <vt:lpstr>segoe-ui_light</vt:lpstr>
      <vt:lpstr>Tenorite</vt:lpstr>
      <vt:lpstr>Office Theme</vt:lpstr>
      <vt:lpstr>think-cell Slide</vt:lpstr>
      <vt:lpstr>Develop AI solutions with Azure OpenAI</vt:lpstr>
      <vt:lpstr>AGENDA</vt:lpstr>
      <vt:lpstr>INTRODUCTION</vt:lpstr>
      <vt:lpstr>Introduction to Azure Open AI service</vt:lpstr>
      <vt:lpstr>Azure OpenAI Service brings generative AI models to the Azure platform</vt:lpstr>
      <vt:lpstr>Azure OpenAI Service</vt:lpstr>
      <vt:lpstr>Types of generative AI models</vt:lpstr>
      <vt:lpstr>Get Started with Azure OpenAI Service</vt:lpstr>
      <vt:lpstr>Develop NLP solutions with Azure Open AI</vt:lpstr>
      <vt:lpstr>AREAS OF GROWTH</vt:lpstr>
      <vt:lpstr>HOW WE GET THERE</vt:lpstr>
      <vt:lpstr>Prompt engineering with Azure Open AI</vt:lpstr>
      <vt:lpstr>AREAS OF GROWTH</vt:lpstr>
      <vt:lpstr>HOW WE GET THERE</vt:lpstr>
      <vt:lpstr>Integrate Azure Open AI into your app</vt:lpstr>
      <vt:lpstr>AREAS OF GROWTH</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2023-05-12T14:25:04Z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90abb71-b7ef-49cf-ab6c-8d2e705d75ce_Enabled">
    <vt:lpwstr>true</vt:lpwstr>
  </property>
  <property fmtid="{D5CDD505-2E9C-101B-9397-08002B2CF9AE}" pid="4" name="MSIP_Label_390abb71-b7ef-49cf-ab6c-8d2e705d75ce_SetDate">
    <vt:lpwstr>2023-05-11T17:02:34Z</vt:lpwstr>
  </property>
  <property fmtid="{D5CDD505-2E9C-101B-9397-08002B2CF9AE}" pid="5" name="MSIP_Label_390abb71-b7ef-49cf-ab6c-8d2e705d75ce_Method">
    <vt:lpwstr>Standard</vt:lpwstr>
  </property>
  <property fmtid="{D5CDD505-2E9C-101B-9397-08002B2CF9AE}" pid="6" name="MSIP_Label_390abb71-b7ef-49cf-ab6c-8d2e705d75ce_Name">
    <vt:lpwstr>defa4170-0d19-0005-0002-bc88714345d2</vt:lpwstr>
  </property>
  <property fmtid="{D5CDD505-2E9C-101B-9397-08002B2CF9AE}" pid="7" name="MSIP_Label_390abb71-b7ef-49cf-ab6c-8d2e705d75ce_SiteId">
    <vt:lpwstr>c3b232d6-15a2-46e1-8879-7ec7a9e5c4a9</vt:lpwstr>
  </property>
  <property fmtid="{D5CDD505-2E9C-101B-9397-08002B2CF9AE}" pid="8" name="MSIP_Label_390abb71-b7ef-49cf-ab6c-8d2e705d75ce_ActionId">
    <vt:lpwstr>4794be7c-344b-47fb-bf70-7ed2f30a22c1</vt:lpwstr>
  </property>
  <property fmtid="{D5CDD505-2E9C-101B-9397-08002B2CF9AE}" pid="9" name="MSIP_Label_390abb71-b7ef-49cf-ab6c-8d2e705d75ce_ContentBits">
    <vt:lpwstr>0</vt:lpwstr>
  </property>
</Properties>
</file>