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61" r:id="rId9"/>
    <p:sldId id="280" r:id="rId10"/>
    <p:sldId id="269" r:id="rId11"/>
    <p:sldId id="281" r:id="rId12"/>
    <p:sldId id="272" r:id="rId13"/>
    <p:sldId id="282" r:id="rId14"/>
    <p:sldId id="291" r:id="rId15"/>
    <p:sldId id="292" r:id="rId16"/>
    <p:sldId id="284" r:id="rId17"/>
    <p:sldId id="285" r:id="rId18"/>
    <p:sldId id="275" r:id="rId19"/>
    <p:sldId id="286" r:id="rId20"/>
    <p:sldId id="287" r:id="rId21"/>
    <p:sldId id="289" r:id="rId22"/>
    <p:sldId id="278" r:id="rId23"/>
    <p:sldId id="293" r:id="rId24"/>
    <p:sldId id="266" r:id="rId25"/>
    <p:sldId id="271"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42695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7959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354004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hyperlink" Target="https://portal.azure.com/" TargetMode="Externa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tags" Target="../tags/tag18.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312028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Create an Azure </a:t>
            </a:r>
            <a:r>
              <a:rPr lang="en-US" dirty="0" err="1">
                <a:solidFill>
                  <a:srgbClr val="161616"/>
                </a:solidFill>
                <a:latin typeface="Segoe UI" panose="020B0502040204020203" pitchFamily="34" charset="0"/>
              </a:rPr>
              <a:t>OpenAI</a:t>
            </a:r>
            <a:r>
              <a:rPr lang="en-US" dirty="0">
                <a:solidFill>
                  <a:srgbClr val="161616"/>
                </a:solidFill>
                <a:latin typeface="Segoe UI" panose="020B0502040204020203" pitchFamily="34" charset="0"/>
              </a:rPr>
              <a:t> resource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76986"/>
            <a:ext cx="2882475" cy="823912"/>
          </a:xfrm>
        </p:spPr>
        <p:txBody>
          <a:bodyPr/>
          <a:lstStyle/>
          <a:p>
            <a:r>
              <a:rPr lang="en-US" dirty="0"/>
              <a:t>Step 1</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34656"/>
            <a:ext cx="2882475" cy="1997867"/>
          </a:xfrm>
        </p:spPr>
        <p:txBody>
          <a:bodyPr>
            <a:normAutofit/>
          </a:bodyPr>
          <a:lstStyle/>
          <a:p>
            <a:pPr algn="l"/>
            <a:r>
              <a:rPr lang="en-US" dirty="0"/>
              <a:t>Navigate to the </a:t>
            </a:r>
            <a:r>
              <a:rPr lang="en-US" dirty="0">
                <a:hlinkClick r:id="rId5">
                  <a:extLst>
                    <a:ext uri="{A12FA001-AC4F-418D-AE19-62706E023703}">
                      <ahyp:hlinkClr xmlns:ahyp="http://schemas.microsoft.com/office/drawing/2018/hyperlinkcolor" val="tx"/>
                    </a:ext>
                  </a:extLst>
                </a:hlinkClick>
              </a:rPr>
              <a:t>Azure portal</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76986"/>
            <a:ext cx="2896671" cy="823912"/>
          </a:xfrm>
        </p:spPr>
        <p:txBody>
          <a:bodyPr/>
          <a:lstStyle/>
          <a:p>
            <a:r>
              <a:rPr lang="en-US" dirty="0"/>
              <a:t>Step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34656"/>
            <a:ext cx="2896671" cy="1997867"/>
          </a:xfrm>
        </p:spPr>
        <p:txBody>
          <a:bodyPr>
            <a:normAutofit/>
          </a:bodyPr>
          <a:lstStyle/>
          <a:p>
            <a:r>
              <a:rPr lang="en-US" dirty="0"/>
              <a:t>Search for </a:t>
            </a:r>
            <a:r>
              <a:rPr lang="en-US" b="1" dirty="0"/>
              <a:t>Azure </a:t>
            </a:r>
            <a:r>
              <a:rPr lang="en-US" b="1" dirty="0" err="1"/>
              <a:t>OpenAI</a:t>
            </a:r>
            <a:r>
              <a:rPr lang="en-US" dirty="0"/>
              <a:t>, select it, and click </a:t>
            </a:r>
            <a:r>
              <a:rPr lang="en-US" b="1" dirty="0"/>
              <a:t>Create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76986"/>
            <a:ext cx="2882475" cy="823912"/>
          </a:xfrm>
        </p:spPr>
        <p:txBody>
          <a:bodyPr/>
          <a:lstStyle/>
          <a:p>
            <a:r>
              <a:rPr lang="en-US" dirty="0"/>
              <a:t>Step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34656"/>
            <a:ext cx="2882475" cy="1997867"/>
          </a:xfrm>
        </p:spPr>
        <p:txBody>
          <a:bodyPr>
            <a:normAutofit/>
          </a:bodyPr>
          <a:lstStyle/>
          <a:p>
            <a:r>
              <a:rPr lang="en-US" dirty="0"/>
              <a:t>Enter the appropriate values for the empty fields and create the resource.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2344884"/>
            <a:ext cx="10182225"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An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resource can be deployed through both the Azure command line interface (CLI) and the Azure portal</a:t>
            </a:r>
            <a:endParaRPr lang="en-US" b="1" dirty="0"/>
          </a:p>
        </p:txBody>
      </p:sp>
    </p:spTree>
    <p:extLst>
      <p:ext uri="{BB962C8B-B14F-4D97-AF65-F5344CB8AC3E}">
        <p14:creationId xmlns:p14="http://schemas.microsoft.com/office/powerpoint/2010/main" val="148285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5339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Choose and deploy a model</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48411"/>
            <a:ext cx="2882475" cy="823912"/>
          </a:xfrm>
        </p:spPr>
        <p:txBody>
          <a:bodyPr/>
          <a:lstStyle/>
          <a:p>
            <a:r>
              <a:rPr lang="en-US" b="1" i="0" dirty="0">
                <a:solidFill>
                  <a:srgbClr val="161616"/>
                </a:solidFill>
                <a:effectLst/>
                <a:latin typeface="Segoe UI" panose="020B0502040204020203" pitchFamily="34" charset="0"/>
              </a:rPr>
              <a:t>Text</a:t>
            </a:r>
            <a:r>
              <a:rPr lang="en-US" b="0" i="0" dirty="0">
                <a:solidFill>
                  <a:srgbClr val="161616"/>
                </a:solidFill>
                <a:effectLst/>
                <a:latin typeface="Segoe UI" panose="020B0502040204020203" pitchFamily="34" charset="0"/>
              </a:rPr>
              <a:t> or </a:t>
            </a:r>
            <a:r>
              <a:rPr lang="en-US" b="1" i="0" dirty="0">
                <a:solidFill>
                  <a:srgbClr val="161616"/>
                </a:solidFill>
                <a:effectLst/>
                <a:latin typeface="Segoe UI" panose="020B0502040204020203" pitchFamily="34" charset="0"/>
              </a:rPr>
              <a:t>Generative Pre-trained Transformer (GPT)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06081"/>
            <a:ext cx="2882475" cy="1997867"/>
          </a:xfrm>
        </p:spPr>
        <p:txBody>
          <a:bodyPr>
            <a:normAutofit/>
          </a:bodyPr>
          <a:lstStyle/>
          <a:p>
            <a:pPr algn="l"/>
            <a:r>
              <a:rPr lang="en-US" dirty="0"/>
              <a:t>Models that understand and generate natural language and some code. These models are best at general tasks, conversations, and chat formats.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48411"/>
            <a:ext cx="2896671" cy="823912"/>
          </a:xfrm>
        </p:spPr>
        <p:txBody>
          <a:bodyPr/>
          <a:lstStyle/>
          <a:p>
            <a:r>
              <a:rPr lang="en-US" b="1" i="0" dirty="0">
                <a:solidFill>
                  <a:srgbClr val="161616"/>
                </a:solidFill>
                <a:effectLst/>
                <a:latin typeface="Segoe UI" panose="020B0502040204020203" pitchFamily="34" charset="0"/>
              </a:rPr>
              <a:t>Code</a:t>
            </a:r>
            <a:r>
              <a:rPr lang="en-US" b="0" i="0" dirty="0">
                <a:solidFill>
                  <a:srgbClr val="161616"/>
                </a:solidFill>
                <a:effectLst/>
                <a:latin typeface="Segoe UI" panose="020B0502040204020203" pitchFamily="34" charset="0"/>
              </a:rPr>
              <a:t> </a:t>
            </a:r>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06081"/>
            <a:ext cx="2896671" cy="1997867"/>
          </a:xfrm>
        </p:spPr>
        <p:txBody>
          <a:bodyPr>
            <a:normAutofit/>
          </a:bodyPr>
          <a:lstStyle/>
          <a:p>
            <a:r>
              <a:rPr lang="en-US" dirty="0"/>
              <a:t>Code models are built on top of GPT models, and trained on millions of lines of code. These models can understand and generate code, including interpreting comments or natural language to generate code.</a:t>
            </a:r>
            <a:endParaRPr lang="en-US" b="1"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48411"/>
            <a:ext cx="2882475" cy="823912"/>
          </a:xfrm>
        </p:spPr>
        <p:txBody>
          <a:bodyPr/>
          <a:lstStyle/>
          <a:p>
            <a:r>
              <a:rPr lang="en-US" b="1" i="0"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06081"/>
            <a:ext cx="2882475" cy="1997867"/>
          </a:xfrm>
        </p:spPr>
        <p:txBody>
          <a:bodyPr>
            <a:normAutofit/>
          </a:bodyPr>
          <a:lstStyle/>
          <a:p>
            <a:r>
              <a:rPr lang="en-US" dirty="0"/>
              <a:t>These models can understand and use embeddings, which are a special format of data that can be used by machine learning models and algorithms.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1780533"/>
            <a:ext cx="10182225" cy="94505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0" i="0" dirty="0">
                <a:solidFill>
                  <a:srgbClr val="161616"/>
                </a:solidFill>
                <a:effectLst/>
                <a:latin typeface="Segoe UI" panose="020B0502040204020203" pitchFamily="34" charset="0"/>
              </a:rPr>
              <a:t>Each model family excels at different tasks, and there are different capabilities of the models within each family. Model families break down into three main families:</a:t>
            </a:r>
            <a:endParaRPr lang="en-US" b="1" dirty="0"/>
          </a:p>
        </p:txBody>
      </p:sp>
    </p:spTree>
    <p:extLst>
      <p:ext uri="{BB962C8B-B14F-4D97-AF65-F5344CB8AC3E}">
        <p14:creationId xmlns:p14="http://schemas.microsoft.com/office/powerpoint/2010/main" val="37729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671522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Authentication and Model Specification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When configuring your app, you need to specify your resource endpoint, key, and deployment name to specify</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dirty="0">
                <a:solidFill>
                  <a:srgbClr val="323130"/>
                </a:solidFill>
                <a:latin typeface="Segoe UI" panose="020B0502040204020203" pitchFamily="34" charset="0"/>
              </a:rPr>
              <a:t>The available end points are:</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Completion</a:t>
            </a:r>
            <a:r>
              <a:rPr lang="en-US" sz="1600" b="0" i="0" dirty="0">
                <a:solidFill>
                  <a:srgbClr val="323130"/>
                </a:solidFill>
                <a:effectLst/>
                <a:latin typeface="Segoe UI" panose="020B0502040204020203" pitchFamily="34" charset="0"/>
              </a:rPr>
              <a:t> - model takes an input prompt, and generates one or more predicted completions</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err="1">
                <a:solidFill>
                  <a:srgbClr val="323130"/>
                </a:solidFill>
                <a:effectLst/>
                <a:latin typeface="Segoe UI" panose="020B0502040204020203" pitchFamily="34" charset="0"/>
              </a:rPr>
              <a:t>ChatCompletion</a:t>
            </a:r>
            <a:r>
              <a:rPr lang="en-US" sz="1600" b="0" i="0" dirty="0">
                <a:solidFill>
                  <a:srgbClr val="323130"/>
                </a:solidFill>
                <a:effectLst/>
                <a:latin typeface="Segoe UI" panose="020B0502040204020203" pitchFamily="34" charset="0"/>
              </a:rPr>
              <a:t> - model takes input in the form of a chat conversation (where roles are specified with the message they send), and the next chat completion is generated</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Embeddings</a:t>
            </a:r>
            <a:r>
              <a:rPr lang="en-US" sz="1600" b="0" i="0" dirty="0">
                <a:solidFill>
                  <a:srgbClr val="323130"/>
                </a:solidFill>
                <a:effectLst/>
                <a:latin typeface="Segoe UI" panose="020B0502040204020203" pitchFamily="34" charset="0"/>
              </a:rPr>
              <a:t> - model takes input and returns a vector representation of that input</a:t>
            </a:r>
            <a:endParaRPr lang="en-US" b="1" dirty="0"/>
          </a:p>
        </p:txBody>
      </p:sp>
    </p:spTree>
    <p:extLst>
      <p:ext uri="{BB962C8B-B14F-4D97-AF65-F5344CB8AC3E}">
        <p14:creationId xmlns:p14="http://schemas.microsoft.com/office/powerpoint/2010/main" val="263069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3430751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CD6FC67A-C919-80F8-52C9-D4DDDBFF784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Azure </a:t>
            </a:r>
            <a:r>
              <a:rPr lang="en-US" dirty="0" err="1"/>
              <a:t>OpeAI</a:t>
            </a:r>
            <a:r>
              <a:rPr lang="en-US" dirty="0"/>
              <a:t> Rest API</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320862399"/>
              </p:ext>
            </p:extLst>
          </p:nvPr>
        </p:nvGraphicFramePr>
        <p:xfrm>
          <a:off x="838199" y="2111375"/>
          <a:ext cx="10515600" cy="2856776"/>
        </p:xfrm>
        <a:graphic>
          <a:graphicData uri="http://schemas.openxmlformats.org/drawingml/2006/table">
            <a:tbl>
              <a:tblPr firstRow="1" bandRow="1">
                <a:tableStyleId>{7E9639D4-E3E2-4D34-9284-5A2195B3D0D7}</a:tableStyleId>
              </a:tblPr>
              <a:tblGrid>
                <a:gridCol w="2877793">
                  <a:extLst>
                    <a:ext uri="{9D8B030D-6E8A-4147-A177-3AD203B41FA5}">
                      <a16:colId xmlns:a16="http://schemas.microsoft.com/office/drawing/2014/main" val="3261104555"/>
                    </a:ext>
                  </a:extLst>
                </a:gridCol>
                <a:gridCol w="7637807">
                  <a:extLst>
                    <a:ext uri="{9D8B030D-6E8A-4147-A177-3AD203B41FA5}">
                      <a16:colId xmlns:a16="http://schemas.microsoft.com/office/drawing/2014/main" val="2547279344"/>
                    </a:ext>
                  </a:extLst>
                </a:gridCol>
              </a:tblGrid>
              <a:tr h="714194">
                <a:tc>
                  <a:txBody>
                    <a:bodyPr/>
                    <a:lstStyle/>
                    <a:p>
                      <a:pPr algn="l" rtl="0" fontAlgn="auto"/>
                      <a:r>
                        <a:rPr lang="en-US" sz="1600" b="1" i="0" dirty="0">
                          <a:solidFill>
                            <a:srgbClr val="FFFFFF"/>
                          </a:solidFill>
                          <a:effectLst/>
                          <a:latin typeface="+mn-lt"/>
                        </a:rPr>
                        <a:t>​Placeholder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Value</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41328149"/>
                  </a:ext>
                </a:extLst>
              </a:tr>
              <a:tr h="714194">
                <a:tc>
                  <a:txBody>
                    <a:bodyPr/>
                    <a:lstStyle/>
                    <a:p>
                      <a:pPr algn="l" fontAlgn="t"/>
                      <a:r>
                        <a:rPr lang="en-US" sz="1600" b="0" i="0" kern="1200" dirty="0">
                          <a:solidFill>
                            <a:srgbClr val="323130"/>
                          </a:solidFill>
                          <a:effectLst/>
                          <a:latin typeface="Segoe UI" panose="020B0502040204020203" pitchFamily="34" charset="0"/>
                          <a:ea typeface="+mn-ea"/>
                          <a:cs typeface="+mn-cs"/>
                        </a:rPr>
                        <a:t>YOUR_ENDPOINT_NAME</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base endpoint is found in the Keys &amp; Endpoint section in the Azure portal. It's the base endpoint of your resource, such as https://sample.openai.azure.com/.</a:t>
                      </a:r>
                    </a:p>
                  </a:txBody>
                  <a:tcPr/>
                </a:tc>
                <a:extLst>
                  <a:ext uri="{0D108BD9-81ED-4DB2-BD59-A6C34878D82A}">
                    <a16:rowId xmlns:a16="http://schemas.microsoft.com/office/drawing/2014/main" val="3134841754"/>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YOUR_API_KEY</a:t>
                      </a:r>
                    </a:p>
                  </a:txBody>
                  <a:tcPr>
                    <a:lnL w="12700" cap="flat" cmpd="sng" algn="ctr">
                      <a:noFill/>
                      <a:prstDash val="solid"/>
                      <a:round/>
                      <a:headEnd type="none" w="med" len="med"/>
                      <a:tailEnd type="none" w="med" len="med"/>
                    </a:lnL>
                  </a:tcPr>
                </a:tc>
                <a:tc>
                  <a:txBody>
                    <a:bodyPr/>
                    <a:lstStyle/>
                    <a:p>
                      <a:pPr algn="l" fontAlgn="t"/>
                      <a:r>
                        <a:rPr lang="en-US" sz="1600" b="0" i="0" kern="1200">
                          <a:solidFill>
                            <a:srgbClr val="323130"/>
                          </a:solidFill>
                          <a:effectLst/>
                          <a:latin typeface="Segoe UI" panose="020B0502040204020203" pitchFamily="34" charset="0"/>
                          <a:ea typeface="+mn-ea"/>
                          <a:cs typeface="+mn-cs"/>
                        </a:rPr>
                        <a:t>Keys are found in the Keys &amp; Endpoint section in the Azure portal. You can use either key for your resource.</a:t>
                      </a:r>
                    </a:p>
                  </a:txBody>
                  <a:tcPr/>
                </a:tc>
                <a:extLst>
                  <a:ext uri="{0D108BD9-81ED-4DB2-BD59-A6C34878D82A}">
                    <a16:rowId xmlns:a16="http://schemas.microsoft.com/office/drawing/2014/main" val="4129140390"/>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YOUR_DEPLOYMENT_NAME</a:t>
                      </a:r>
                    </a:p>
                  </a:txBody>
                  <a:tcPr>
                    <a:lnL w="12700" cap="flat" cmpd="sng" algn="ctr">
                      <a:noFill/>
                      <a:prstDash val="solid"/>
                      <a:round/>
                      <a:headEnd type="none" w="med" len="med"/>
                      <a:tailEnd type="none" w="med" len="med"/>
                    </a:lnL>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deployment name is the name provided when you deployed your model in the Azure </a:t>
                      </a:r>
                      <a:r>
                        <a:rPr lang="en-US" sz="1600" b="0" i="0" kern="1200" dirty="0" err="1">
                          <a:solidFill>
                            <a:srgbClr val="323130"/>
                          </a:solidFill>
                          <a:effectLst/>
                          <a:latin typeface="Segoe UI" panose="020B0502040204020203" pitchFamily="34" charset="0"/>
                          <a:ea typeface="+mn-ea"/>
                          <a:cs typeface="+mn-cs"/>
                        </a:rPr>
                        <a:t>OpenAI</a:t>
                      </a:r>
                      <a:r>
                        <a:rPr lang="en-US" sz="1600" b="0" i="0" kern="1200" dirty="0">
                          <a:solidFill>
                            <a:srgbClr val="323130"/>
                          </a:solidFill>
                          <a:effectLst/>
                          <a:latin typeface="Segoe UI" panose="020B0502040204020203" pitchFamily="34" charset="0"/>
                          <a:ea typeface="+mn-ea"/>
                          <a:cs typeface="+mn-cs"/>
                        </a:rPr>
                        <a:t> Studio.</a:t>
                      </a:r>
                    </a:p>
                  </a:txBody>
                  <a:tcPr/>
                </a:tc>
                <a:extLst>
                  <a:ext uri="{0D108BD9-81ED-4DB2-BD59-A6C34878D82A}">
                    <a16:rowId xmlns:a16="http://schemas.microsoft.com/office/drawing/2014/main" val="1699990805"/>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0213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5427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Develop NLP solution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329045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101499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Understanding Prompt Engineering</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70505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329026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How to write more effective prompts?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384809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8355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Prompt engineering in your application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in chat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using code</a:t>
            </a:r>
            <a:endParaRPr lang="en-US" b="0" i="0" dirty="0">
              <a:solidFill>
                <a:srgbClr val="222222"/>
              </a:solidFill>
              <a:effectLst/>
              <a:latin typeface="segoe-ui_light"/>
            </a:endParaRPr>
          </a:p>
          <a:p>
            <a:pPr marL="342900" indent="-342900" algn="just">
              <a:buFont typeface="Arial" panose="020B0604020202020204" pitchFamily="34" charset="0"/>
              <a:buChar char="•"/>
            </a:pPr>
            <a:endParaRPr lang="en-US" b="0" i="0" dirty="0">
              <a:solidFill>
                <a:srgbClr val="222222"/>
              </a:solidFill>
              <a:effectLst/>
              <a:latin typeface="segoe-ui_light"/>
            </a:endParaRPr>
          </a:p>
        </p:txBody>
      </p:sp>
    </p:spTree>
    <p:extLst>
      <p:ext uri="{BB962C8B-B14F-4D97-AF65-F5344CB8AC3E}">
        <p14:creationId xmlns:p14="http://schemas.microsoft.com/office/powerpoint/2010/main" val="18146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81099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t>
            </a:r>
            <a:r>
              <a:rPr lang="en-US" dirty="0" err="1"/>
              <a:t>ChatGPT</a:t>
            </a:r>
            <a:r>
              <a:rPr lang="en-US" dirty="0"/>
              <a:t> into your app</a:t>
            </a:r>
          </a:p>
        </p:txBody>
      </p:sp>
    </p:spTree>
    <p:extLst>
      <p:ext uri="{BB962C8B-B14F-4D97-AF65-F5344CB8AC3E}">
        <p14:creationId xmlns:p14="http://schemas.microsoft.com/office/powerpoint/2010/main" val="9004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t>
            </a:r>
            <a:r>
              <a:rPr lang="en-US" dirty="0" err="1"/>
              <a:t>ChatGPT</a:t>
            </a:r>
            <a:r>
              <a:rPr lang="en-US" dirty="0"/>
              <a:t>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4371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Integrate </a:t>
            </a:r>
            <a:r>
              <a:rPr lang="en-US" dirty="0" err="1"/>
              <a:t>chatGPT</a:t>
            </a:r>
            <a:r>
              <a:rPr lang="en-US" dirty="0"/>
              <a:t> into your app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GPT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401248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that Artificial intelligence in short AI is progressing with typical quasilinear growth. AI is already impacting </a:t>
            </a:r>
            <a:r>
              <a:rPr lang="en-US" sz="1800" dirty="0">
                <a:latin typeface="Calibri" panose="020F0502020204030204" pitchFamily="34" charset="0"/>
                <a:ea typeface="Calibri" panose="020F0502020204030204" pitchFamily="34" charset="0"/>
                <a:cs typeface="Times New Roman" panose="02020603050405020304" pitchFamily="18" charset="0"/>
              </a:rPr>
              <a:t>tremendously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every industry and human being. This technology has brought many good and questionable things into our lives, and it will create an even bigger impact in the </a:t>
            </a:r>
            <a:r>
              <a:rPr lang="en-US" sz="1800" dirty="0">
                <a:latin typeface="Calibri" panose="020F0502020204030204" pitchFamily="34" charset="0"/>
                <a:ea typeface="Calibri" panose="020F0502020204030204" pitchFamily="34" charset="0"/>
                <a:cs typeface="Times New Roman" panose="02020603050405020304" pitchFamily="18" charset="0"/>
              </a:rPr>
              <a:t>future.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1264</Words>
  <Application>Microsoft Office PowerPoint</Application>
  <PresentationFormat>Widescreen</PresentationFormat>
  <Paragraphs>173</Paragraphs>
  <Slides>22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Heebo</vt:lpstr>
      <vt:lpstr>Segoe UI</vt:lpstr>
      <vt:lpstr>segoe-ui_light</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Create an Azure OpenAI resource</vt:lpstr>
      <vt:lpstr>Choose and deploy a model</vt:lpstr>
      <vt:lpstr>Authentication and Model Specification</vt:lpstr>
      <vt:lpstr>Azure OpeAI Rest API</vt:lpstr>
      <vt:lpstr>Develop NLP solution with Azure OpenAI Service</vt:lpstr>
      <vt:lpstr>Prompt engineering with Azure Open AI</vt:lpstr>
      <vt:lpstr>Understanding Prompt Engineering</vt:lpstr>
      <vt:lpstr>How to write more effective prompts?</vt:lpstr>
      <vt:lpstr>Prompt engineering in your application</vt:lpstr>
      <vt:lpstr>Integrate ChatGPT into your app</vt:lpstr>
      <vt:lpstr>Integrate chatGPT into your app</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2023-05-15T13:42:27Z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