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69" r:id="rId3"/>
    <p:sldId id="270" r:id="rId4"/>
    <p:sldId id="271" r:id="rId5"/>
    <p:sldId id="266" r:id="rId6"/>
    <p:sldId id="262" r:id="rId7"/>
    <p:sldId id="259" r:id="rId8"/>
    <p:sldId id="265" r:id="rId9"/>
    <p:sldId id="263" r:id="rId10"/>
    <p:sldId id="272" r:id="rId11"/>
    <p:sldId id="273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51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0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9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6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6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4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3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9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6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8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9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2A071-169E-5148-B59D-789D6DE092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28497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Targeting Brand Ambassadors using</a:t>
            </a:r>
            <a:br>
              <a:rPr lang="en-US" dirty="0" smtClean="0"/>
            </a:br>
            <a:r>
              <a:rPr lang="en-US" dirty="0"/>
              <a:t>Data </a:t>
            </a:r>
            <a:r>
              <a:rPr lang="en-US" dirty="0" smtClean="0"/>
              <a:t>from the Olympic Games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272570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DSC 611: Data Visualization</a:t>
            </a:r>
          </a:p>
          <a:p>
            <a:r>
              <a:rPr lang="en-US" dirty="0" smtClean="0"/>
              <a:t>Final Project Presentation: Group B</a:t>
            </a:r>
          </a:p>
          <a:p>
            <a:endParaRPr lang="en-US" dirty="0"/>
          </a:p>
          <a:p>
            <a:r>
              <a:rPr lang="en-US" dirty="0" smtClean="0"/>
              <a:t>Sujoy </a:t>
            </a:r>
            <a:r>
              <a:rPr lang="en-US" dirty="0" err="1" smtClean="0"/>
              <a:t>Datta</a:t>
            </a:r>
            <a:r>
              <a:rPr lang="en-US" dirty="0" smtClean="0"/>
              <a:t> Choudhury</a:t>
            </a:r>
          </a:p>
          <a:p>
            <a:r>
              <a:rPr lang="en-US" dirty="0"/>
              <a:t>Christina </a:t>
            </a:r>
            <a:r>
              <a:rPr lang="en-US" dirty="0" smtClean="0"/>
              <a:t>Huffaker</a:t>
            </a:r>
          </a:p>
          <a:p>
            <a:r>
              <a:rPr lang="en-US" dirty="0" err="1" smtClean="0"/>
              <a:t>Zaoxian</a:t>
            </a:r>
            <a:r>
              <a:rPr lang="en-US" dirty="0" smtClean="0"/>
              <a:t> Liu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845" y="184294"/>
            <a:ext cx="5284310" cy="173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6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964" y="407155"/>
            <a:ext cx="6896071" cy="5384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Results</a:t>
            </a:r>
            <a:endParaRPr lang="en-US" dirty="0">
              <a:solidFill>
                <a:srgbClr val="E9510C"/>
              </a:solidFill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Targeted Athletes (&lt; 19 Years Old)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Female dominance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Targeted Brand Ambassadors</a:t>
            </a:r>
            <a:endParaRPr lang="en-US" dirty="0">
              <a:latin typeface="Helvetica"/>
              <a:cs typeface="Helvetica"/>
            </a:endParaRPr>
          </a:p>
          <a:p>
            <a:endParaRPr lang="en-US" dirty="0"/>
          </a:p>
          <a:p>
            <a:r>
              <a:rPr lang="en-US" dirty="0"/>
              <a:t>Demo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C508097-DC95-6448-930B-8A4C5F831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1" y="6121234"/>
            <a:ext cx="2141971" cy="7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44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605" y="290197"/>
            <a:ext cx="6896071" cy="5384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Conclusion</a:t>
            </a:r>
          </a:p>
          <a:p>
            <a:pPr marL="0" indent="0">
              <a:buNone/>
            </a:pPr>
            <a:endParaRPr lang="en-US" dirty="0">
              <a:solidFill>
                <a:srgbClr val="E9510C"/>
              </a:solidFill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Target Region</a:t>
            </a:r>
          </a:p>
          <a:p>
            <a:pPr lvl="1"/>
            <a:r>
              <a:rPr lang="en-US" dirty="0"/>
              <a:t>Table Tennis (China)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Cricket </a:t>
            </a:r>
            <a:r>
              <a:rPr lang="en-US" dirty="0"/>
              <a:t>(India, UK, Australia)</a:t>
            </a:r>
          </a:p>
          <a:p>
            <a:pPr lvl="1"/>
            <a:r>
              <a:rPr lang="en-US" dirty="0"/>
              <a:t>Badminton (Asia, Europe)</a:t>
            </a:r>
          </a:p>
          <a:p>
            <a:pPr lvl="1"/>
            <a:r>
              <a:rPr lang="en-US" dirty="0"/>
              <a:t>Taekwondo (Korea)</a:t>
            </a:r>
          </a:p>
          <a:p>
            <a:pPr lvl="1"/>
            <a:endParaRPr lang="en-US" dirty="0"/>
          </a:p>
          <a:p>
            <a:r>
              <a:rPr lang="en-US" dirty="0"/>
              <a:t>Target Age Group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1B8F541-963F-E349-91E8-B7B03890E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" y="6107482"/>
            <a:ext cx="2141971" cy="7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61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Thank You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77A8DC2-4B06-5547-9836-2FCE2FBF5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350" y="2412720"/>
            <a:ext cx="53213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3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E6A52C-3A91-44B8-87A2-4E1236DF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Statement of Problem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8E7091-1789-4BF5-8542-B59DFD9C1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0" y="1861531"/>
            <a:ext cx="7377289" cy="3965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Goal of sporting goods companies:</a:t>
            </a:r>
          </a:p>
          <a:p>
            <a:r>
              <a:rPr lang="en-US" sz="2600" dirty="0"/>
              <a:t>Increase visibility</a:t>
            </a:r>
          </a:p>
          <a:p>
            <a:r>
              <a:rPr lang="en-US" sz="2600" dirty="0"/>
              <a:t>Positive associations of brand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Accomplished by: </a:t>
            </a:r>
          </a:p>
          <a:p>
            <a:r>
              <a:rPr lang="en-US" sz="2600" dirty="0"/>
              <a:t>Sponsorships of high-achieving teams / athletes</a:t>
            </a:r>
          </a:p>
        </p:txBody>
      </p:sp>
      <p:pic>
        <p:nvPicPr>
          <p:cNvPr id="4" name="Picture Placeholder 8">
            <a:extLst>
              <a:ext uri="{FF2B5EF4-FFF2-40B4-BE49-F238E27FC236}">
                <a16:creationId xmlns="" xmlns:a16="http://schemas.microsoft.com/office/drawing/2014/main" id="{412B3413-3F72-4D60-8EDD-B9D13F5C6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929" y="274638"/>
            <a:ext cx="1702340" cy="1586893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" y="5836473"/>
            <a:ext cx="2141971" cy="7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E6A52C-3A91-44B8-87A2-4E1236DF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Motivation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8E7091-1789-4BF5-8542-B59DFD9C1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0" y="1600200"/>
            <a:ext cx="737728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600" dirty="0"/>
              <a:t>Existing </a:t>
            </a:r>
            <a:r>
              <a:rPr lang="en-US" sz="2600" dirty="0" smtClean="0"/>
              <a:t>marketing strategy:</a:t>
            </a:r>
          </a:p>
          <a:p>
            <a:r>
              <a:rPr lang="en-US" sz="2600" dirty="0" smtClean="0"/>
              <a:t>Too </a:t>
            </a:r>
            <a:r>
              <a:rPr lang="en-US" sz="2600" dirty="0"/>
              <a:t>expensive </a:t>
            </a:r>
            <a:endParaRPr lang="en-US" sz="2600" dirty="0" smtClean="0"/>
          </a:p>
          <a:p>
            <a:r>
              <a:rPr lang="en-US" sz="2600" dirty="0" smtClean="0"/>
              <a:t>Poor ROI</a:t>
            </a: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New methods are needed</a:t>
            </a:r>
          </a:p>
          <a:p>
            <a:r>
              <a:rPr lang="en-US" sz="2600" dirty="0" smtClean="0"/>
              <a:t>Build system based on new strategy </a:t>
            </a:r>
          </a:p>
          <a:p>
            <a:r>
              <a:rPr lang="en-US" sz="2600" dirty="0" smtClean="0"/>
              <a:t>Identify potential brand ambassadors</a:t>
            </a:r>
            <a:endParaRPr lang="en-US" sz="2600" dirty="0"/>
          </a:p>
        </p:txBody>
      </p:sp>
      <p:pic>
        <p:nvPicPr>
          <p:cNvPr id="4" name="Picture Placeholder 8">
            <a:extLst>
              <a:ext uri="{FF2B5EF4-FFF2-40B4-BE49-F238E27FC236}">
                <a16:creationId xmlns="" xmlns:a16="http://schemas.microsoft.com/office/drawing/2014/main" id="{412B3413-3F72-4D60-8EDD-B9D13F5C6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929" y="274638"/>
            <a:ext cx="1702340" cy="1586893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" y="5836473"/>
            <a:ext cx="2141971" cy="7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E6A52C-3A91-44B8-87A2-4E1236DF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Related Works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8E7091-1789-4BF5-8542-B59DFD9C1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0" y="1301260"/>
            <a:ext cx="7377289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Jensen, Wakefield, Cobbs &amp; Turner (2016) </a:t>
            </a:r>
          </a:p>
          <a:p>
            <a:pPr marL="0" indent="0">
              <a:buNone/>
            </a:pPr>
            <a:r>
              <a:rPr lang="en-US" sz="2400" dirty="0"/>
              <a:t>	Popular sponsorship strategy is unwise</a:t>
            </a:r>
          </a:p>
          <a:p>
            <a:pPr marL="0" indent="0">
              <a:buNone/>
            </a:pPr>
            <a:r>
              <a:rPr lang="en-US" sz="2400" dirty="0"/>
              <a:t>	&amp; offers poor ROI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Wang &amp; </a:t>
            </a:r>
            <a:r>
              <a:rPr lang="en-US" sz="2400" dirty="0" err="1"/>
              <a:t>Kaplanidou</a:t>
            </a:r>
            <a:r>
              <a:rPr lang="en-US" sz="2400" dirty="0"/>
              <a:t> (2013)</a:t>
            </a:r>
          </a:p>
          <a:p>
            <a:pPr marL="0" indent="0">
              <a:buNone/>
            </a:pPr>
            <a:r>
              <a:rPr lang="en-US" sz="2400" dirty="0"/>
              <a:t>	Even negative emotions (such as a team loss)</a:t>
            </a:r>
          </a:p>
          <a:p>
            <a:pPr marL="0" indent="0">
              <a:buNone/>
            </a:pPr>
            <a:r>
              <a:rPr lang="en-US" sz="2400" dirty="0"/>
              <a:t>	can be leveraged to generate purchases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Mazodier</a:t>
            </a:r>
            <a:r>
              <a:rPr lang="en-US" sz="2400" dirty="0"/>
              <a:t>, </a:t>
            </a:r>
            <a:r>
              <a:rPr lang="en-US" sz="2400" dirty="0" err="1"/>
              <a:t>Corsi</a:t>
            </a:r>
            <a:r>
              <a:rPr lang="en-US" sz="2400" dirty="0"/>
              <a:t> &amp; </a:t>
            </a:r>
            <a:r>
              <a:rPr lang="en-US" sz="2400" dirty="0" smtClean="0"/>
              <a:t>Quester </a:t>
            </a:r>
            <a:r>
              <a:rPr lang="en-US" sz="2400" dirty="0"/>
              <a:t>(2018)</a:t>
            </a:r>
          </a:p>
          <a:p>
            <a:pPr marL="0" indent="0">
              <a:buNone/>
            </a:pPr>
            <a:r>
              <a:rPr lang="en-US" sz="2400" dirty="0"/>
              <a:t>	Advertising messages typical of a particular 	sporting event are generally most successful</a:t>
            </a:r>
          </a:p>
        </p:txBody>
      </p:sp>
      <p:pic>
        <p:nvPicPr>
          <p:cNvPr id="4" name="Picture Placeholder 8">
            <a:extLst>
              <a:ext uri="{FF2B5EF4-FFF2-40B4-BE49-F238E27FC236}">
                <a16:creationId xmlns="" xmlns:a16="http://schemas.microsoft.com/office/drawing/2014/main" id="{412B3413-3F72-4D60-8EDD-B9D13F5C6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929" y="274638"/>
            <a:ext cx="1702340" cy="1586893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" y="5836473"/>
            <a:ext cx="2141971" cy="7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3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E6A52C-3A91-44B8-87A2-4E1236DF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Source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8E7091-1789-4BF5-8542-B59DFD9C1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0" y="1600200"/>
            <a:ext cx="737728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600" dirty="0"/>
              <a:t>Kaggle dataset 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120 years of Olympic History: Athletes and Results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r>
              <a:rPr lang="en-US" sz="2600" dirty="0"/>
              <a:t>Variables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Age, Sex, Team, Year, Season, Medal and Country</a:t>
            </a:r>
          </a:p>
          <a:p>
            <a:pPr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r>
              <a:rPr lang="en-US" sz="2600" dirty="0"/>
              <a:t>Subset data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Year from 2000 to 2016</a:t>
            </a:r>
          </a:p>
        </p:txBody>
      </p:sp>
      <p:pic>
        <p:nvPicPr>
          <p:cNvPr id="4" name="Picture Placeholder 8">
            <a:extLst>
              <a:ext uri="{FF2B5EF4-FFF2-40B4-BE49-F238E27FC236}">
                <a16:creationId xmlns:a16="http://schemas.microsoft.com/office/drawing/2014/main" xmlns="" id="{412B3413-3F72-4D60-8EDD-B9D13F5C6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929" y="274638"/>
            <a:ext cx="1702340" cy="1586893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ED3AE88-ED99-4142-897C-5E20A2493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" y="5836473"/>
            <a:ext cx="2141971" cy="7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0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67728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Player under 19 years old</a:t>
            </a:r>
            <a:br>
              <a:rPr lang="en-US" sz="2800" dirty="0"/>
            </a:br>
            <a:r>
              <a:rPr lang="en-US" sz="2800" dirty="0"/>
              <a:t>- </a:t>
            </a:r>
            <a:r>
              <a:rPr lang="en-US" sz="2400" dirty="0"/>
              <a:t>Total number vs how many got medal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7BAFD91-E431-46BF-B2A8-C976376DF4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030" y="2071990"/>
            <a:ext cx="3542490" cy="3657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Placeholder 8">
            <a:extLst>
              <a:ext uri="{FF2B5EF4-FFF2-40B4-BE49-F238E27FC236}">
                <a16:creationId xmlns:a16="http://schemas.microsoft.com/office/drawing/2014/main" xmlns="" id="{D54F30FD-E87E-4A9A-BFDE-23F96F63A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107" y="122524"/>
            <a:ext cx="1702340" cy="1586893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B0E3986-38E4-4340-A4DE-981F056653B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18" y="1973175"/>
            <a:ext cx="4165820" cy="3756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xmlns="" id="{4E2B6CE5-EDAC-47F4-BCC3-DE37A631F02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300" y="1973175"/>
            <a:ext cx="3964883" cy="3756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5FF2D53-A656-FD4F-8D2E-0B9854931F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" y="5836473"/>
            <a:ext cx="2141971" cy="7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3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67728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Player under 19 years old from countries</a:t>
            </a:r>
            <a:br>
              <a:rPr lang="en-US" sz="2800" dirty="0"/>
            </a:br>
            <a:r>
              <a:rPr lang="en-US" sz="2200" dirty="0"/>
              <a:t>- Medal winning top10 vs the rest countries</a:t>
            </a:r>
          </a:p>
        </p:txBody>
      </p:sp>
      <p:pic>
        <p:nvPicPr>
          <p:cNvPr id="10" name="Picture Placeholder 8">
            <a:extLst>
              <a:ext uri="{FF2B5EF4-FFF2-40B4-BE49-F238E27FC236}">
                <a16:creationId xmlns:a16="http://schemas.microsoft.com/office/drawing/2014/main" xmlns="" id="{D54F30FD-E87E-4A9A-BFDE-23F96F63A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107" y="122524"/>
            <a:ext cx="1702340" cy="1586893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DEF7D7F-A7AD-4B3F-8946-1F2C2CCFB4E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03" y="2114179"/>
            <a:ext cx="4213697" cy="3657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2052931-ADAA-49AE-ACF5-9C0ACE20124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221" y="2117336"/>
            <a:ext cx="3926441" cy="365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9F15949-DFF6-2B45-8F85-4A7F188BC8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" y="5836473"/>
            <a:ext cx="2141971" cy="7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80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371" y="459591"/>
            <a:ext cx="6611374" cy="476416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Total player under 19 years old </a:t>
            </a:r>
          </a:p>
          <a:p>
            <a:pPr marL="0" indent="0">
              <a:buNone/>
            </a:pPr>
            <a:r>
              <a:rPr lang="en-US" sz="2200" dirty="0"/>
              <a:t>- </a:t>
            </a:r>
            <a:r>
              <a:rPr lang="en-US" sz="2200"/>
              <a:t>Number of male </a:t>
            </a:r>
            <a:r>
              <a:rPr lang="en-US" sz="2200" dirty="0"/>
              <a:t>vs female</a:t>
            </a:r>
          </a:p>
          <a:p>
            <a:pPr marL="0" indent="0">
              <a:buNone/>
            </a:pPr>
            <a:endParaRPr lang="en-US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Placeholder 8">
            <a:extLst>
              <a:ext uri="{FF2B5EF4-FFF2-40B4-BE49-F238E27FC236}">
                <a16:creationId xmlns:a16="http://schemas.microsoft.com/office/drawing/2014/main" xmlns="" id="{C364280D-E545-4777-954A-F75A1832F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483" y="333132"/>
            <a:ext cx="1702340" cy="1586893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73B1960-FCD9-4A92-B86F-1CE0D8C9018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574" y="2223834"/>
            <a:ext cx="3657573" cy="363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C32CE8D-E026-4623-9FE2-9138283B2FF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71" y="2223834"/>
            <a:ext cx="3978129" cy="363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730422D-366D-F44B-8972-C0A2406798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" y="5964064"/>
            <a:ext cx="2141971" cy="7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20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CD5F68-6950-4466-BD19-5366DE8C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USA player under 19 years old</a:t>
            </a:r>
            <a:br>
              <a:rPr lang="en-US" sz="2800" dirty="0"/>
            </a:br>
            <a:r>
              <a:rPr lang="en-US" sz="2400" dirty="0"/>
              <a:t>- Number of male vs female</a:t>
            </a:r>
          </a:p>
        </p:txBody>
      </p:sp>
      <p:pic>
        <p:nvPicPr>
          <p:cNvPr id="6" name="Picture Placeholder 8">
            <a:extLst>
              <a:ext uri="{FF2B5EF4-FFF2-40B4-BE49-F238E27FC236}">
                <a16:creationId xmlns:a16="http://schemas.microsoft.com/office/drawing/2014/main" xmlns="" id="{660C4F31-9386-4942-8630-AFC94EA50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107" y="190526"/>
            <a:ext cx="1702340" cy="1586893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1C4EB39-20ED-430D-9C91-505056BE72B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12" y="2209596"/>
            <a:ext cx="3882429" cy="3734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C4CC0F6C-AC1F-4CA1-9296-2907C54E57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60" y="2209596"/>
            <a:ext cx="3995740" cy="3734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C36489D-123A-9D4A-93C2-3B902D26B4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" y="6031660"/>
            <a:ext cx="2141971" cy="7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5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190</Words>
  <Application>Microsoft Office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Helvetica</vt:lpstr>
      <vt:lpstr>Wingdings</vt:lpstr>
      <vt:lpstr>Office Theme</vt:lpstr>
      <vt:lpstr>Targeting Brand Ambassadors using Data from the Olympic Games</vt:lpstr>
      <vt:lpstr>Statement of Problem</vt:lpstr>
      <vt:lpstr>Motivation</vt:lpstr>
      <vt:lpstr>Related Works</vt:lpstr>
      <vt:lpstr>Source Data</vt:lpstr>
      <vt:lpstr>Player under 19 years old - Total number vs how many got medal</vt:lpstr>
      <vt:lpstr>Player under 19 years old from countries - Medal winning top10 vs the rest countries</vt:lpstr>
      <vt:lpstr>PowerPoint Presentation</vt:lpstr>
      <vt:lpstr>USA player under 19 years old - Number of male vs female</vt:lpstr>
      <vt:lpstr>PowerPoint Presentation</vt:lpstr>
      <vt:lpstr>PowerPoint Presentation</vt:lpstr>
      <vt:lpstr>Thank You </vt:lpstr>
    </vt:vector>
  </TitlesOfParts>
  <Company>Utica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Waldron</dc:creator>
  <cp:lastModifiedBy>Christina Huffaker</cp:lastModifiedBy>
  <cp:revision>67</cp:revision>
  <dcterms:created xsi:type="dcterms:W3CDTF">2013-10-09T18:54:55Z</dcterms:created>
  <dcterms:modified xsi:type="dcterms:W3CDTF">2019-10-26T02:44:59Z</dcterms:modified>
</cp:coreProperties>
</file>