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gJtAeb1+RU4NfI0VYiAnnHxrO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cf0eaee4d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acf0eaee4d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6ca54b073_0_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a6ca54b073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3f23bd580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53f23bd580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 type="body"/>
          </p:nvPr>
        </p:nvSpPr>
        <p:spPr>
          <a:xfrm>
            <a:off x="504000" y="176868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0"/>
          <p:cNvSpPr txBox="1"/>
          <p:nvPr>
            <p:ph idx="2"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3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1"/>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1"/>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1"/>
          <p:cNvSpPr txBox="1"/>
          <p:nvPr>
            <p:ph idx="4"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3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 type="body"/>
          </p:nvPr>
        </p:nvSpPr>
        <p:spPr>
          <a:xfrm>
            <a:off x="50400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2"/>
          <p:cNvSpPr txBox="1"/>
          <p:nvPr>
            <p:ph idx="2" type="body"/>
          </p:nvPr>
        </p:nvSpPr>
        <p:spPr>
          <a:xfrm>
            <a:off x="357156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2"/>
          <p:cNvSpPr txBox="1"/>
          <p:nvPr>
            <p:ph idx="3" type="body"/>
          </p:nvPr>
        </p:nvSpPr>
        <p:spPr>
          <a:xfrm>
            <a:off x="663912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2"/>
          <p:cNvSpPr txBox="1"/>
          <p:nvPr>
            <p:ph idx="4" type="body"/>
          </p:nvPr>
        </p:nvSpPr>
        <p:spPr>
          <a:xfrm>
            <a:off x="50400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2"/>
          <p:cNvSpPr txBox="1"/>
          <p:nvPr>
            <p:ph idx="5" type="body"/>
          </p:nvPr>
        </p:nvSpPr>
        <p:spPr>
          <a:xfrm>
            <a:off x="357156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2"/>
          <p:cNvSpPr txBox="1"/>
          <p:nvPr>
            <p:ph idx="6" type="body"/>
          </p:nvPr>
        </p:nvSpPr>
        <p:spPr>
          <a:xfrm>
            <a:off x="663912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3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3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3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5"/>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37"/>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3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38"/>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38"/>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2"/>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3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39"/>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39"/>
          <p:cNvSpPr txBox="1"/>
          <p:nvPr>
            <p:ph idx="3"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4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40"/>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40"/>
          <p:cNvSpPr txBox="1"/>
          <p:nvPr>
            <p:ph idx="3"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4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1"/>
          <p:cNvSpPr txBox="1"/>
          <p:nvPr>
            <p:ph idx="1" type="body"/>
          </p:nvPr>
        </p:nvSpPr>
        <p:spPr>
          <a:xfrm>
            <a:off x="504000" y="176868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1"/>
          <p:cNvSpPr txBox="1"/>
          <p:nvPr>
            <p:ph idx="2"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4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2"/>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2"/>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2"/>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2"/>
          <p:cNvSpPr txBox="1"/>
          <p:nvPr>
            <p:ph idx="4"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4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3"/>
          <p:cNvSpPr txBox="1"/>
          <p:nvPr>
            <p:ph idx="1" type="body"/>
          </p:nvPr>
        </p:nvSpPr>
        <p:spPr>
          <a:xfrm>
            <a:off x="50400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43"/>
          <p:cNvSpPr txBox="1"/>
          <p:nvPr>
            <p:ph idx="2" type="body"/>
          </p:nvPr>
        </p:nvSpPr>
        <p:spPr>
          <a:xfrm>
            <a:off x="357156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43"/>
          <p:cNvSpPr txBox="1"/>
          <p:nvPr>
            <p:ph idx="3" type="body"/>
          </p:nvPr>
        </p:nvSpPr>
        <p:spPr>
          <a:xfrm>
            <a:off x="663912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3"/>
          <p:cNvSpPr txBox="1"/>
          <p:nvPr>
            <p:ph idx="4" type="body"/>
          </p:nvPr>
        </p:nvSpPr>
        <p:spPr>
          <a:xfrm>
            <a:off x="50400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3"/>
          <p:cNvSpPr txBox="1"/>
          <p:nvPr>
            <p:ph idx="5" type="body"/>
          </p:nvPr>
        </p:nvSpPr>
        <p:spPr>
          <a:xfrm>
            <a:off x="357156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3"/>
          <p:cNvSpPr txBox="1"/>
          <p:nvPr>
            <p:ph idx="6" type="body"/>
          </p:nvPr>
        </p:nvSpPr>
        <p:spPr>
          <a:xfrm>
            <a:off x="663912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2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4"/>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26"/>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2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7"/>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27"/>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2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8"/>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8"/>
          <p:cNvSpPr txBox="1"/>
          <p:nvPr>
            <p:ph idx="3"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2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9"/>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9"/>
          <p:cNvSpPr txBox="1"/>
          <p:nvPr>
            <p:ph idx="3"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8"/>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2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20"/>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www.figma.com/proto/hYiyfAvpHyFXRFP7kgH5nS/Docs?node-id=0%3A1&amp;scaling=min-zo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ieeexplore.ieee.org/document/8879476" TargetMode="External"/><Relationship Id="rId4" Type="http://schemas.openxmlformats.org/officeDocument/2006/relationships/hyperlink" Target="https://www.researchgate.net/publication/324074602_Keyword_Extraction_Through_Contextual_Semantic_Analysis_of_Documents" TargetMode="External"/><Relationship Id="rId5" Type="http://schemas.openxmlformats.org/officeDocument/2006/relationships/hyperlink" Target="https://ieeexplore.ieee.org/document/835904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ieeexplore.ieee.org/document/887947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researchgate.net/publication/324074602_Keyword_Extraction_Through_Contextual_Semantic_Analysis_of_Docume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ieeexplore.ieee.org/document/835904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
          <p:cNvSpPr/>
          <p:nvPr/>
        </p:nvSpPr>
        <p:spPr>
          <a:xfrm>
            <a:off x="502925" y="2031675"/>
            <a:ext cx="9069000" cy="4724400"/>
          </a:xfrm>
          <a:prstGeom prst="rect">
            <a:avLst/>
          </a:prstGeom>
          <a:noFill/>
          <a:ln>
            <a:noFill/>
          </a:ln>
        </p:spPr>
        <p:txBody>
          <a:bodyPr anchorCtr="0" anchor="ctr" bIns="0" lIns="0" spcFirstLastPara="1" rIns="0" wrap="square" tIns="31675">
            <a:noAutofit/>
          </a:bodyPr>
          <a:lstStyle/>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System for secure document digitization and maintenance.</a:t>
            </a:r>
            <a:endParaRPr b="0" i="0" sz="36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 </a:t>
            </a:r>
            <a:endParaRPr b="0" i="0" sz="36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Group No. 15</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Members </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0" i="0" lang="en-IN" sz="3200" u="none" cap="none" strike="noStrike">
                <a:solidFill>
                  <a:srgbClr val="000000"/>
                </a:solidFill>
                <a:latin typeface="Times New Roman"/>
                <a:ea typeface="Times New Roman"/>
                <a:cs typeface="Times New Roman"/>
                <a:sym typeface="Times New Roman"/>
              </a:rPr>
              <a:t>Sujoy Dev-17102036</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0" i="0" lang="en-IN" sz="3200" u="none" cap="none" strike="noStrike">
                <a:solidFill>
                  <a:srgbClr val="000000"/>
                </a:solidFill>
                <a:latin typeface="Times New Roman"/>
                <a:ea typeface="Times New Roman"/>
                <a:cs typeface="Times New Roman"/>
                <a:sym typeface="Times New Roman"/>
              </a:rPr>
              <a:t>Rashmi Shetty-17104070</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0" i="0" lang="en-IN" sz="3200" u="none" cap="none" strike="noStrike">
                <a:solidFill>
                  <a:srgbClr val="000000"/>
                </a:solidFill>
                <a:latin typeface="Times New Roman"/>
                <a:ea typeface="Times New Roman"/>
                <a:cs typeface="Times New Roman"/>
                <a:sym typeface="Times New Roman"/>
              </a:rPr>
              <a:t>Priya Naik-17104021</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Project Guide and Coguide</a:t>
            </a:r>
            <a:endParaRPr b="0" i="0" sz="3200" u="none" cap="none" strike="noStrike">
              <a:latin typeface="Arial"/>
              <a:ea typeface="Arial"/>
              <a:cs typeface="Arial"/>
              <a:sym typeface="Arial"/>
            </a:endParaRPr>
          </a:p>
          <a:p>
            <a:pPr indent="0" lvl="0" marL="0" marR="0" rtl="0" algn="ctr">
              <a:lnSpc>
                <a:spcPct val="93000"/>
              </a:lnSpc>
              <a:spcBef>
                <a:spcPts val="0"/>
              </a:spcBef>
              <a:spcAft>
                <a:spcPts val="0"/>
              </a:spcAft>
              <a:buNone/>
            </a:pPr>
            <a:r>
              <a:rPr b="0" i="0" lang="en-IN" sz="3200" u="none" cap="none" strike="noStrike">
                <a:solidFill>
                  <a:srgbClr val="000000"/>
                </a:solidFill>
                <a:latin typeface="Times New Roman"/>
                <a:ea typeface="Times New Roman"/>
                <a:cs typeface="Times New Roman"/>
                <a:sym typeface="Times New Roman"/>
              </a:rPr>
              <a:t>Dr. Sameer Nanivadekar, Prof. Kiran B. Deshpande</a:t>
            </a:r>
            <a:endParaRPr b="0" i="0" sz="3200" u="none" cap="none" strike="noStrike">
              <a:latin typeface="Arial"/>
              <a:ea typeface="Arial"/>
              <a:cs typeface="Arial"/>
              <a:sym typeface="Arial"/>
            </a:endParaRPr>
          </a:p>
        </p:txBody>
      </p:sp>
      <p:pic>
        <p:nvPicPr>
          <p:cNvPr id="112" name="Google Shape;112;p1"/>
          <p:cNvPicPr preferRelativeResize="0"/>
          <p:nvPr/>
        </p:nvPicPr>
        <p:blipFill rotWithShape="1">
          <a:blip r:embed="rId3">
            <a:alphaModFix/>
          </a:blip>
          <a:srcRect b="0" l="0" r="0" t="0"/>
          <a:stretch/>
        </p:blipFill>
        <p:spPr>
          <a:xfrm>
            <a:off x="647640" y="127080"/>
            <a:ext cx="9069120" cy="16412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10"/>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TECHNOLOGY STACK</a:t>
            </a:r>
            <a:endParaRPr b="0" i="0" sz="3600" u="none" cap="none" strike="noStrike">
              <a:latin typeface="Arial"/>
              <a:ea typeface="Arial"/>
              <a:cs typeface="Arial"/>
              <a:sym typeface="Arial"/>
            </a:endParaRPr>
          </a:p>
        </p:txBody>
      </p:sp>
      <p:sp>
        <p:nvSpPr>
          <p:cNvPr id="167" name="Google Shape;167;p10"/>
          <p:cNvSpPr/>
          <p:nvPr/>
        </p:nvSpPr>
        <p:spPr>
          <a:xfrm>
            <a:off x="2560320" y="1554480"/>
            <a:ext cx="4662000" cy="4662000"/>
          </a:xfrm>
          <a:prstGeom prst="ellipse">
            <a:avLst/>
          </a:prstGeom>
          <a:solidFill>
            <a:srgbClr val="FFFFFF"/>
          </a:solidFill>
          <a:ln cap="flat" cmpd="sng" w="76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1554480" y="1737360"/>
            <a:ext cx="155304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Python</a:t>
            </a:r>
            <a:endParaRPr b="0" i="0" sz="1800" u="none" cap="none" strike="noStrike">
              <a:latin typeface="Arial"/>
              <a:ea typeface="Arial"/>
              <a:cs typeface="Arial"/>
              <a:sym typeface="Arial"/>
            </a:endParaRPr>
          </a:p>
        </p:txBody>
      </p:sp>
      <p:sp>
        <p:nvSpPr>
          <p:cNvPr id="169" name="Google Shape;169;p10"/>
          <p:cNvSpPr/>
          <p:nvPr/>
        </p:nvSpPr>
        <p:spPr>
          <a:xfrm>
            <a:off x="6244450" y="1382775"/>
            <a:ext cx="3561000" cy="85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Natural Language </a:t>
            </a:r>
            <a:r>
              <a:rPr b="0" i="0" lang="en-IN" sz="1800" u="none" cap="none" strike="noStrike">
                <a:solidFill>
                  <a:srgbClr val="000000"/>
                </a:solidFill>
                <a:latin typeface="Arial"/>
                <a:ea typeface="Arial"/>
                <a:cs typeface="Arial"/>
                <a:sym typeface="Arial"/>
              </a:rPr>
              <a:t>ToolKit</a:t>
            </a:r>
            <a:r>
              <a:rPr b="0" i="0" lang="en-I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1800"/>
              <a:t>         </a:t>
            </a:r>
            <a:r>
              <a:rPr b="0" i="0" lang="en-IN" sz="1800" u="none" cap="none" strike="noStrike">
                <a:solidFill>
                  <a:srgbClr val="000000"/>
                </a:solidFill>
                <a:latin typeface="Arial"/>
                <a:ea typeface="Arial"/>
                <a:cs typeface="Arial"/>
                <a:sym typeface="Arial"/>
              </a:rPr>
              <a:t>ELK Stack</a:t>
            </a:r>
            <a:endParaRPr b="0" i="0" sz="1800" u="none" cap="none" strike="noStrike">
              <a:latin typeface="Arial"/>
              <a:ea typeface="Arial"/>
              <a:cs typeface="Arial"/>
              <a:sym typeface="Arial"/>
            </a:endParaRPr>
          </a:p>
        </p:txBody>
      </p:sp>
      <p:sp>
        <p:nvSpPr>
          <p:cNvPr id="170" name="Google Shape;170;p10"/>
          <p:cNvSpPr/>
          <p:nvPr/>
        </p:nvSpPr>
        <p:spPr>
          <a:xfrm>
            <a:off x="1371600" y="5120640"/>
            <a:ext cx="1553040" cy="47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React</a:t>
            </a:r>
            <a:endParaRPr b="0" i="0" sz="1800" u="none" cap="none" strike="noStrike">
              <a:latin typeface="Arial"/>
              <a:ea typeface="Arial"/>
              <a:cs typeface="Arial"/>
              <a:sym typeface="Arial"/>
            </a:endParaRPr>
          </a:p>
        </p:txBody>
      </p:sp>
      <p:sp>
        <p:nvSpPr>
          <p:cNvPr id="171" name="Google Shape;171;p10"/>
          <p:cNvSpPr/>
          <p:nvPr/>
        </p:nvSpPr>
        <p:spPr>
          <a:xfrm>
            <a:off x="1097280" y="3128400"/>
            <a:ext cx="155304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OpenCV</a:t>
            </a:r>
            <a:endParaRPr b="0" i="0" sz="1800" u="none" cap="none" strike="noStrike">
              <a:latin typeface="Arial"/>
              <a:ea typeface="Arial"/>
              <a:cs typeface="Arial"/>
              <a:sym typeface="Arial"/>
            </a:endParaRPr>
          </a:p>
        </p:txBody>
      </p:sp>
      <p:sp>
        <p:nvSpPr>
          <p:cNvPr id="172" name="Google Shape;172;p10"/>
          <p:cNvSpPr/>
          <p:nvPr/>
        </p:nvSpPr>
        <p:spPr>
          <a:xfrm>
            <a:off x="7498075" y="3311275"/>
            <a:ext cx="1553100" cy="34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TensorFlow/ keras</a:t>
            </a:r>
            <a:endParaRPr b="0" i="0" sz="1800" u="none" cap="none" strike="noStrike">
              <a:latin typeface="Arial"/>
              <a:ea typeface="Arial"/>
              <a:cs typeface="Arial"/>
              <a:sym typeface="Arial"/>
            </a:endParaRPr>
          </a:p>
        </p:txBody>
      </p:sp>
      <p:sp>
        <p:nvSpPr>
          <p:cNvPr id="173" name="Google Shape;173;p10"/>
          <p:cNvSpPr/>
          <p:nvPr/>
        </p:nvSpPr>
        <p:spPr>
          <a:xfrm>
            <a:off x="6949440" y="5303520"/>
            <a:ext cx="155304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Nodejs</a:t>
            </a:r>
            <a:endParaRPr b="0" i="0" sz="1800" u="none" cap="none" strike="noStrike">
              <a:latin typeface="Arial"/>
              <a:ea typeface="Arial"/>
              <a:cs typeface="Arial"/>
              <a:sym typeface="Arial"/>
            </a:endParaRPr>
          </a:p>
        </p:txBody>
      </p:sp>
      <p:sp>
        <p:nvSpPr>
          <p:cNvPr id="174" name="Google Shape;174;p10"/>
          <p:cNvSpPr/>
          <p:nvPr/>
        </p:nvSpPr>
        <p:spPr>
          <a:xfrm>
            <a:off x="3596975" y="6443800"/>
            <a:ext cx="2883900" cy="345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mongoDB</a:t>
            </a:r>
            <a:endParaRPr b="0" i="0" sz="1800" u="none" cap="none" strike="noStrike">
              <a:latin typeface="Arial"/>
              <a:ea typeface="Arial"/>
              <a:cs typeface="Arial"/>
              <a:sym typeface="Arial"/>
            </a:endParaRPr>
          </a:p>
        </p:txBody>
      </p:sp>
      <p:sp>
        <p:nvSpPr>
          <p:cNvPr id="175" name="Google Shape;175;p10"/>
          <p:cNvSpPr/>
          <p:nvPr/>
        </p:nvSpPr>
        <p:spPr>
          <a:xfrm>
            <a:off x="3657600" y="2907720"/>
            <a:ext cx="3052080" cy="1662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800" u="none" cap="none" strike="noStrike">
                <a:solidFill>
                  <a:srgbClr val="000000"/>
                </a:solidFill>
                <a:latin typeface="Times New Roman"/>
                <a:ea typeface="Times New Roman"/>
                <a:cs typeface="Times New Roman"/>
                <a:sym typeface="Times New Roman"/>
              </a:rPr>
              <a:t>System for secure document digitization and maintenance</a:t>
            </a:r>
            <a:endParaRPr b="0" i="0" sz="2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11"/>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EXISTING SYSTEM WORKING/ARCHITECTURE</a:t>
            </a:r>
            <a:endParaRPr b="0" i="0" sz="3200" u="none" cap="none" strike="noStrike">
              <a:latin typeface="Arial"/>
              <a:ea typeface="Arial"/>
              <a:cs typeface="Arial"/>
              <a:sym typeface="Arial"/>
            </a:endParaRPr>
          </a:p>
        </p:txBody>
      </p:sp>
      <p:sp>
        <p:nvSpPr>
          <p:cNvPr id="181" name="Google Shape;181;p11"/>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0" lvl="0" marL="0" marR="0" rtl="0" algn="l">
              <a:lnSpc>
                <a:spcPct val="15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50000"/>
              </a:lnSpc>
              <a:spcBef>
                <a:spcPts val="1412"/>
              </a:spcBef>
              <a:spcAft>
                <a:spcPts val="0"/>
              </a:spcAft>
              <a:buNone/>
            </a:pPr>
            <a:r>
              <a:t/>
            </a:r>
            <a:endParaRPr b="0" i="0" sz="1800" u="none" cap="none" strike="noStrike">
              <a:latin typeface="Arial"/>
              <a:ea typeface="Arial"/>
              <a:cs typeface="Arial"/>
              <a:sym typeface="Arial"/>
            </a:endParaRPr>
          </a:p>
        </p:txBody>
      </p:sp>
      <p:sp>
        <p:nvSpPr>
          <p:cNvPr id="182" name="Google Shape;182;p11"/>
          <p:cNvSpPr/>
          <p:nvPr/>
        </p:nvSpPr>
        <p:spPr>
          <a:xfrm>
            <a:off x="3116160" y="302112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upload</a:t>
            </a:r>
            <a:endParaRPr b="0" i="0" sz="1300" u="none" cap="none" strike="noStrike">
              <a:latin typeface="Arial"/>
              <a:ea typeface="Arial"/>
              <a:cs typeface="Arial"/>
              <a:sym typeface="Arial"/>
            </a:endParaRPr>
          </a:p>
        </p:txBody>
      </p:sp>
      <p:sp>
        <p:nvSpPr>
          <p:cNvPr id="183" name="Google Shape;183;p11"/>
          <p:cNvSpPr/>
          <p:nvPr/>
        </p:nvSpPr>
        <p:spPr>
          <a:xfrm>
            <a:off x="5219280" y="302112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Save to directory/</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Cloud/ </a:t>
            </a:r>
            <a:endParaRPr b="0" i="0" sz="1300" u="none" cap="none" strike="noStrike">
              <a:latin typeface="Arial"/>
              <a:ea typeface="Arial"/>
              <a:cs typeface="Arial"/>
              <a:sym typeface="Arial"/>
            </a:endParaRPr>
          </a:p>
        </p:txBody>
      </p:sp>
      <p:cxnSp>
        <p:nvCxnSpPr>
          <p:cNvPr id="184" name="Google Shape;184;p11"/>
          <p:cNvCxnSpPr/>
          <p:nvPr/>
        </p:nvCxnSpPr>
        <p:spPr>
          <a:xfrm>
            <a:off x="4670640" y="3295440"/>
            <a:ext cx="548640" cy="0"/>
          </a:xfrm>
          <a:prstGeom prst="straightConnector1">
            <a:avLst/>
          </a:prstGeom>
          <a:noFill/>
          <a:ln cap="flat" cmpd="sng" w="9525">
            <a:solidFill>
              <a:srgbClr val="000000"/>
            </a:solidFill>
            <a:prstDash val="solid"/>
            <a:round/>
            <a:headEnd len="sm" w="sm" type="none"/>
            <a:tailEnd len="med" w="med" type="triangle"/>
          </a:ln>
        </p:spPr>
      </p:cxnSp>
      <p:sp>
        <p:nvSpPr>
          <p:cNvPr id="185" name="Google Shape;185;p11"/>
          <p:cNvSpPr/>
          <p:nvPr/>
        </p:nvSpPr>
        <p:spPr>
          <a:xfrm>
            <a:off x="1013040" y="2838240"/>
            <a:ext cx="1370160" cy="1095840"/>
          </a:xfrm>
          <a:prstGeom prst="flowChartMultidocumen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Input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Documents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pdf,jpg,png</a:t>
            </a:r>
            <a:endParaRPr b="0" i="0" sz="1300" u="none" cap="none" strike="noStrike">
              <a:latin typeface="Arial"/>
              <a:ea typeface="Arial"/>
              <a:cs typeface="Arial"/>
              <a:sym typeface="Arial"/>
            </a:endParaRPr>
          </a:p>
        </p:txBody>
      </p:sp>
      <p:cxnSp>
        <p:nvCxnSpPr>
          <p:cNvPr id="186" name="Google Shape;186;p11"/>
          <p:cNvCxnSpPr/>
          <p:nvPr/>
        </p:nvCxnSpPr>
        <p:spPr>
          <a:xfrm>
            <a:off x="2384640" y="3295440"/>
            <a:ext cx="731520" cy="0"/>
          </a:xfrm>
          <a:prstGeom prst="straightConnector1">
            <a:avLst/>
          </a:prstGeom>
          <a:noFill/>
          <a:ln cap="flat" cmpd="sng" w="9525">
            <a:solidFill>
              <a:srgbClr val="000000"/>
            </a:solidFill>
            <a:prstDash val="solid"/>
            <a:round/>
            <a:headEnd len="sm" w="sm" type="none"/>
            <a:tailEnd len="med" w="med" type="triangle"/>
          </a:ln>
        </p:spPr>
      </p:cxnSp>
      <p:sp>
        <p:nvSpPr>
          <p:cNvPr id="187" name="Google Shape;187;p11"/>
          <p:cNvSpPr/>
          <p:nvPr/>
        </p:nvSpPr>
        <p:spPr>
          <a:xfrm>
            <a:off x="7499520" y="301500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Fetch</a:t>
            </a:r>
            <a:endParaRPr b="0" i="0" sz="1300" u="none" cap="none" strike="noStrike">
              <a:latin typeface="Arial"/>
              <a:ea typeface="Arial"/>
              <a:cs typeface="Arial"/>
              <a:sym typeface="Arial"/>
            </a:endParaRPr>
          </a:p>
        </p:txBody>
      </p:sp>
      <p:cxnSp>
        <p:nvCxnSpPr>
          <p:cNvPr id="188" name="Google Shape;188;p11"/>
          <p:cNvCxnSpPr/>
          <p:nvPr/>
        </p:nvCxnSpPr>
        <p:spPr>
          <a:xfrm>
            <a:off x="6772320" y="3287880"/>
            <a:ext cx="727200" cy="0"/>
          </a:xfrm>
          <a:prstGeom prst="straightConnector1">
            <a:avLst/>
          </a:prstGeom>
          <a:noFill/>
          <a:ln cap="flat" cmpd="sng" w="9525">
            <a:solidFill>
              <a:srgbClr val="1B1B1B"/>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13"/>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PROPOSED SYSTEM WORKING/ARCHITECTURE</a:t>
            </a:r>
            <a:endParaRPr b="0" i="0" sz="3200" u="none" cap="none" strike="noStrike">
              <a:latin typeface="Arial"/>
              <a:ea typeface="Arial"/>
              <a:cs typeface="Arial"/>
              <a:sym typeface="Arial"/>
            </a:endParaRPr>
          </a:p>
        </p:txBody>
      </p:sp>
      <p:sp>
        <p:nvSpPr>
          <p:cNvPr id="194" name="Google Shape;194;p13"/>
          <p:cNvSpPr/>
          <p:nvPr/>
        </p:nvSpPr>
        <p:spPr>
          <a:xfrm>
            <a:off x="505745" y="1199530"/>
            <a:ext cx="9069000" cy="4987800"/>
          </a:xfrm>
          <a:prstGeom prst="rect">
            <a:avLst/>
          </a:prstGeom>
          <a:noFill/>
          <a:ln>
            <a:noFill/>
          </a:ln>
        </p:spPr>
        <p:txBody>
          <a:bodyPr anchorCtr="0" anchor="t" bIns="0" lIns="0" spcFirstLastPara="1" rIns="0" wrap="square" tIns="21225">
            <a:normAutofit/>
          </a:bodyPr>
          <a:lstStyle/>
          <a:p>
            <a:pPr indent="0" lvl="0" marL="0" marR="0" rtl="0" algn="l">
              <a:lnSpc>
                <a:spcPct val="15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50000"/>
              </a:lnSpc>
              <a:spcBef>
                <a:spcPts val="1412"/>
              </a:spcBef>
              <a:spcAft>
                <a:spcPts val="0"/>
              </a:spcAft>
              <a:buNone/>
            </a:pPr>
            <a:r>
              <a:t/>
            </a:r>
            <a:endParaRPr b="0" i="0" sz="1800" u="none" cap="none" strike="noStrike">
              <a:latin typeface="Arial"/>
              <a:ea typeface="Arial"/>
              <a:cs typeface="Arial"/>
              <a:sym typeface="Arial"/>
            </a:endParaRPr>
          </a:p>
        </p:txBody>
      </p:sp>
      <p:sp>
        <p:nvSpPr>
          <p:cNvPr id="195" name="Google Shape;195;p13"/>
          <p:cNvSpPr/>
          <p:nvPr/>
        </p:nvSpPr>
        <p:spPr>
          <a:xfrm>
            <a:off x="4480560" y="219456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NLP on the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Extracted data</a:t>
            </a:r>
            <a:endParaRPr b="0" i="0" sz="1300" u="none" cap="none" strike="noStrike">
              <a:latin typeface="Arial"/>
              <a:ea typeface="Arial"/>
              <a:cs typeface="Arial"/>
              <a:sym typeface="Arial"/>
            </a:endParaRPr>
          </a:p>
        </p:txBody>
      </p:sp>
      <p:cxnSp>
        <p:nvCxnSpPr>
          <p:cNvPr id="196" name="Google Shape;196;p13"/>
          <p:cNvCxnSpPr>
            <a:stCxn id="197" idx="3"/>
          </p:cNvCxnSpPr>
          <p:nvPr/>
        </p:nvCxnSpPr>
        <p:spPr>
          <a:xfrm flipH="1" rot="10800000">
            <a:off x="3876480" y="2469000"/>
            <a:ext cx="604200" cy="171600"/>
          </a:xfrm>
          <a:prstGeom prst="straightConnector1">
            <a:avLst/>
          </a:prstGeom>
          <a:noFill/>
          <a:ln cap="flat" cmpd="sng" w="9525">
            <a:solidFill>
              <a:srgbClr val="000000"/>
            </a:solidFill>
            <a:prstDash val="solid"/>
            <a:round/>
            <a:headEnd len="sm" w="sm" type="none"/>
            <a:tailEnd len="med" w="med" type="triangle"/>
          </a:ln>
        </p:spPr>
      </p:cxnSp>
      <p:sp>
        <p:nvSpPr>
          <p:cNvPr id="198" name="Google Shape;198;p13"/>
          <p:cNvSpPr/>
          <p:nvPr/>
        </p:nvSpPr>
        <p:spPr>
          <a:xfrm>
            <a:off x="4663440" y="3291840"/>
            <a:ext cx="1278720" cy="1278720"/>
          </a:xfrm>
          <a:prstGeom prst="ellipse">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Document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metadata</a:t>
            </a:r>
            <a:endParaRPr b="0" i="0" sz="1300" u="none" cap="none" strike="noStrike">
              <a:latin typeface="Arial"/>
              <a:ea typeface="Arial"/>
              <a:cs typeface="Arial"/>
              <a:sym typeface="Arial"/>
            </a:endParaRPr>
          </a:p>
        </p:txBody>
      </p:sp>
      <p:cxnSp>
        <p:nvCxnSpPr>
          <p:cNvPr id="199" name="Google Shape;199;p13"/>
          <p:cNvCxnSpPr/>
          <p:nvPr/>
        </p:nvCxnSpPr>
        <p:spPr>
          <a:xfrm>
            <a:off x="5303520" y="2743200"/>
            <a:ext cx="0" cy="548640"/>
          </a:xfrm>
          <a:prstGeom prst="straightConnector1">
            <a:avLst/>
          </a:prstGeom>
          <a:noFill/>
          <a:ln cap="flat" cmpd="sng" w="9525">
            <a:solidFill>
              <a:srgbClr val="000000"/>
            </a:solidFill>
            <a:prstDash val="solid"/>
            <a:round/>
            <a:headEnd len="sm" w="sm" type="none"/>
            <a:tailEnd len="med" w="med" type="triangle"/>
          </a:ln>
        </p:spPr>
      </p:cxnSp>
      <p:sp>
        <p:nvSpPr>
          <p:cNvPr id="200" name="Google Shape;200;p13"/>
          <p:cNvSpPr/>
          <p:nvPr/>
        </p:nvSpPr>
        <p:spPr>
          <a:xfrm>
            <a:off x="274320" y="2011680"/>
            <a:ext cx="1370160" cy="1095840"/>
          </a:xfrm>
          <a:prstGeom prst="flowChartMultidocumen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Input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Documents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pdf,jpg,png</a:t>
            </a:r>
            <a:endParaRPr b="0" i="0" sz="1300" u="none" cap="none" strike="noStrike">
              <a:latin typeface="Arial"/>
              <a:ea typeface="Arial"/>
              <a:cs typeface="Arial"/>
              <a:sym typeface="Arial"/>
            </a:endParaRPr>
          </a:p>
        </p:txBody>
      </p:sp>
      <p:cxnSp>
        <p:nvCxnSpPr>
          <p:cNvPr id="201" name="Google Shape;201;p13"/>
          <p:cNvCxnSpPr/>
          <p:nvPr/>
        </p:nvCxnSpPr>
        <p:spPr>
          <a:xfrm>
            <a:off x="1591920" y="2560320"/>
            <a:ext cx="731520" cy="0"/>
          </a:xfrm>
          <a:prstGeom prst="straightConnector1">
            <a:avLst/>
          </a:prstGeom>
          <a:noFill/>
          <a:ln cap="flat" cmpd="sng" w="9525">
            <a:solidFill>
              <a:srgbClr val="000000"/>
            </a:solidFill>
            <a:prstDash val="solid"/>
            <a:round/>
            <a:headEnd len="sm" w="sm" type="none"/>
            <a:tailEnd len="med" w="med" type="triangle"/>
          </a:ln>
        </p:spPr>
      </p:cxnSp>
      <p:sp>
        <p:nvSpPr>
          <p:cNvPr id="202" name="Google Shape;202;p13"/>
          <p:cNvSpPr/>
          <p:nvPr/>
        </p:nvSpPr>
        <p:spPr>
          <a:xfrm>
            <a:off x="390600" y="3840480"/>
            <a:ext cx="1004400" cy="1461600"/>
          </a:xfrm>
          <a:prstGeom prst="flowChartMagneticDisk">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DB</a:t>
            </a:r>
            <a:endParaRPr b="0" i="0" sz="1300" u="none" cap="none" strike="noStrike">
              <a:latin typeface="Arial"/>
              <a:ea typeface="Arial"/>
              <a:cs typeface="Arial"/>
              <a:sym typeface="Arial"/>
            </a:endParaRPr>
          </a:p>
        </p:txBody>
      </p:sp>
      <p:cxnSp>
        <p:nvCxnSpPr>
          <p:cNvPr id="203" name="Google Shape;203;p13"/>
          <p:cNvCxnSpPr/>
          <p:nvPr/>
        </p:nvCxnSpPr>
        <p:spPr>
          <a:xfrm>
            <a:off x="822960" y="3108960"/>
            <a:ext cx="0" cy="731520"/>
          </a:xfrm>
          <a:prstGeom prst="straightConnector1">
            <a:avLst/>
          </a:prstGeom>
          <a:noFill/>
          <a:ln cap="flat" cmpd="sng" w="9525">
            <a:solidFill>
              <a:srgbClr val="000000"/>
            </a:solidFill>
            <a:prstDash val="solid"/>
            <a:round/>
            <a:headEnd len="sm" w="sm" type="none"/>
            <a:tailEnd len="med" w="med" type="triangle"/>
          </a:ln>
        </p:spPr>
      </p:cxnSp>
      <p:sp>
        <p:nvSpPr>
          <p:cNvPr id="204" name="Google Shape;204;p13"/>
          <p:cNvSpPr/>
          <p:nvPr/>
        </p:nvSpPr>
        <p:spPr>
          <a:xfrm>
            <a:off x="4533840" y="521208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Semantic search</a:t>
            </a:r>
            <a:endParaRPr b="0" i="0" sz="1300" u="none" cap="none" strike="noStrike">
              <a:latin typeface="Arial"/>
              <a:ea typeface="Arial"/>
              <a:cs typeface="Arial"/>
              <a:sym typeface="Arial"/>
            </a:endParaRPr>
          </a:p>
        </p:txBody>
      </p:sp>
      <p:cxnSp>
        <p:nvCxnSpPr>
          <p:cNvPr id="205" name="Google Shape;205;p13"/>
          <p:cNvCxnSpPr/>
          <p:nvPr/>
        </p:nvCxnSpPr>
        <p:spPr>
          <a:xfrm rot="10800000">
            <a:off x="5356800" y="4581360"/>
            <a:ext cx="0" cy="640080"/>
          </a:xfrm>
          <a:prstGeom prst="straightConnector1">
            <a:avLst/>
          </a:prstGeom>
          <a:noFill/>
          <a:ln cap="flat" cmpd="sng" w="9525">
            <a:solidFill>
              <a:srgbClr val="000000"/>
            </a:solidFill>
            <a:prstDash val="solid"/>
            <a:round/>
            <a:headEnd len="sm" w="sm" type="none"/>
            <a:tailEnd len="med" w="med" type="triangle"/>
          </a:ln>
        </p:spPr>
      </p:cxnSp>
      <p:cxnSp>
        <p:nvCxnSpPr>
          <p:cNvPr id="206" name="Google Shape;206;p13"/>
          <p:cNvCxnSpPr/>
          <p:nvPr/>
        </p:nvCxnSpPr>
        <p:spPr>
          <a:xfrm flipH="1" rot="10800000">
            <a:off x="1396440" y="3931920"/>
            <a:ext cx="3267000" cy="822960"/>
          </a:xfrm>
          <a:prstGeom prst="straightConnector1">
            <a:avLst/>
          </a:prstGeom>
          <a:noFill/>
          <a:ln cap="flat" cmpd="sng" w="9525">
            <a:solidFill>
              <a:srgbClr val="000000"/>
            </a:solidFill>
            <a:prstDash val="solid"/>
            <a:round/>
            <a:headEnd len="med" w="med" type="triangle"/>
            <a:tailEnd len="med" w="med" type="triangle"/>
          </a:ln>
        </p:spPr>
      </p:cxnSp>
      <p:sp>
        <p:nvSpPr>
          <p:cNvPr id="207" name="Google Shape;207;p13"/>
          <p:cNvSpPr/>
          <p:nvPr/>
        </p:nvSpPr>
        <p:spPr>
          <a:xfrm>
            <a:off x="7955280" y="192024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Cron Job</a:t>
            </a:r>
            <a:endParaRPr b="0" i="0" sz="1300" u="none" cap="none" strike="noStrike">
              <a:latin typeface="Arial"/>
              <a:ea typeface="Arial"/>
              <a:cs typeface="Arial"/>
              <a:sym typeface="Arial"/>
            </a:endParaRPr>
          </a:p>
        </p:txBody>
      </p:sp>
      <p:cxnSp>
        <p:nvCxnSpPr>
          <p:cNvPr id="208" name="Google Shape;208;p13"/>
          <p:cNvCxnSpPr/>
          <p:nvPr/>
        </p:nvCxnSpPr>
        <p:spPr>
          <a:xfrm flipH="1" rot="10800000">
            <a:off x="5943600" y="2468880"/>
            <a:ext cx="2563200" cy="1371600"/>
          </a:xfrm>
          <a:prstGeom prst="straightConnector1">
            <a:avLst/>
          </a:prstGeom>
          <a:noFill/>
          <a:ln cap="flat" cmpd="sng" w="9525">
            <a:solidFill>
              <a:srgbClr val="000000"/>
            </a:solidFill>
            <a:prstDash val="solid"/>
            <a:round/>
            <a:headEnd len="med" w="med" type="triangle"/>
            <a:tailEnd len="med" w="med" type="triangle"/>
          </a:ln>
        </p:spPr>
      </p:cxnSp>
      <p:sp>
        <p:nvSpPr>
          <p:cNvPr id="209" name="Google Shape;209;p13"/>
          <p:cNvSpPr/>
          <p:nvPr/>
        </p:nvSpPr>
        <p:spPr>
          <a:xfrm>
            <a:off x="7955280" y="4846320"/>
            <a:ext cx="1735920" cy="638640"/>
          </a:xfrm>
          <a:prstGeom prst="ellipse">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200" u="none" cap="none" strike="noStrike">
                <a:solidFill>
                  <a:srgbClr val="000000"/>
                </a:solidFill>
                <a:latin typeface="Arial"/>
                <a:ea typeface="Arial"/>
                <a:cs typeface="Arial"/>
                <a:sym typeface="Arial"/>
              </a:rPr>
              <a:t>user</a:t>
            </a:r>
            <a:endParaRPr b="0" i="0" sz="1200" u="none" cap="none" strike="noStrike">
              <a:latin typeface="Arial"/>
              <a:ea typeface="Arial"/>
              <a:cs typeface="Arial"/>
              <a:sym typeface="Arial"/>
            </a:endParaRPr>
          </a:p>
        </p:txBody>
      </p:sp>
      <p:cxnSp>
        <p:nvCxnSpPr>
          <p:cNvPr id="210" name="Google Shape;210;p13"/>
          <p:cNvCxnSpPr/>
          <p:nvPr/>
        </p:nvCxnSpPr>
        <p:spPr>
          <a:xfrm rot="10800000">
            <a:off x="8778240" y="2468880"/>
            <a:ext cx="0" cy="2377440"/>
          </a:xfrm>
          <a:prstGeom prst="straightConnector1">
            <a:avLst/>
          </a:prstGeom>
          <a:noFill/>
          <a:ln cap="flat" cmpd="sng" w="9525">
            <a:solidFill>
              <a:srgbClr val="000000"/>
            </a:solidFill>
            <a:prstDash val="solid"/>
            <a:round/>
            <a:headEnd len="med" w="med" type="triangle"/>
            <a:tailEnd len="med" w="med" type="triangle"/>
          </a:ln>
        </p:spPr>
      </p:cxnSp>
      <p:sp>
        <p:nvSpPr>
          <p:cNvPr id="211" name="Google Shape;211;p13"/>
          <p:cNvSpPr/>
          <p:nvPr/>
        </p:nvSpPr>
        <p:spPr>
          <a:xfrm>
            <a:off x="432000" y="1459440"/>
            <a:ext cx="1121760" cy="642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Unknown document </a:t>
            </a:r>
            <a:endParaRPr b="0" i="0" sz="9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format</a:t>
            </a:r>
            <a:endParaRPr b="0" i="0" sz="900" u="none" cap="none" strike="noStrike">
              <a:latin typeface="Arial"/>
              <a:ea typeface="Arial"/>
              <a:cs typeface="Arial"/>
              <a:sym typeface="Arial"/>
            </a:endParaRPr>
          </a:p>
        </p:txBody>
      </p:sp>
      <p:sp>
        <p:nvSpPr>
          <p:cNvPr id="197" name="Google Shape;197;p13"/>
          <p:cNvSpPr/>
          <p:nvPr/>
        </p:nvSpPr>
        <p:spPr>
          <a:xfrm>
            <a:off x="2323440" y="2367000"/>
            <a:ext cx="155304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lang="en-IN" sz="1300"/>
              <a:t>Text </a:t>
            </a:r>
            <a:r>
              <a:rPr b="1" lang="en-IN" sz="1300"/>
              <a:t>extract</a:t>
            </a:r>
            <a:endParaRPr b="0" i="0" sz="13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gacf0eaee4d_0_0"/>
          <p:cNvSpPr/>
          <p:nvPr/>
        </p:nvSpPr>
        <p:spPr>
          <a:xfrm>
            <a:off x="504360" y="144000"/>
            <a:ext cx="9069000" cy="10554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PROPOSED SYSTEM WORKING/ARCHITECTURE</a:t>
            </a:r>
            <a:endParaRPr b="0" i="0" sz="3200" u="none" cap="none" strike="noStrike">
              <a:latin typeface="Arial"/>
              <a:ea typeface="Arial"/>
              <a:cs typeface="Arial"/>
              <a:sym typeface="Arial"/>
            </a:endParaRPr>
          </a:p>
        </p:txBody>
      </p:sp>
      <p:sp>
        <p:nvSpPr>
          <p:cNvPr id="217" name="Google Shape;217;gacf0eaee4d_0_0"/>
          <p:cNvSpPr/>
          <p:nvPr/>
        </p:nvSpPr>
        <p:spPr>
          <a:xfrm>
            <a:off x="505745" y="1199530"/>
            <a:ext cx="9069000" cy="4987800"/>
          </a:xfrm>
          <a:prstGeom prst="rect">
            <a:avLst/>
          </a:prstGeom>
          <a:noFill/>
          <a:ln>
            <a:noFill/>
          </a:ln>
        </p:spPr>
        <p:txBody>
          <a:bodyPr anchorCtr="0" anchor="t" bIns="0" lIns="0" spcFirstLastPara="1" rIns="0" wrap="square" tIns="21225">
            <a:noAutofit/>
          </a:bodyPr>
          <a:lstStyle/>
          <a:p>
            <a:pPr indent="0" lvl="0" marL="0" marR="0" rtl="0" algn="l">
              <a:lnSpc>
                <a:spcPct val="15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50000"/>
              </a:lnSpc>
              <a:spcBef>
                <a:spcPts val="1412"/>
              </a:spcBef>
              <a:spcAft>
                <a:spcPts val="0"/>
              </a:spcAft>
              <a:buNone/>
            </a:pPr>
            <a:r>
              <a:t/>
            </a:r>
            <a:endParaRPr b="0" i="0" sz="1800" u="none" cap="none" strike="noStrike">
              <a:latin typeface="Arial"/>
              <a:ea typeface="Arial"/>
              <a:cs typeface="Arial"/>
              <a:sym typeface="Arial"/>
            </a:endParaRPr>
          </a:p>
        </p:txBody>
      </p:sp>
      <p:sp>
        <p:nvSpPr>
          <p:cNvPr id="218" name="Google Shape;218;gacf0eaee4d_0_0"/>
          <p:cNvSpPr/>
          <p:nvPr/>
        </p:nvSpPr>
        <p:spPr>
          <a:xfrm>
            <a:off x="2377440" y="3200400"/>
            <a:ext cx="155310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Text extract</a:t>
            </a:r>
            <a:endParaRPr b="0" i="0" sz="1300" u="none" cap="none" strike="noStrike">
              <a:latin typeface="Arial"/>
              <a:ea typeface="Arial"/>
              <a:cs typeface="Arial"/>
              <a:sym typeface="Arial"/>
            </a:endParaRPr>
          </a:p>
        </p:txBody>
      </p:sp>
      <p:sp>
        <p:nvSpPr>
          <p:cNvPr id="219" name="Google Shape;219;gacf0eaee4d_0_0"/>
          <p:cNvSpPr/>
          <p:nvPr/>
        </p:nvSpPr>
        <p:spPr>
          <a:xfrm>
            <a:off x="4480560" y="2194560"/>
            <a:ext cx="155310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NLP on the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Extracted data</a:t>
            </a:r>
            <a:endParaRPr b="0" i="0" sz="1300" u="none" cap="none" strike="noStrike">
              <a:latin typeface="Arial"/>
              <a:ea typeface="Arial"/>
              <a:cs typeface="Arial"/>
              <a:sym typeface="Arial"/>
            </a:endParaRPr>
          </a:p>
        </p:txBody>
      </p:sp>
      <p:cxnSp>
        <p:nvCxnSpPr>
          <p:cNvPr id="220" name="Google Shape;220;gacf0eaee4d_0_0"/>
          <p:cNvCxnSpPr/>
          <p:nvPr/>
        </p:nvCxnSpPr>
        <p:spPr>
          <a:xfrm flipH="1" rot="10800000">
            <a:off x="4023360" y="2468880"/>
            <a:ext cx="457200" cy="914400"/>
          </a:xfrm>
          <a:prstGeom prst="straightConnector1">
            <a:avLst/>
          </a:prstGeom>
          <a:noFill/>
          <a:ln cap="flat" cmpd="sng" w="9525">
            <a:solidFill>
              <a:srgbClr val="000000"/>
            </a:solidFill>
            <a:prstDash val="solid"/>
            <a:round/>
            <a:headEnd len="sm" w="sm" type="none"/>
            <a:tailEnd len="med" w="med" type="triangle"/>
          </a:ln>
        </p:spPr>
      </p:cxnSp>
      <p:sp>
        <p:nvSpPr>
          <p:cNvPr id="221" name="Google Shape;221;gacf0eaee4d_0_0"/>
          <p:cNvSpPr/>
          <p:nvPr/>
        </p:nvSpPr>
        <p:spPr>
          <a:xfrm>
            <a:off x="4663440" y="3291840"/>
            <a:ext cx="1278600" cy="1278600"/>
          </a:xfrm>
          <a:prstGeom prst="ellipse">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Document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metadata</a:t>
            </a:r>
            <a:endParaRPr b="0" i="0" sz="1300" u="none" cap="none" strike="noStrike">
              <a:latin typeface="Arial"/>
              <a:ea typeface="Arial"/>
              <a:cs typeface="Arial"/>
              <a:sym typeface="Arial"/>
            </a:endParaRPr>
          </a:p>
        </p:txBody>
      </p:sp>
      <p:cxnSp>
        <p:nvCxnSpPr>
          <p:cNvPr id="222" name="Google Shape;222;gacf0eaee4d_0_0"/>
          <p:cNvCxnSpPr/>
          <p:nvPr/>
        </p:nvCxnSpPr>
        <p:spPr>
          <a:xfrm>
            <a:off x="5303520" y="2743200"/>
            <a:ext cx="0" cy="548700"/>
          </a:xfrm>
          <a:prstGeom prst="straightConnector1">
            <a:avLst/>
          </a:prstGeom>
          <a:noFill/>
          <a:ln cap="flat" cmpd="sng" w="9525">
            <a:solidFill>
              <a:srgbClr val="000000"/>
            </a:solidFill>
            <a:prstDash val="solid"/>
            <a:round/>
            <a:headEnd len="sm" w="sm" type="none"/>
            <a:tailEnd len="med" w="med" type="triangle"/>
          </a:ln>
        </p:spPr>
      </p:cxnSp>
      <p:sp>
        <p:nvSpPr>
          <p:cNvPr id="223" name="Google Shape;223;gacf0eaee4d_0_0"/>
          <p:cNvSpPr/>
          <p:nvPr/>
        </p:nvSpPr>
        <p:spPr>
          <a:xfrm>
            <a:off x="274320" y="2011680"/>
            <a:ext cx="1370142" cy="1095822"/>
          </a:xfrm>
          <a:prstGeom prst="flowChartMultidocumen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Input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Documents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pdf,jpg,png</a:t>
            </a:r>
            <a:endParaRPr b="0" i="0" sz="1300" u="none" cap="none" strike="noStrike">
              <a:latin typeface="Arial"/>
              <a:ea typeface="Arial"/>
              <a:cs typeface="Arial"/>
              <a:sym typeface="Arial"/>
            </a:endParaRPr>
          </a:p>
        </p:txBody>
      </p:sp>
      <p:cxnSp>
        <p:nvCxnSpPr>
          <p:cNvPr id="224" name="Google Shape;224;gacf0eaee4d_0_0"/>
          <p:cNvCxnSpPr/>
          <p:nvPr/>
        </p:nvCxnSpPr>
        <p:spPr>
          <a:xfrm>
            <a:off x="1591920" y="2560320"/>
            <a:ext cx="731400" cy="0"/>
          </a:xfrm>
          <a:prstGeom prst="straightConnector1">
            <a:avLst/>
          </a:prstGeom>
          <a:noFill/>
          <a:ln cap="flat" cmpd="sng" w="9525">
            <a:solidFill>
              <a:srgbClr val="000000"/>
            </a:solidFill>
            <a:prstDash val="solid"/>
            <a:round/>
            <a:headEnd len="sm" w="sm" type="none"/>
            <a:tailEnd len="med" w="med" type="triangle"/>
          </a:ln>
        </p:spPr>
      </p:cxnSp>
      <p:sp>
        <p:nvSpPr>
          <p:cNvPr id="225" name="Google Shape;225;gacf0eaee4d_0_0"/>
          <p:cNvSpPr/>
          <p:nvPr/>
        </p:nvSpPr>
        <p:spPr>
          <a:xfrm>
            <a:off x="390600" y="3840480"/>
            <a:ext cx="1004400" cy="1461600"/>
          </a:xfrm>
          <a:prstGeom prst="flowChartMagneticDisk">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DB</a:t>
            </a:r>
            <a:endParaRPr b="0" i="0" sz="1300" u="none" cap="none" strike="noStrike">
              <a:latin typeface="Arial"/>
              <a:ea typeface="Arial"/>
              <a:cs typeface="Arial"/>
              <a:sym typeface="Arial"/>
            </a:endParaRPr>
          </a:p>
        </p:txBody>
      </p:sp>
      <p:cxnSp>
        <p:nvCxnSpPr>
          <p:cNvPr id="226" name="Google Shape;226;gacf0eaee4d_0_0"/>
          <p:cNvCxnSpPr/>
          <p:nvPr/>
        </p:nvCxnSpPr>
        <p:spPr>
          <a:xfrm>
            <a:off x="822960" y="3108960"/>
            <a:ext cx="0" cy="731400"/>
          </a:xfrm>
          <a:prstGeom prst="straightConnector1">
            <a:avLst/>
          </a:prstGeom>
          <a:noFill/>
          <a:ln cap="flat" cmpd="sng" w="9525">
            <a:solidFill>
              <a:srgbClr val="000000"/>
            </a:solidFill>
            <a:prstDash val="solid"/>
            <a:round/>
            <a:headEnd len="sm" w="sm" type="none"/>
            <a:tailEnd len="med" w="med" type="triangle"/>
          </a:ln>
        </p:spPr>
      </p:cxnSp>
      <p:sp>
        <p:nvSpPr>
          <p:cNvPr id="227" name="Google Shape;227;gacf0eaee4d_0_0"/>
          <p:cNvSpPr/>
          <p:nvPr/>
        </p:nvSpPr>
        <p:spPr>
          <a:xfrm>
            <a:off x="4533840" y="5212080"/>
            <a:ext cx="155310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Semantic search</a:t>
            </a:r>
            <a:endParaRPr b="0" i="0" sz="1300" u="none" cap="none" strike="noStrike">
              <a:latin typeface="Arial"/>
              <a:ea typeface="Arial"/>
              <a:cs typeface="Arial"/>
              <a:sym typeface="Arial"/>
            </a:endParaRPr>
          </a:p>
        </p:txBody>
      </p:sp>
      <p:cxnSp>
        <p:nvCxnSpPr>
          <p:cNvPr id="228" name="Google Shape;228;gacf0eaee4d_0_0"/>
          <p:cNvCxnSpPr/>
          <p:nvPr/>
        </p:nvCxnSpPr>
        <p:spPr>
          <a:xfrm rot="10800000">
            <a:off x="5356800" y="4581240"/>
            <a:ext cx="0" cy="640200"/>
          </a:xfrm>
          <a:prstGeom prst="straightConnector1">
            <a:avLst/>
          </a:prstGeom>
          <a:noFill/>
          <a:ln cap="flat" cmpd="sng" w="9525">
            <a:solidFill>
              <a:srgbClr val="000000"/>
            </a:solidFill>
            <a:prstDash val="solid"/>
            <a:round/>
            <a:headEnd len="sm" w="sm" type="none"/>
            <a:tailEnd len="med" w="med" type="triangle"/>
          </a:ln>
        </p:spPr>
      </p:cxnSp>
      <p:cxnSp>
        <p:nvCxnSpPr>
          <p:cNvPr id="229" name="Google Shape;229;gacf0eaee4d_0_0"/>
          <p:cNvCxnSpPr/>
          <p:nvPr/>
        </p:nvCxnSpPr>
        <p:spPr>
          <a:xfrm flipH="1" rot="10800000">
            <a:off x="1396440" y="3931980"/>
            <a:ext cx="3267000" cy="822900"/>
          </a:xfrm>
          <a:prstGeom prst="straightConnector1">
            <a:avLst/>
          </a:prstGeom>
          <a:noFill/>
          <a:ln cap="flat" cmpd="sng" w="9525">
            <a:solidFill>
              <a:srgbClr val="000000"/>
            </a:solidFill>
            <a:prstDash val="solid"/>
            <a:round/>
            <a:headEnd len="med" w="med" type="triangle"/>
            <a:tailEnd len="med" w="med" type="triangle"/>
          </a:ln>
        </p:spPr>
      </p:cxnSp>
      <p:sp>
        <p:nvSpPr>
          <p:cNvPr id="230" name="Google Shape;230;gacf0eaee4d_0_0"/>
          <p:cNvSpPr/>
          <p:nvPr/>
        </p:nvSpPr>
        <p:spPr>
          <a:xfrm>
            <a:off x="7955280" y="1920240"/>
            <a:ext cx="155310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Cron Job</a:t>
            </a:r>
            <a:endParaRPr b="0" i="0" sz="1300" u="none" cap="none" strike="noStrike">
              <a:latin typeface="Arial"/>
              <a:ea typeface="Arial"/>
              <a:cs typeface="Arial"/>
              <a:sym typeface="Arial"/>
            </a:endParaRPr>
          </a:p>
        </p:txBody>
      </p:sp>
      <p:cxnSp>
        <p:nvCxnSpPr>
          <p:cNvPr id="231" name="Google Shape;231;gacf0eaee4d_0_0"/>
          <p:cNvCxnSpPr/>
          <p:nvPr/>
        </p:nvCxnSpPr>
        <p:spPr>
          <a:xfrm flipH="1" rot="10800000">
            <a:off x="5943600" y="2468880"/>
            <a:ext cx="2563200" cy="1371600"/>
          </a:xfrm>
          <a:prstGeom prst="straightConnector1">
            <a:avLst/>
          </a:prstGeom>
          <a:noFill/>
          <a:ln cap="flat" cmpd="sng" w="9525">
            <a:solidFill>
              <a:srgbClr val="000000"/>
            </a:solidFill>
            <a:prstDash val="solid"/>
            <a:round/>
            <a:headEnd len="med" w="med" type="triangle"/>
            <a:tailEnd len="med" w="med" type="triangle"/>
          </a:ln>
        </p:spPr>
      </p:cxnSp>
      <p:sp>
        <p:nvSpPr>
          <p:cNvPr id="232" name="Google Shape;232;gacf0eaee4d_0_0"/>
          <p:cNvSpPr/>
          <p:nvPr/>
        </p:nvSpPr>
        <p:spPr>
          <a:xfrm>
            <a:off x="7955280" y="4846320"/>
            <a:ext cx="1735800" cy="638700"/>
          </a:xfrm>
          <a:prstGeom prst="ellipse">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200" u="none" cap="none" strike="noStrike">
                <a:solidFill>
                  <a:srgbClr val="000000"/>
                </a:solidFill>
                <a:latin typeface="Arial"/>
                <a:ea typeface="Arial"/>
                <a:cs typeface="Arial"/>
                <a:sym typeface="Arial"/>
              </a:rPr>
              <a:t>user</a:t>
            </a:r>
            <a:endParaRPr b="0" i="0" sz="1200" u="none" cap="none" strike="noStrike">
              <a:latin typeface="Arial"/>
              <a:ea typeface="Arial"/>
              <a:cs typeface="Arial"/>
              <a:sym typeface="Arial"/>
            </a:endParaRPr>
          </a:p>
        </p:txBody>
      </p:sp>
      <p:cxnSp>
        <p:nvCxnSpPr>
          <p:cNvPr id="233" name="Google Shape;233;gacf0eaee4d_0_0"/>
          <p:cNvCxnSpPr/>
          <p:nvPr/>
        </p:nvCxnSpPr>
        <p:spPr>
          <a:xfrm rot="10800000">
            <a:off x="8778240" y="2468820"/>
            <a:ext cx="0" cy="2377500"/>
          </a:xfrm>
          <a:prstGeom prst="straightConnector1">
            <a:avLst/>
          </a:prstGeom>
          <a:noFill/>
          <a:ln cap="flat" cmpd="sng" w="9525">
            <a:solidFill>
              <a:srgbClr val="000000"/>
            </a:solidFill>
            <a:prstDash val="solid"/>
            <a:round/>
            <a:headEnd len="med" w="med" type="triangle"/>
            <a:tailEnd len="med" w="med" type="triangle"/>
          </a:ln>
        </p:spPr>
      </p:cxnSp>
      <p:sp>
        <p:nvSpPr>
          <p:cNvPr id="234" name="Google Shape;234;gacf0eaee4d_0_0"/>
          <p:cNvSpPr/>
          <p:nvPr/>
        </p:nvSpPr>
        <p:spPr>
          <a:xfrm>
            <a:off x="432000" y="1459440"/>
            <a:ext cx="1121700" cy="642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Unknown document </a:t>
            </a:r>
            <a:endParaRPr b="0" i="0" sz="9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format</a:t>
            </a:r>
            <a:endParaRPr b="0" i="0" sz="900" u="none" cap="none" strike="noStrike">
              <a:latin typeface="Arial"/>
              <a:ea typeface="Arial"/>
              <a:cs typeface="Arial"/>
              <a:sym typeface="Arial"/>
            </a:endParaRPr>
          </a:p>
        </p:txBody>
      </p:sp>
      <p:sp>
        <p:nvSpPr>
          <p:cNvPr id="235" name="Google Shape;235;gacf0eaee4d_0_0"/>
          <p:cNvSpPr/>
          <p:nvPr/>
        </p:nvSpPr>
        <p:spPr>
          <a:xfrm>
            <a:off x="2323440" y="2367000"/>
            <a:ext cx="1553100" cy="547200"/>
          </a:xfrm>
          <a:prstGeom prst="rect">
            <a:avLst/>
          </a:prstGeom>
          <a:solidFill>
            <a:srgbClr val="FFFFFF"/>
          </a:solidFill>
          <a:ln cap="flat" cmpd="sng" w="29150">
            <a:solidFill>
              <a:srgbClr val="000000"/>
            </a:solidFill>
            <a:prstDash val="solid"/>
            <a:round/>
            <a:headEnd len="sm" w="sm" type="none"/>
            <a:tailEnd len="sm" w="sm" type="none"/>
          </a:ln>
        </p:spPr>
        <p:txBody>
          <a:bodyPr anchorCtr="0" anchor="ctr" bIns="59400" lIns="104400" spcFirstLastPara="1" rIns="104400" wrap="square" tIns="59400">
            <a:noAutofit/>
          </a:bodyPr>
          <a:lstStyle/>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Document </a:t>
            </a:r>
            <a:endParaRPr b="0" i="0" sz="13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1300" u="none" cap="none" strike="noStrike">
                <a:solidFill>
                  <a:srgbClr val="000000"/>
                </a:solidFill>
                <a:latin typeface="Arial"/>
                <a:ea typeface="Arial"/>
                <a:cs typeface="Arial"/>
                <a:sym typeface="Arial"/>
              </a:rPr>
              <a:t>annotation</a:t>
            </a:r>
            <a:endParaRPr b="0" i="0" sz="1300" u="none" cap="none" strike="noStrike">
              <a:latin typeface="Arial"/>
              <a:ea typeface="Arial"/>
              <a:cs typeface="Arial"/>
              <a:sym typeface="Arial"/>
            </a:endParaRPr>
          </a:p>
        </p:txBody>
      </p:sp>
      <p:cxnSp>
        <p:nvCxnSpPr>
          <p:cNvPr id="236" name="Google Shape;236;gacf0eaee4d_0_0"/>
          <p:cNvCxnSpPr/>
          <p:nvPr/>
        </p:nvCxnSpPr>
        <p:spPr>
          <a:xfrm>
            <a:off x="3017520" y="2914920"/>
            <a:ext cx="0" cy="285600"/>
          </a:xfrm>
          <a:prstGeom prst="straightConnector1">
            <a:avLst/>
          </a:prstGeom>
          <a:noFill/>
          <a:ln cap="flat" cmpd="sng" w="9525">
            <a:solidFill>
              <a:srgbClr val="1B1B1B"/>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14"/>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lang="en-IN" sz="3600">
                <a:latin typeface="Times New Roman"/>
                <a:ea typeface="Times New Roman"/>
                <a:cs typeface="Times New Roman"/>
                <a:sym typeface="Times New Roman"/>
              </a:rPr>
              <a:t>Prototype Design</a:t>
            </a:r>
            <a:endParaRPr b="0" i="0" sz="3600" u="none" cap="none" strike="noStrike">
              <a:latin typeface="Arial"/>
              <a:ea typeface="Arial"/>
              <a:cs typeface="Arial"/>
              <a:sym typeface="Arial"/>
            </a:endParaRPr>
          </a:p>
        </p:txBody>
      </p:sp>
      <p:sp>
        <p:nvSpPr>
          <p:cNvPr id="242" name="Google Shape;242;p14"/>
          <p:cNvSpPr/>
          <p:nvPr/>
        </p:nvSpPr>
        <p:spPr>
          <a:xfrm>
            <a:off x="502925" y="1496175"/>
            <a:ext cx="9069000" cy="4693200"/>
          </a:xfrm>
          <a:prstGeom prst="rect">
            <a:avLst/>
          </a:prstGeom>
          <a:noFill/>
          <a:ln>
            <a:noFill/>
          </a:ln>
        </p:spPr>
        <p:txBody>
          <a:bodyPr anchorCtr="0" anchor="ctr" bIns="0" lIns="0" spcFirstLastPara="1" rIns="0" wrap="square" tIns="21225">
            <a:normAutofit/>
          </a:bodyPr>
          <a:lstStyle/>
          <a:p>
            <a:pPr indent="0" lvl="0" marL="0" rtl="0" algn="ctr">
              <a:lnSpc>
                <a:spcPct val="150000"/>
              </a:lnSpc>
              <a:spcBef>
                <a:spcPts val="1412"/>
              </a:spcBef>
              <a:spcAft>
                <a:spcPts val="0"/>
              </a:spcAft>
              <a:buNone/>
            </a:pPr>
            <a:r>
              <a:rPr lang="en-IN" sz="1800" u="sng">
                <a:solidFill>
                  <a:schemeClr val="hlink"/>
                </a:solidFill>
                <a:latin typeface="Times New Roman"/>
                <a:ea typeface="Times New Roman"/>
                <a:cs typeface="Times New Roman"/>
                <a:sym typeface="Times New Roman"/>
                <a:hlinkClick r:id="rId3"/>
              </a:rPr>
              <a:t>https://www.figma.com/proto/hYiyfAvpHyFXRFP7kgH5nS/Docs?node-id=0%3A1&amp;scaling=min-zoom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ga6ca54b073_0_2"/>
          <p:cNvSpPr/>
          <p:nvPr/>
        </p:nvSpPr>
        <p:spPr>
          <a:xfrm>
            <a:off x="504360" y="144000"/>
            <a:ext cx="9069000" cy="10554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lang="en-IN" sz="3600">
                <a:latin typeface="Times New Roman"/>
                <a:ea typeface="Times New Roman"/>
                <a:cs typeface="Times New Roman"/>
                <a:sym typeface="Times New Roman"/>
              </a:rPr>
              <a:t>Plan Of Paper Publication</a:t>
            </a:r>
            <a:endParaRPr b="0" i="0" sz="3600" u="none" cap="none" strike="noStrike">
              <a:latin typeface="Arial"/>
              <a:ea typeface="Arial"/>
              <a:cs typeface="Arial"/>
              <a:sym typeface="Arial"/>
            </a:endParaRPr>
          </a:p>
        </p:txBody>
      </p:sp>
      <p:sp>
        <p:nvSpPr>
          <p:cNvPr id="248" name="Google Shape;248;ga6ca54b073_0_2"/>
          <p:cNvSpPr/>
          <p:nvPr/>
        </p:nvSpPr>
        <p:spPr>
          <a:xfrm>
            <a:off x="502925" y="1496175"/>
            <a:ext cx="9069000" cy="4693200"/>
          </a:xfrm>
          <a:prstGeom prst="rect">
            <a:avLst/>
          </a:prstGeom>
          <a:noFill/>
          <a:ln>
            <a:noFill/>
          </a:ln>
        </p:spPr>
        <p:txBody>
          <a:bodyPr anchorCtr="0" anchor="t" bIns="0" lIns="0" spcFirstLastPara="1" rIns="0" wrap="square" tIns="21225">
            <a:noAutofit/>
          </a:bodyPr>
          <a:lstStyle/>
          <a:p>
            <a:pPr indent="-285750" lvl="0" marL="457200" rtl="0" algn="l">
              <a:lnSpc>
                <a:spcPct val="200000"/>
              </a:lnSpc>
              <a:spcBef>
                <a:spcPts val="1412"/>
              </a:spcBef>
              <a:spcAft>
                <a:spcPts val="0"/>
              </a:spcAft>
              <a:buClr>
                <a:schemeClr val="dk1"/>
              </a:buClr>
              <a:buSzPts val="900"/>
              <a:buFont typeface="Times New Roman"/>
              <a:buChar char="●"/>
            </a:pPr>
            <a:r>
              <a:rPr lang="en-IN" sz="1800">
                <a:solidFill>
                  <a:schemeClr val="dk1"/>
                </a:solidFill>
                <a:latin typeface="Times New Roman"/>
                <a:ea typeface="Times New Roman"/>
                <a:cs typeface="Times New Roman"/>
                <a:sym typeface="Times New Roman"/>
              </a:rPr>
              <a:t>IEEE 2021 6th International Conference for Convergence in Technology</a:t>
            </a:r>
            <a:endParaRPr sz="1800">
              <a:solidFill>
                <a:schemeClr val="dk1"/>
              </a:solidFill>
              <a:latin typeface="Times New Roman"/>
              <a:ea typeface="Times New Roman"/>
              <a:cs typeface="Times New Roman"/>
              <a:sym typeface="Times New Roman"/>
            </a:endParaRPr>
          </a:p>
          <a:p>
            <a:pPr indent="-322200" lvl="0" marL="431639" rtl="0" algn="l">
              <a:lnSpc>
                <a:spcPct val="150000"/>
              </a:lnSpc>
              <a:spcBef>
                <a:spcPts val="1412"/>
              </a:spcBef>
              <a:spcAft>
                <a:spcPts val="0"/>
              </a:spcAft>
              <a:buClr>
                <a:schemeClr val="dk1"/>
              </a:buClr>
              <a:buSzPts val="810"/>
              <a:buFont typeface="Noto Sans Symbols"/>
              <a:buChar char="●"/>
            </a:pPr>
            <a:r>
              <a:rPr lang="en-IN" sz="1800">
                <a:solidFill>
                  <a:schemeClr val="dk1"/>
                </a:solidFill>
                <a:latin typeface="Times New Roman"/>
                <a:ea typeface="Times New Roman"/>
                <a:cs typeface="Times New Roman"/>
                <a:sym typeface="Times New Roman"/>
              </a:rPr>
              <a:t>Introducing  a notification system to inform users of data collected from the images by using fault tolerant messaging queues like kafka, rabbitMQ.</a:t>
            </a:r>
            <a:endParaRPr sz="1800">
              <a:solidFill>
                <a:schemeClr val="dk1"/>
              </a:solidFill>
              <a:latin typeface="Times New Roman"/>
              <a:ea typeface="Times New Roman"/>
              <a:cs typeface="Times New Roman"/>
              <a:sym typeface="Times New Roman"/>
            </a:endParaRPr>
          </a:p>
          <a:p>
            <a:pPr indent="-322200" lvl="0" marL="431639" rtl="0" algn="l">
              <a:lnSpc>
                <a:spcPct val="150000"/>
              </a:lnSpc>
              <a:spcBef>
                <a:spcPts val="1412"/>
              </a:spcBef>
              <a:spcAft>
                <a:spcPts val="0"/>
              </a:spcAft>
              <a:buClr>
                <a:schemeClr val="dk1"/>
              </a:buClr>
              <a:buSzPts val="810"/>
              <a:buFont typeface="Noto Sans Symbols"/>
              <a:buChar char="●"/>
            </a:pPr>
            <a:r>
              <a:rPr lang="en-IN" sz="1800">
                <a:solidFill>
                  <a:schemeClr val="dk1"/>
                </a:solidFill>
                <a:latin typeface="Times New Roman"/>
                <a:ea typeface="Times New Roman"/>
                <a:cs typeface="Times New Roman"/>
                <a:sym typeface="Times New Roman"/>
              </a:rPr>
              <a:t>Users will be provided access to an online annotation tool which will help them extract extra information from their docs using named entity recognition and at the same time will be used to save the images with the annotation for training the model at regular intervals.</a:t>
            </a:r>
            <a:endParaRPr sz="1800">
              <a:solidFill>
                <a:schemeClr val="dk1"/>
              </a:solidFill>
              <a:latin typeface="Times New Roman"/>
              <a:ea typeface="Times New Roman"/>
              <a:cs typeface="Times New Roman"/>
              <a:sym typeface="Times New Roman"/>
            </a:endParaRPr>
          </a:p>
          <a:p>
            <a:pPr indent="-337440" lvl="0" marL="431639" rtl="0" algn="l">
              <a:lnSpc>
                <a:spcPct val="150000"/>
              </a:lnSpc>
              <a:spcBef>
                <a:spcPts val="1412"/>
              </a:spcBef>
              <a:spcAft>
                <a:spcPts val="0"/>
              </a:spcAft>
              <a:buClr>
                <a:schemeClr val="dk1"/>
              </a:buClr>
              <a:buSzPts val="1050"/>
              <a:buFont typeface="Times New Roman"/>
              <a:buChar char="●"/>
            </a:pPr>
            <a:r>
              <a:rPr lang="en-IN" sz="1800">
                <a:solidFill>
                  <a:schemeClr val="dk1"/>
                </a:solidFill>
                <a:latin typeface="Times New Roman"/>
                <a:ea typeface="Times New Roman"/>
                <a:cs typeface="Times New Roman"/>
                <a:sym typeface="Times New Roman"/>
              </a:rPr>
              <a:t>Elk stack to </a:t>
            </a:r>
            <a:r>
              <a:rPr lang="en-IN" sz="1800">
                <a:solidFill>
                  <a:schemeClr val="dk1"/>
                </a:solidFill>
                <a:latin typeface="Times New Roman"/>
                <a:ea typeface="Times New Roman"/>
                <a:cs typeface="Times New Roman"/>
                <a:sym typeface="Times New Roman"/>
              </a:rPr>
              <a:t>real time</a:t>
            </a:r>
            <a:r>
              <a:rPr lang="en-IN" sz="1800">
                <a:solidFill>
                  <a:schemeClr val="dk1"/>
                </a:solidFill>
                <a:latin typeface="Times New Roman"/>
                <a:ea typeface="Times New Roman"/>
                <a:cs typeface="Times New Roman"/>
                <a:sym typeface="Times New Roman"/>
              </a:rPr>
              <a:t> log/data analysis, Dynamic TensorFlow/Keras training capabilities to improve the model, ie, it will work as an opensource project where others can contribute by annotating their custom document formats</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1412"/>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g53f23bd580_0_0"/>
          <p:cNvSpPr/>
          <p:nvPr/>
        </p:nvSpPr>
        <p:spPr>
          <a:xfrm>
            <a:off x="504360" y="144000"/>
            <a:ext cx="9069000" cy="10554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FUTURE SCOPE</a:t>
            </a:r>
            <a:endParaRPr b="0" i="0" sz="3600" u="none" cap="none" strike="noStrike">
              <a:latin typeface="Arial"/>
              <a:ea typeface="Arial"/>
              <a:cs typeface="Arial"/>
              <a:sym typeface="Arial"/>
            </a:endParaRPr>
          </a:p>
        </p:txBody>
      </p:sp>
      <p:sp>
        <p:nvSpPr>
          <p:cNvPr id="254" name="Google Shape;254;g53f23bd580_0_0"/>
          <p:cNvSpPr/>
          <p:nvPr/>
        </p:nvSpPr>
        <p:spPr>
          <a:xfrm>
            <a:off x="502925" y="1496175"/>
            <a:ext cx="9069000" cy="4693200"/>
          </a:xfrm>
          <a:prstGeom prst="rect">
            <a:avLst/>
          </a:prstGeom>
          <a:noFill/>
          <a:ln>
            <a:noFill/>
          </a:ln>
        </p:spPr>
        <p:txBody>
          <a:bodyPr anchorCtr="0" anchor="t" bIns="0" lIns="0" spcFirstLastPara="1" rIns="0" wrap="square" tIns="21225">
            <a:noAutofit/>
          </a:bodyPr>
          <a:lstStyle/>
          <a:p>
            <a:pPr indent="-285750" lvl="0" marL="457200" rtl="0" algn="l">
              <a:lnSpc>
                <a:spcPct val="200000"/>
              </a:lnSpc>
              <a:spcBef>
                <a:spcPts val="1412"/>
              </a:spcBef>
              <a:spcAft>
                <a:spcPts val="0"/>
              </a:spcAft>
              <a:buClr>
                <a:schemeClr val="dk1"/>
              </a:buClr>
              <a:buSzPts val="900"/>
              <a:buFont typeface="Times New Roman"/>
              <a:buChar char="●"/>
            </a:pPr>
            <a:r>
              <a:rPr lang="en-IN" sz="1800">
                <a:solidFill>
                  <a:schemeClr val="dk1"/>
                </a:solidFill>
                <a:latin typeface="Times New Roman"/>
                <a:ea typeface="Times New Roman"/>
                <a:cs typeface="Times New Roman"/>
                <a:sym typeface="Times New Roman"/>
              </a:rPr>
              <a:t>Secure sensitive information/document by custom encoding/decoding.</a:t>
            </a:r>
            <a:endParaRPr sz="1800">
              <a:solidFill>
                <a:schemeClr val="dk1"/>
              </a:solidFill>
              <a:latin typeface="Times New Roman"/>
              <a:ea typeface="Times New Roman"/>
              <a:cs typeface="Times New Roman"/>
              <a:sym typeface="Times New Roman"/>
            </a:endParaRPr>
          </a:p>
          <a:p>
            <a:pPr indent="-322200" lvl="0" marL="431639" rtl="0" algn="l">
              <a:lnSpc>
                <a:spcPct val="150000"/>
              </a:lnSpc>
              <a:spcBef>
                <a:spcPts val="1412"/>
              </a:spcBef>
              <a:spcAft>
                <a:spcPts val="0"/>
              </a:spcAft>
              <a:buClr>
                <a:schemeClr val="dk1"/>
              </a:buClr>
              <a:buSzPts val="810"/>
              <a:buFont typeface="Noto Sans Symbols"/>
              <a:buChar char="●"/>
            </a:pPr>
            <a:r>
              <a:rPr lang="en-IN" sz="1800">
                <a:solidFill>
                  <a:schemeClr val="dk1"/>
                </a:solidFill>
                <a:latin typeface="Times New Roman"/>
                <a:ea typeface="Times New Roman"/>
                <a:cs typeface="Times New Roman"/>
                <a:sym typeface="Times New Roman"/>
              </a:rPr>
              <a:t>Further this concept can be implemented into an mobile expense tracking application, where in the user can scan any type of invoice and it can be digitized.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sp>
        <p:nvSpPr>
          <p:cNvPr id="259" name="Google Shape;259;p15"/>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CONCLUSION</a:t>
            </a:r>
            <a:endParaRPr b="0" i="0" sz="3600" u="none" cap="none" strike="noStrike">
              <a:latin typeface="Arial"/>
              <a:ea typeface="Arial"/>
              <a:cs typeface="Arial"/>
              <a:sym typeface="Arial"/>
            </a:endParaRPr>
          </a:p>
        </p:txBody>
      </p:sp>
      <p:sp>
        <p:nvSpPr>
          <p:cNvPr id="260" name="Google Shape;260;p15"/>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0" lvl="0" marL="0" marR="0" rtl="0" algn="l">
              <a:lnSpc>
                <a:spcPct val="150000"/>
              </a:lnSpc>
              <a:spcBef>
                <a:spcPts val="0"/>
              </a:spcBef>
              <a:spcAft>
                <a:spcPts val="0"/>
              </a:spcAft>
              <a:buNone/>
            </a:pPr>
            <a:r>
              <a:t/>
            </a:r>
            <a:endParaRPr b="0" i="0" sz="1800" u="none" cap="none" strike="noStrike">
              <a:latin typeface="Arial"/>
              <a:ea typeface="Arial"/>
              <a:cs typeface="Arial"/>
              <a:sym typeface="Arial"/>
            </a:endParaRPr>
          </a:p>
          <a:p>
            <a:pPr indent="-322200" lvl="0" marL="431639" marR="0" rtl="0" algn="just">
              <a:lnSpc>
                <a:spcPct val="150000"/>
              </a:lnSpc>
              <a:spcBef>
                <a:spcPts val="1412"/>
              </a:spcBef>
              <a:spcAft>
                <a:spcPts val="0"/>
              </a:spcAft>
              <a:buClr>
                <a:srgbClr val="000000"/>
              </a:buClr>
              <a:buSzPts val="810"/>
              <a:buFont typeface="Noto Sans Symbols"/>
              <a:buChar char="●"/>
            </a:pPr>
            <a:r>
              <a:rPr b="0" i="0" lang="en-IN" sz="1800" u="none" cap="none" strike="noStrike">
                <a:solidFill>
                  <a:srgbClr val="000000"/>
                </a:solidFill>
                <a:latin typeface="Times New Roman"/>
                <a:ea typeface="Times New Roman"/>
                <a:cs typeface="Times New Roman"/>
                <a:sym typeface="Times New Roman"/>
              </a:rPr>
              <a:t>Thus with the application of effective text extraction from pdf, image files and by performing some Natural Language Processing on the extracted data we can extract </a:t>
            </a:r>
            <a:r>
              <a:rPr lang="en-IN" sz="1800">
                <a:latin typeface="Times New Roman"/>
                <a:ea typeface="Times New Roman"/>
                <a:cs typeface="Times New Roman"/>
                <a:sym typeface="Times New Roman"/>
              </a:rPr>
              <a:t>key-pairs</a:t>
            </a:r>
            <a:r>
              <a:rPr b="0" i="0" lang="en-IN" sz="1800" u="none" cap="none" strike="noStrike">
                <a:solidFill>
                  <a:srgbClr val="000000"/>
                </a:solidFill>
                <a:latin typeface="Times New Roman"/>
                <a:ea typeface="Times New Roman"/>
                <a:cs typeface="Times New Roman"/>
                <a:sym typeface="Times New Roman"/>
              </a:rPr>
              <a:t>, keywords, keyphrases from the non digitized documents perform digitization with the new and refined data. This data can be pushed to a central database for global access. This will be used to provide users with reliable insights. Through this approach we will achie</a:t>
            </a:r>
            <a:r>
              <a:rPr lang="en-IN" sz="1800">
                <a:latin typeface="Times New Roman"/>
                <a:ea typeface="Times New Roman"/>
                <a:cs typeface="Times New Roman"/>
                <a:sym typeface="Times New Roman"/>
              </a:rPr>
              <a:t>v</a:t>
            </a:r>
            <a:r>
              <a:rPr b="0" i="0" lang="en-IN" sz="1800" u="none" cap="none" strike="noStrike">
                <a:solidFill>
                  <a:srgbClr val="000000"/>
                </a:solidFill>
                <a:latin typeface="Times New Roman"/>
                <a:ea typeface="Times New Roman"/>
                <a:cs typeface="Times New Roman"/>
                <a:sym typeface="Times New Roman"/>
              </a:rPr>
              <a:t>e true digitization of </a:t>
            </a:r>
            <a:r>
              <a:rPr b="0" i="0" lang="en-IN" sz="1800" u="none" cap="none" strike="noStrike">
                <a:solidFill>
                  <a:srgbClr val="000000"/>
                </a:solidFill>
                <a:latin typeface="Times New Roman"/>
                <a:ea typeface="Times New Roman"/>
                <a:cs typeface="Times New Roman"/>
                <a:sym typeface="Times New Roman"/>
              </a:rPr>
              <a:t>documents</a:t>
            </a:r>
            <a:r>
              <a:rPr b="0" i="0" lang="en-IN" sz="1800" u="none" cap="none" strike="noStrike">
                <a:solidFill>
                  <a:srgbClr val="000000"/>
                </a:solidFill>
                <a:latin typeface="Times New Roman"/>
                <a:ea typeface="Times New Roman"/>
                <a:cs typeface="Times New Roman"/>
                <a:sym typeface="Times New Roman"/>
              </a:rPr>
              <a:t>.</a:t>
            </a:r>
            <a:endParaRPr b="0" i="0" sz="1800" u="none" cap="none" strike="noStrike">
              <a:latin typeface="Arial"/>
              <a:ea typeface="Arial"/>
              <a:cs typeface="Arial"/>
              <a:sym typeface="Arial"/>
            </a:endParaRPr>
          </a:p>
          <a:p>
            <a:pPr indent="0" lvl="0" marL="0" marR="0" rtl="0" algn="l">
              <a:lnSpc>
                <a:spcPct val="150000"/>
              </a:lnSpc>
              <a:spcBef>
                <a:spcPts val="1412"/>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16"/>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REFERENCES</a:t>
            </a:r>
            <a:endParaRPr b="0" i="0" sz="3600" u="none" cap="none" strike="noStrike">
              <a:latin typeface="Arial"/>
              <a:ea typeface="Arial"/>
              <a:cs typeface="Arial"/>
              <a:sym typeface="Arial"/>
            </a:endParaRPr>
          </a:p>
        </p:txBody>
      </p:sp>
      <p:sp>
        <p:nvSpPr>
          <p:cNvPr id="266" name="Google Shape;266;p16"/>
          <p:cNvSpPr/>
          <p:nvPr/>
        </p:nvSpPr>
        <p:spPr>
          <a:xfrm>
            <a:off x="502920" y="1201680"/>
            <a:ext cx="9069120" cy="49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731520" y="1554480"/>
            <a:ext cx="8603640" cy="110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1B1B1B"/>
                </a:solidFill>
                <a:latin typeface="Times New Roman"/>
                <a:ea typeface="Times New Roman"/>
                <a:cs typeface="Times New Roman"/>
                <a:sym typeface="Times New Roman"/>
              </a:rPr>
              <a:t>[1]  </a:t>
            </a:r>
            <a:r>
              <a:rPr b="0" i="1" lang="en-IN" sz="18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https://ieeexplore.ieee.org/document/8879476</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1B1B1B"/>
                </a:solidFill>
                <a:latin typeface="Times New Roman"/>
                <a:ea typeface="Times New Roman"/>
                <a:cs typeface="Times New Roman"/>
                <a:sym typeface="Times New Roman"/>
              </a:rPr>
              <a:t>Huiting Liu ,Wang Peng Zhao, Xindong Wu</a:t>
            </a:r>
            <a:r>
              <a:rPr b="0" i="1" lang="en-IN" sz="1800" u="none" cap="none" strike="noStrike">
                <a:solidFill>
                  <a:srgbClr val="1B1B1B"/>
                </a:solidFill>
                <a:latin typeface="Times New Roman"/>
                <a:ea typeface="Times New Roman"/>
                <a:cs typeface="Times New Roman"/>
                <a:sym typeface="Times New Roman"/>
              </a:rPr>
              <a:t>. Document Specific Supervised Keyphrase     Extraction With Strong </a:t>
            </a:r>
            <a:r>
              <a:rPr b="0" i="0" lang="en-IN" sz="1800" u="none" cap="none" strike="noStrike">
                <a:solidFill>
                  <a:srgbClr val="1B1B1B"/>
                </a:solidFill>
                <a:latin typeface="Times New Roman"/>
                <a:ea typeface="Times New Roman"/>
                <a:cs typeface="Times New Roman"/>
                <a:sym typeface="Times New Roman"/>
              </a:rPr>
              <a:t>Semantic</a:t>
            </a:r>
            <a:r>
              <a:rPr b="0" i="1" lang="en-IN" sz="1800" u="none" cap="none" strike="noStrike">
                <a:solidFill>
                  <a:srgbClr val="1B1B1B"/>
                </a:solidFill>
                <a:latin typeface="Times New Roman"/>
                <a:ea typeface="Times New Roman"/>
                <a:cs typeface="Times New Roman"/>
                <a:sym typeface="Times New Roman"/>
              </a:rPr>
              <a:t> Relations. IEEE - 22nd October 2019</a:t>
            </a:r>
            <a:endParaRPr b="0" i="0" sz="1800" u="none" cap="none" strike="noStrike">
              <a:latin typeface="Arial"/>
              <a:ea typeface="Arial"/>
              <a:cs typeface="Arial"/>
              <a:sym typeface="Arial"/>
            </a:endParaRPr>
          </a:p>
        </p:txBody>
      </p:sp>
      <p:sp>
        <p:nvSpPr>
          <p:cNvPr id="268" name="Google Shape;268;p16"/>
          <p:cNvSpPr/>
          <p:nvPr/>
        </p:nvSpPr>
        <p:spPr>
          <a:xfrm>
            <a:off x="731520" y="2828880"/>
            <a:ext cx="8603640" cy="1354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1B1B1B"/>
                </a:solidFill>
                <a:latin typeface="Times New Roman"/>
                <a:ea typeface="Times New Roman"/>
                <a:cs typeface="Times New Roman"/>
                <a:sym typeface="Times New Roman"/>
              </a:rPr>
              <a:t>[2]</a:t>
            </a:r>
            <a:r>
              <a:rPr b="0" i="1" lang="en-IN" sz="1800" u="sng" cap="none" strike="noStrike">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https://www.researchgate.net/publication/324074602_Keyword_Extraction_Through_Contextual_Semantic_Analysis_of_Documents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800" u="none" cap="none" strike="noStrike">
                <a:solidFill>
                  <a:srgbClr val="1B1B1B"/>
                </a:solidFill>
                <a:latin typeface="Times New Roman"/>
                <a:ea typeface="Times New Roman"/>
                <a:cs typeface="Times New Roman"/>
                <a:sym typeface="Times New Roman"/>
              </a:rPr>
              <a:t>Terry Raus, William Grosky. Keyword Extraction Through Contextual Semantic Analysis of Documents. </a:t>
            </a:r>
            <a:r>
              <a:rPr b="0" i="1" lang="en-IN" sz="1600" u="none" cap="none" strike="noStrike">
                <a:solidFill>
                  <a:srgbClr val="000000"/>
                </a:solidFill>
                <a:latin typeface="Times New Roman"/>
                <a:ea typeface="Times New Roman"/>
                <a:cs typeface="Times New Roman"/>
                <a:sym typeface="Times New Roman"/>
              </a:rPr>
              <a:t>2017 Conference: the 9th International Conference Research Gate</a:t>
            </a:r>
            <a:endParaRPr b="0" i="0" sz="1600" u="none" cap="none" strike="noStrike">
              <a:latin typeface="Arial"/>
              <a:ea typeface="Arial"/>
              <a:cs typeface="Arial"/>
              <a:sym typeface="Arial"/>
            </a:endParaRPr>
          </a:p>
        </p:txBody>
      </p:sp>
      <p:sp>
        <p:nvSpPr>
          <p:cNvPr id="269" name="Google Shape;269;p16"/>
          <p:cNvSpPr/>
          <p:nvPr/>
        </p:nvSpPr>
        <p:spPr>
          <a:xfrm>
            <a:off x="740880" y="4671000"/>
            <a:ext cx="8603640" cy="110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1B1B1B"/>
                </a:solidFill>
                <a:latin typeface="Times New Roman"/>
                <a:ea typeface="Times New Roman"/>
                <a:cs typeface="Times New Roman"/>
                <a:sym typeface="Times New Roman"/>
              </a:rPr>
              <a:t>[3]</a:t>
            </a:r>
            <a:r>
              <a:rPr b="0" i="1" lang="en-IN" sz="1800" u="sng" cap="none" strike="noStrike">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https://ieeexplore.ieee.org/document/8359046</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Bala Mallikarjunarao Garlapati, Srinivasa Rao Chalamala</a:t>
            </a:r>
            <a:r>
              <a:rPr b="0" i="1" lang="en-IN" sz="1800" u="none" cap="none" strike="noStrike">
                <a:solidFill>
                  <a:srgbClr val="1B1B1B"/>
                </a:solidFill>
                <a:latin typeface="Times New Roman"/>
                <a:ea typeface="Times New Roman"/>
                <a:cs typeface="Times New Roman"/>
                <a:sym typeface="Times New Roman"/>
              </a:rPr>
              <a:t>. A System for Handwritten and Printed Text Classification. 2017 UKSim-AMSS 19th International Conference on Computer Modelling &amp; Simulation (UKSim)</a:t>
            </a:r>
            <a:endParaRPr b="0" i="0" sz="1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17"/>
          <p:cNvSpPr/>
          <p:nvPr/>
        </p:nvSpPr>
        <p:spPr>
          <a:xfrm>
            <a:off x="647280" y="3057480"/>
            <a:ext cx="9069120" cy="126036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Thank You...!!</a:t>
            </a:r>
            <a:endParaRPr b="0" i="0" sz="36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2"/>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Contents</a:t>
            </a:r>
            <a:endParaRPr b="0" i="0" sz="3600" u="none" cap="none" strike="noStrike">
              <a:latin typeface="Arial"/>
              <a:ea typeface="Arial"/>
              <a:cs typeface="Arial"/>
              <a:sym typeface="Arial"/>
            </a:endParaRPr>
          </a:p>
        </p:txBody>
      </p:sp>
      <p:sp>
        <p:nvSpPr>
          <p:cNvPr id="118" name="Google Shape;118;p2"/>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322199" lvl="0" marL="431639" marR="0" rtl="0" algn="l">
              <a:lnSpc>
                <a:spcPct val="93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Abstract</a:t>
            </a:r>
            <a:endParaRPr b="0" i="0" sz="2400" u="none" cap="none" strike="noStrike">
              <a:latin typeface="Arial"/>
              <a:ea typeface="Arial"/>
              <a:cs typeface="Arial"/>
              <a:sym typeface="Arial"/>
            </a:endParaRPr>
          </a:p>
          <a:p>
            <a:pPr indent="-322200"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Introduction</a:t>
            </a:r>
            <a:endParaRPr b="0" i="0" sz="2400" u="none" cap="none" strike="noStrike">
              <a:solidFill>
                <a:srgbClr val="000000"/>
              </a:solidFill>
              <a:latin typeface="Times New Roman"/>
              <a:ea typeface="Times New Roman"/>
              <a:cs typeface="Times New Roman"/>
              <a:sym typeface="Times New Roman"/>
            </a:endParaRPr>
          </a:p>
          <a:p>
            <a:pPr indent="-297180" lvl="0" marL="457200" rtl="0" algn="l">
              <a:lnSpc>
                <a:spcPct val="93000"/>
              </a:lnSpc>
              <a:spcBef>
                <a:spcPts val="1412"/>
              </a:spcBef>
              <a:spcAft>
                <a:spcPts val="0"/>
              </a:spcAft>
              <a:buClr>
                <a:schemeClr val="dk1"/>
              </a:buClr>
              <a:buSzPts val="1080"/>
              <a:buFont typeface="Noto Sans Symbols"/>
              <a:buChar char="●"/>
            </a:pPr>
            <a:r>
              <a:rPr lang="en-IN" sz="2400">
                <a:solidFill>
                  <a:schemeClr val="dk1"/>
                </a:solidFill>
                <a:latin typeface="Times New Roman"/>
                <a:ea typeface="Times New Roman"/>
                <a:cs typeface="Times New Roman"/>
                <a:sym typeface="Times New Roman"/>
              </a:rPr>
              <a:t>Problem Definition</a:t>
            </a:r>
            <a:endParaRPr sz="2400">
              <a:latin typeface="Times New Roman"/>
              <a:ea typeface="Times New Roman"/>
              <a:cs typeface="Times New Roman"/>
              <a:sym typeface="Times New Roman"/>
            </a:endParaRPr>
          </a:p>
          <a:p>
            <a:pPr indent="-3221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Objectives</a:t>
            </a:r>
            <a:endParaRPr b="0" i="0" sz="2400" u="none" cap="none" strike="noStrike">
              <a:latin typeface="Arial"/>
              <a:ea typeface="Arial"/>
              <a:cs typeface="Arial"/>
              <a:sym typeface="Arial"/>
            </a:endParaRPr>
          </a:p>
          <a:p>
            <a:pPr indent="-322200"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Literature Review</a:t>
            </a:r>
            <a:endParaRPr b="0" i="0" sz="2400" u="none" cap="none" strike="noStrike">
              <a:solidFill>
                <a:srgbClr val="000000"/>
              </a:solidFill>
              <a:latin typeface="Times New Roman"/>
              <a:ea typeface="Times New Roman"/>
              <a:cs typeface="Times New Roman"/>
              <a:sym typeface="Times New Roman"/>
            </a:endParaRPr>
          </a:p>
          <a:p>
            <a:pPr indent="-317120" lvl="0" marL="431639" marR="0" rtl="0" algn="l">
              <a:lnSpc>
                <a:spcPct val="93000"/>
              </a:lnSpc>
              <a:spcBef>
                <a:spcPts val="1412"/>
              </a:spcBef>
              <a:spcAft>
                <a:spcPts val="0"/>
              </a:spcAft>
              <a:buSzPts val="1000"/>
              <a:buFont typeface="Times New Roman"/>
              <a:buChar char="●"/>
            </a:pPr>
            <a:r>
              <a:rPr lang="en-IN" sz="2400">
                <a:latin typeface="Times New Roman"/>
                <a:ea typeface="Times New Roman"/>
                <a:cs typeface="Times New Roman"/>
                <a:sym typeface="Times New Roman"/>
              </a:rPr>
              <a:t>Technology Stack</a:t>
            </a:r>
            <a:endParaRPr sz="2400">
              <a:latin typeface="Times New Roman"/>
              <a:ea typeface="Times New Roman"/>
              <a:cs typeface="Times New Roman"/>
              <a:sym typeface="Times New Roman"/>
            </a:endParaRPr>
          </a:p>
          <a:p>
            <a:pPr indent="-3221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Existing System Architecture/Working</a:t>
            </a:r>
            <a:endParaRPr b="0" i="0" sz="2400" u="none" cap="none" strike="noStrike">
              <a:latin typeface="Arial"/>
              <a:ea typeface="Arial"/>
              <a:cs typeface="Arial"/>
              <a:sym typeface="Arial"/>
            </a:endParaRPr>
          </a:p>
          <a:p>
            <a:pPr indent="-322200"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Proposed System Architecture/Workin</a:t>
            </a:r>
            <a:r>
              <a:rPr lang="en-IN" sz="2400">
                <a:latin typeface="Times New Roman"/>
                <a:ea typeface="Times New Roman"/>
                <a:cs typeface="Times New Roman"/>
                <a:sym typeface="Times New Roman"/>
              </a:rPr>
              <a:t>g</a:t>
            </a:r>
            <a:endParaRPr sz="2400">
              <a:latin typeface="Times New Roman"/>
              <a:ea typeface="Times New Roman"/>
              <a:cs typeface="Times New Roman"/>
              <a:sym typeface="Times New Roman"/>
            </a:endParaRPr>
          </a:p>
          <a:p>
            <a:pPr indent="-320295" lvl="0" marL="431639" marR="0" rtl="0" algn="l">
              <a:lnSpc>
                <a:spcPct val="93000"/>
              </a:lnSpc>
              <a:spcBef>
                <a:spcPts val="1412"/>
              </a:spcBef>
              <a:spcAft>
                <a:spcPts val="0"/>
              </a:spcAft>
              <a:buSzPts val="1050"/>
              <a:buFont typeface="Times New Roman"/>
              <a:buChar char="●"/>
            </a:pPr>
            <a:r>
              <a:rPr lang="en-IN" sz="2400">
                <a:latin typeface="Times New Roman"/>
                <a:ea typeface="Times New Roman"/>
                <a:cs typeface="Times New Roman"/>
                <a:sym typeface="Times New Roman"/>
              </a:rPr>
              <a:t>Prototype Design</a:t>
            </a:r>
            <a:endParaRPr sz="2400">
              <a:latin typeface="Times New Roman"/>
              <a:ea typeface="Times New Roman"/>
              <a:cs typeface="Times New Roman"/>
              <a:sym typeface="Times New Roman"/>
            </a:endParaRPr>
          </a:p>
          <a:p>
            <a:pPr indent="-320295" lvl="0" marL="431639" marR="0" rtl="0" algn="l">
              <a:lnSpc>
                <a:spcPct val="93000"/>
              </a:lnSpc>
              <a:spcBef>
                <a:spcPts val="1412"/>
              </a:spcBef>
              <a:spcAft>
                <a:spcPts val="0"/>
              </a:spcAft>
              <a:buSzPts val="1050"/>
              <a:buFont typeface="Times New Roman"/>
              <a:buChar char="●"/>
            </a:pPr>
            <a:r>
              <a:rPr lang="en-IN" sz="2400">
                <a:latin typeface="Times New Roman"/>
                <a:ea typeface="Times New Roman"/>
                <a:cs typeface="Times New Roman"/>
                <a:sym typeface="Times New Roman"/>
              </a:rPr>
              <a:t>Plan of Paper Publication</a:t>
            </a:r>
            <a:endParaRPr sz="2400">
              <a:latin typeface="Times New Roman"/>
              <a:ea typeface="Times New Roman"/>
              <a:cs typeface="Times New Roman"/>
              <a:sym typeface="Times New Roman"/>
            </a:endParaRPr>
          </a:p>
          <a:p>
            <a:pPr indent="-3221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Conclusion</a:t>
            </a:r>
            <a:endParaRPr b="0" i="0" sz="2400" u="none" cap="none" strike="noStrike">
              <a:latin typeface="Arial"/>
              <a:ea typeface="Arial"/>
              <a:cs typeface="Arial"/>
              <a:sym typeface="Arial"/>
            </a:endParaRPr>
          </a:p>
          <a:p>
            <a:pPr indent="-322200"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References</a:t>
            </a:r>
            <a:endParaRPr b="0" i="0" sz="24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4"/>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ABSTRACT</a:t>
            </a:r>
            <a:endParaRPr b="0" i="0" sz="3600" u="none" cap="none" strike="noStrike">
              <a:latin typeface="Arial"/>
              <a:ea typeface="Arial"/>
              <a:cs typeface="Arial"/>
              <a:sym typeface="Arial"/>
            </a:endParaRPr>
          </a:p>
        </p:txBody>
      </p:sp>
      <p:sp>
        <p:nvSpPr>
          <p:cNvPr id="124" name="Google Shape;124;p4"/>
          <p:cNvSpPr/>
          <p:nvPr/>
        </p:nvSpPr>
        <p:spPr>
          <a:xfrm>
            <a:off x="502920" y="1201680"/>
            <a:ext cx="9069120" cy="5837760"/>
          </a:xfrm>
          <a:prstGeom prst="rect">
            <a:avLst/>
          </a:prstGeom>
          <a:noFill/>
          <a:ln>
            <a:noFill/>
          </a:ln>
        </p:spPr>
        <p:txBody>
          <a:bodyPr anchorCtr="0" anchor="t" bIns="0" lIns="0" spcFirstLastPara="1" rIns="0" wrap="square" tIns="21225">
            <a:normAutofit/>
          </a:bodyPr>
          <a:lstStyle/>
          <a:p>
            <a:pPr indent="-322199" lvl="0" marL="431639" marR="0" rtl="0" algn="l">
              <a:lnSpc>
                <a:spcPct val="93000"/>
              </a:lnSpc>
              <a:spcBef>
                <a:spcPts val="0"/>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One of the challenges faced by every corporate</a:t>
            </a:r>
            <a:r>
              <a:rPr lang="en-IN" sz="1600">
                <a:latin typeface="Times New Roman"/>
                <a:ea typeface="Times New Roman"/>
                <a:cs typeface="Times New Roman"/>
                <a:sym typeface="Times New Roman"/>
              </a:rPr>
              <a:t> </a:t>
            </a:r>
            <a:r>
              <a:rPr b="0" i="0" lang="en-IN" sz="1600" u="none" cap="none" strike="noStrike">
                <a:solidFill>
                  <a:srgbClr val="000000"/>
                </a:solidFill>
                <a:latin typeface="Times New Roman"/>
                <a:ea typeface="Times New Roman"/>
                <a:cs typeface="Times New Roman"/>
                <a:sym typeface="Times New Roman"/>
              </a:rPr>
              <a:t>industry is maintenance of records, mainly non-digitized type, i.e. hard copies and prints</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While a few of these documents are digitized, the are some which are very crucial in nature and require high level of maintenance, such as, ration card, marks sheet, or etc. </a:t>
            </a:r>
            <a:r>
              <a:rPr lang="en-IN" sz="1600">
                <a:latin typeface="Times New Roman"/>
                <a:ea typeface="Times New Roman"/>
                <a:cs typeface="Times New Roman"/>
                <a:sym typeface="Times New Roman"/>
              </a:rPr>
              <a:t>Furthermore</a:t>
            </a:r>
            <a:r>
              <a:rPr b="0" i="0" lang="en-IN" sz="1600" u="none" cap="none" strike="noStrike">
                <a:solidFill>
                  <a:srgbClr val="000000"/>
                </a:solidFill>
                <a:latin typeface="Times New Roman"/>
                <a:ea typeface="Times New Roman"/>
                <a:cs typeface="Times New Roman"/>
                <a:sym typeface="Times New Roman"/>
              </a:rPr>
              <a:t> there are billing invoices.</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Storing these essential documents  on a </a:t>
            </a:r>
            <a:r>
              <a:rPr lang="en-IN" sz="1600">
                <a:latin typeface="Times New Roman"/>
                <a:ea typeface="Times New Roman"/>
                <a:cs typeface="Times New Roman"/>
                <a:sym typeface="Times New Roman"/>
              </a:rPr>
              <a:t>server</a:t>
            </a:r>
            <a:r>
              <a:rPr b="0" i="0" lang="en-IN" sz="1600" u="none" cap="none" strike="noStrike">
                <a:solidFill>
                  <a:srgbClr val="000000"/>
                </a:solidFill>
                <a:latin typeface="Times New Roman"/>
                <a:ea typeface="Times New Roman"/>
                <a:cs typeface="Times New Roman"/>
                <a:sym typeface="Times New Roman"/>
              </a:rPr>
              <a:t> can be a solution but, it requires manual labour and verification, which might lead to the misplacement of data during the process.</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Our application can act as a maintenance provider by extracting essential data from these documents and storing them in data structures.</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These data structures can be later used for performing semantic searches on the documents, which will have been already tagged by our software application.</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Semantic searches will be extremely useful while fetching the required documents using only important tags such as &lt;title&gt;,&lt;document_holders_name&gt;,&lt;date&gt;, etc. This will be useful for quickly tracking the documents and the data</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This system will reduce the amount of issues of traditional document maintenance which involves manual verification of data by the human eye, since once the data is extracted it can be verified and tested against a set of rules</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These rules will help us in locating document discrepancies</a:t>
            </a:r>
            <a:r>
              <a:rPr lang="en-IN" sz="1600">
                <a:latin typeface="Times New Roman"/>
                <a:ea typeface="Times New Roman"/>
                <a:cs typeface="Times New Roman"/>
                <a:sym typeface="Times New Roman"/>
              </a:rPr>
              <a:t>.</a:t>
            </a:r>
            <a:endParaRPr b="0" i="0" sz="16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5"/>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INTRODUCTION</a:t>
            </a:r>
            <a:endParaRPr b="0" i="0" sz="3600" u="none" cap="none" strike="noStrike">
              <a:latin typeface="Arial"/>
              <a:ea typeface="Arial"/>
              <a:cs typeface="Arial"/>
              <a:sym typeface="Arial"/>
            </a:endParaRPr>
          </a:p>
        </p:txBody>
      </p:sp>
      <p:sp>
        <p:nvSpPr>
          <p:cNvPr id="130" name="Google Shape;130;p5"/>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0" lvl="0" marL="0" marR="0" rtl="0" algn="l">
              <a:lnSpc>
                <a:spcPct val="93000"/>
              </a:lnSpc>
              <a:spcBef>
                <a:spcPts val="0"/>
              </a:spcBef>
              <a:spcAft>
                <a:spcPts val="0"/>
              </a:spcAft>
              <a:buNone/>
            </a:pPr>
            <a:r>
              <a:t/>
            </a:r>
            <a:endParaRPr b="0" i="0" sz="18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In this project we present the modelling, implementation and development of  a </a:t>
            </a:r>
            <a:r>
              <a:rPr b="1" i="0" lang="en-IN" sz="1600" u="none" cap="none" strike="noStrike">
                <a:solidFill>
                  <a:srgbClr val="000000"/>
                </a:solidFill>
                <a:latin typeface="Times New Roman"/>
                <a:ea typeface="Times New Roman"/>
                <a:cs typeface="Times New Roman"/>
                <a:sym typeface="Times New Roman"/>
              </a:rPr>
              <a:t> </a:t>
            </a:r>
            <a:r>
              <a:rPr b="0" i="0" lang="en-IN" sz="1600" u="none" cap="none" strike="noStrike">
                <a:solidFill>
                  <a:srgbClr val="000000"/>
                </a:solidFill>
                <a:latin typeface="Times New Roman"/>
                <a:ea typeface="Times New Roman"/>
                <a:cs typeface="Times New Roman"/>
                <a:sym typeface="Times New Roman"/>
              </a:rPr>
              <a:t>for secure document digitization and maintenance of documents.</a:t>
            </a:r>
            <a:endParaRPr b="0" i="0" sz="1600" u="none" cap="none" strike="noStrike">
              <a:latin typeface="Arial"/>
              <a:ea typeface="Arial"/>
              <a:cs typeface="Arial"/>
              <a:sym typeface="Arial"/>
            </a:endParaRPr>
          </a:p>
          <a:p>
            <a:pPr indent="0" lvl="0" marL="0" marR="0" rtl="0" algn="l">
              <a:lnSpc>
                <a:spcPct val="93000"/>
              </a:lnSpc>
              <a:spcBef>
                <a:spcPts val="1412"/>
              </a:spcBef>
              <a:spcAft>
                <a:spcPts val="0"/>
              </a:spcAft>
              <a:buNone/>
            </a:pPr>
            <a:r>
              <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The  proposed software application will be used to train and test the model by supplying images/pdfs (converted to images),</a:t>
            </a:r>
            <a:endParaRPr b="0" i="0" sz="1600" u="none" cap="none" strike="noStrike">
              <a:latin typeface="Arial"/>
              <a:ea typeface="Arial"/>
              <a:cs typeface="Arial"/>
              <a:sym typeface="Arial"/>
            </a:endParaRPr>
          </a:p>
          <a:p>
            <a:pPr indent="0" lvl="0" marL="0" marR="0" rtl="0" algn="l">
              <a:lnSpc>
                <a:spcPct val="93000"/>
              </a:lnSpc>
              <a:spcBef>
                <a:spcPts val="1412"/>
              </a:spcBef>
              <a:spcAft>
                <a:spcPts val="0"/>
              </a:spcAft>
              <a:buNone/>
            </a:pPr>
            <a:r>
              <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Through this project we will provide semantic search facilities for images by extracting keyphrases/data via Natural Language Processing.</a:t>
            </a:r>
            <a:endParaRPr b="0" i="0" sz="1600" u="none" cap="none" strike="noStrike">
              <a:latin typeface="Arial"/>
              <a:ea typeface="Arial"/>
              <a:cs typeface="Arial"/>
              <a:sym typeface="Arial"/>
            </a:endParaRPr>
          </a:p>
          <a:p>
            <a:pPr indent="0" lvl="0" marL="0" marR="0" rtl="0" algn="l">
              <a:lnSpc>
                <a:spcPct val="93000"/>
              </a:lnSpc>
              <a:spcBef>
                <a:spcPts val="1412"/>
              </a:spcBef>
              <a:spcAft>
                <a:spcPts val="0"/>
              </a:spcAft>
              <a:buNone/>
            </a:pPr>
            <a:r>
              <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 Furthermore a cross platform application can be built on the same technology for scanning documents and extracting data from them and storing them for later use, on the go.</a:t>
            </a:r>
            <a:endParaRPr b="0" i="0" sz="1600" u="none" cap="none" strike="noStrike">
              <a:latin typeface="Arial"/>
              <a:ea typeface="Arial"/>
              <a:cs typeface="Arial"/>
              <a:sym typeface="Arial"/>
            </a:endParaRPr>
          </a:p>
          <a:p>
            <a:pPr indent="0" lvl="0" marL="0" marR="0" rtl="0" algn="l">
              <a:lnSpc>
                <a:spcPct val="93000"/>
              </a:lnSpc>
              <a:spcBef>
                <a:spcPts val="1412"/>
              </a:spcBef>
              <a:spcAft>
                <a:spcPts val="0"/>
              </a:spcAft>
              <a:buNone/>
            </a:pPr>
            <a:r>
              <a:t/>
            </a:r>
            <a:endParaRPr b="0" i="0" sz="1600" u="none" cap="none" strike="noStrike">
              <a:latin typeface="Arial"/>
              <a:ea typeface="Arial"/>
              <a:cs typeface="Arial"/>
              <a:sym typeface="Arial"/>
            </a:endParaRPr>
          </a:p>
          <a:p>
            <a:pPr indent="0" lvl="0" marL="0" marR="0" rtl="0" algn="l">
              <a:lnSpc>
                <a:spcPct val="93000"/>
              </a:lnSpc>
              <a:spcBef>
                <a:spcPts val="1412"/>
              </a:spcBef>
              <a:spcAft>
                <a:spcPts val="0"/>
              </a:spcAft>
              <a:buNone/>
            </a:pPr>
            <a:r>
              <a:t/>
            </a:r>
            <a:endParaRPr b="0" i="0" sz="1600" u="none" cap="none" strike="noStrike">
              <a:latin typeface="Arial"/>
              <a:ea typeface="Arial"/>
              <a:cs typeface="Arial"/>
              <a:sym typeface="Arial"/>
            </a:endParaRPr>
          </a:p>
          <a:p>
            <a:pPr indent="0" lvl="0" marL="0" marR="0" rtl="0" algn="l">
              <a:lnSpc>
                <a:spcPct val="93000"/>
              </a:lnSpc>
              <a:spcBef>
                <a:spcPts val="1412"/>
              </a:spcBef>
              <a:spcAft>
                <a:spcPts val="0"/>
              </a:spcAft>
              <a:buNone/>
            </a:pPr>
            <a:r>
              <a:t/>
            </a:r>
            <a:endParaRPr b="0" i="0" sz="16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3"/>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PROBLEM DEFINITION</a:t>
            </a:r>
            <a:endParaRPr b="0" i="0" sz="3600" u="none" cap="none" strike="noStrike">
              <a:latin typeface="Arial"/>
              <a:ea typeface="Arial"/>
              <a:cs typeface="Arial"/>
              <a:sym typeface="Arial"/>
            </a:endParaRPr>
          </a:p>
        </p:txBody>
      </p:sp>
      <p:sp>
        <p:nvSpPr>
          <p:cNvPr id="136" name="Google Shape;136;p3"/>
          <p:cNvSpPr/>
          <p:nvPr/>
        </p:nvSpPr>
        <p:spPr>
          <a:xfrm>
            <a:off x="4206240" y="2011680"/>
            <a:ext cx="5365800" cy="4662000"/>
          </a:xfrm>
          <a:prstGeom prst="rect">
            <a:avLst/>
          </a:prstGeom>
          <a:noFill/>
          <a:ln>
            <a:noFill/>
          </a:ln>
        </p:spPr>
        <p:txBody>
          <a:bodyPr anchorCtr="0" anchor="t" bIns="0" lIns="0" spcFirstLastPara="1" rIns="0" wrap="square" tIns="21225">
            <a:normAutofit/>
          </a:bodyPr>
          <a:lstStyle/>
          <a:p>
            <a:pPr indent="-322199" lvl="0" marL="431639" marR="0" rtl="0" algn="l">
              <a:lnSpc>
                <a:spcPct val="150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Times New Roman"/>
                <a:ea typeface="Times New Roman"/>
                <a:cs typeface="Times New Roman"/>
                <a:sym typeface="Times New Roman"/>
              </a:rPr>
              <a:t>To create system for secure digitization and maintenance of documents. Institutions/users must be able to upload documents(expense bills etc.) and the important data from these documents must be extracted and stored for semantic search later. If  the data is not extracted from the documents the users must be able to select the data themselves. Store everything in a centralized repository. Send the users insights about their document ,i.e., expiration, validity, etc.</a:t>
            </a:r>
            <a:endParaRPr b="0" i="0" sz="1800" u="none" cap="none" strike="noStrike">
              <a:latin typeface="Arial"/>
              <a:ea typeface="Arial"/>
              <a:cs typeface="Arial"/>
              <a:sym typeface="Arial"/>
            </a:endParaRPr>
          </a:p>
        </p:txBody>
      </p:sp>
      <p:pic>
        <p:nvPicPr>
          <p:cNvPr id="137" name="Google Shape;137;p3"/>
          <p:cNvPicPr preferRelativeResize="0"/>
          <p:nvPr/>
        </p:nvPicPr>
        <p:blipFill rotWithShape="1">
          <a:blip r:embed="rId3">
            <a:alphaModFix/>
          </a:blip>
          <a:srcRect b="0" l="0" r="0" t="0"/>
          <a:stretch/>
        </p:blipFill>
        <p:spPr>
          <a:xfrm>
            <a:off x="1463040" y="2682720"/>
            <a:ext cx="1712880" cy="17049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6"/>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OBJECTIVES</a:t>
            </a:r>
            <a:endParaRPr b="0" i="0" sz="3600" u="none" cap="none" strike="noStrike">
              <a:latin typeface="Arial"/>
              <a:ea typeface="Arial"/>
              <a:cs typeface="Arial"/>
              <a:sym typeface="Arial"/>
            </a:endParaRPr>
          </a:p>
        </p:txBody>
      </p:sp>
      <p:sp>
        <p:nvSpPr>
          <p:cNvPr id="143" name="Google Shape;143;p6"/>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0" lvl="0" marL="0" marR="0" rtl="0" algn="l">
              <a:lnSpc>
                <a:spcPct val="93000"/>
              </a:lnSpc>
              <a:spcBef>
                <a:spcPts val="0"/>
              </a:spcBef>
              <a:spcAft>
                <a:spcPts val="0"/>
              </a:spcAft>
              <a:buNone/>
            </a:pPr>
            <a:r>
              <a:t/>
            </a:r>
            <a:endParaRPr b="0" i="0" sz="18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Reduce document maintenance and information retrieval efforts  from </a:t>
            </a:r>
            <a:r>
              <a:rPr lang="en-IN" sz="1600">
                <a:latin typeface="Times New Roman"/>
                <a:ea typeface="Times New Roman"/>
                <a:cs typeface="Times New Roman"/>
                <a:sym typeface="Times New Roman"/>
              </a:rPr>
              <a:t>documents</a:t>
            </a:r>
            <a:r>
              <a:rPr b="0" i="0" lang="en-IN" sz="1600" u="none" cap="none" strike="noStrike">
                <a:solidFill>
                  <a:srgbClr val="000000"/>
                </a:solidFill>
                <a:latin typeface="Times New Roman"/>
                <a:ea typeface="Times New Roman"/>
                <a:cs typeface="Times New Roman"/>
                <a:sym typeface="Times New Roman"/>
              </a:rPr>
              <a:t> such as invoices, purchases orders</a:t>
            </a:r>
            <a:r>
              <a:rPr lang="en-IN" sz="1600">
                <a:latin typeface="Times New Roman"/>
                <a:ea typeface="Times New Roman"/>
                <a:cs typeface="Times New Roman"/>
                <a:sym typeface="Times New Roman"/>
              </a:rPr>
              <a:t>, maintenance records, etc. by developing an ecosystem by using </a:t>
            </a:r>
            <a:r>
              <a:rPr b="1" lang="en-IN" sz="1600">
                <a:latin typeface="Times New Roman"/>
                <a:ea typeface="Times New Roman"/>
                <a:cs typeface="Times New Roman"/>
                <a:sym typeface="Times New Roman"/>
              </a:rPr>
              <a:t>machine learning, Computer Vision</a:t>
            </a:r>
            <a:r>
              <a:rPr lang="en-IN" sz="1600">
                <a:latin typeface="Times New Roman"/>
                <a:ea typeface="Times New Roman"/>
                <a:cs typeface="Times New Roman"/>
                <a:sym typeface="Times New Roman"/>
              </a:rPr>
              <a:t> for document data identification, extraction and validation</a:t>
            </a:r>
            <a:r>
              <a:rPr b="0" i="0" lang="en-IN" sz="1600" u="none" cap="none" strike="noStrike">
                <a:solidFill>
                  <a:srgbClr val="000000"/>
                </a:solidFill>
                <a:latin typeface="Times New Roman"/>
                <a:ea typeface="Times New Roman"/>
                <a:cs typeface="Times New Roman"/>
                <a:sym typeface="Times New Roman"/>
              </a:rPr>
              <a:t>.</a:t>
            </a:r>
            <a:endParaRPr b="0" i="0" sz="1600" u="none" cap="none" strike="noStrike">
              <a:latin typeface="Arial"/>
              <a:ea typeface="Arial"/>
              <a:cs typeface="Arial"/>
              <a:sym typeface="Arial"/>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Gain necessary information from the documents and store the data a</a:t>
            </a:r>
            <a:r>
              <a:rPr lang="en-IN" sz="1600">
                <a:latin typeface="Times New Roman"/>
                <a:ea typeface="Times New Roman"/>
                <a:cs typeface="Times New Roman"/>
                <a:sym typeface="Times New Roman"/>
              </a:rPr>
              <a:t>s document format </a:t>
            </a:r>
            <a:r>
              <a:rPr b="0" i="0" lang="en-IN" sz="1600" u="none" cap="none" strike="noStrike">
                <a:solidFill>
                  <a:srgbClr val="000000"/>
                </a:solidFill>
                <a:latin typeface="Times New Roman"/>
                <a:ea typeface="Times New Roman"/>
                <a:cs typeface="Times New Roman"/>
                <a:sym typeface="Times New Roman"/>
              </a:rPr>
              <a:t>for easy storage, matching and verification of data.</a:t>
            </a:r>
            <a:endParaRPr b="0" i="0" sz="1600" u="none" cap="none" strike="noStrike">
              <a:latin typeface="Arial"/>
              <a:ea typeface="Arial"/>
              <a:cs typeface="Arial"/>
              <a:sym typeface="Arial"/>
            </a:endParaRPr>
          </a:p>
          <a:p>
            <a:pPr indent="-322200"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Filter through numerous, large document sets within a matter of seconds by entering the keywords to be searched only, such as &lt;date&gt;, &lt;</a:t>
            </a:r>
            <a:r>
              <a:rPr b="0" i="0" lang="en-IN" sz="1600" u="none" cap="none" strike="noStrike">
                <a:solidFill>
                  <a:srgbClr val="000000"/>
                </a:solidFill>
                <a:latin typeface="Times New Roman"/>
                <a:ea typeface="Times New Roman"/>
                <a:cs typeface="Times New Roman"/>
                <a:sym typeface="Times New Roman"/>
              </a:rPr>
              <a:t>ownerInfo&gt;</a:t>
            </a:r>
            <a:r>
              <a:rPr lang="en-I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22200"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Update the knowledge-base regularly to gain newer information from</a:t>
            </a:r>
            <a:r>
              <a:rPr b="0" i="0" lang="en-IN" sz="1600" u="none" cap="none" strike="noStrike">
                <a:solidFill>
                  <a:srgbClr val="000000"/>
                </a:solidFill>
                <a:latin typeface="Times New Roman"/>
                <a:ea typeface="Times New Roman"/>
                <a:cs typeface="Times New Roman"/>
                <a:sym typeface="Times New Roman"/>
              </a:rPr>
              <a:t> the documents</a:t>
            </a:r>
            <a:r>
              <a:rPr lang="en-I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22199"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Platform to train and test with newer document types.</a:t>
            </a:r>
            <a:endParaRPr b="0" i="0" sz="1600" u="none" cap="none" strike="noStrike">
              <a:latin typeface="Arial"/>
              <a:ea typeface="Arial"/>
              <a:cs typeface="Arial"/>
              <a:sym typeface="Arial"/>
            </a:endParaRPr>
          </a:p>
          <a:p>
            <a:pPr indent="-322200" lvl="0" marL="431639" marR="0" rtl="0" algn="l">
              <a:lnSpc>
                <a:spcPct val="93000"/>
              </a:lnSpc>
              <a:spcBef>
                <a:spcPts val="1412"/>
              </a:spcBef>
              <a:spcAft>
                <a:spcPts val="0"/>
              </a:spcAft>
              <a:buClr>
                <a:srgbClr val="000000"/>
              </a:buClr>
              <a:buSzPts val="720"/>
              <a:buFont typeface="Noto Sans Symbols"/>
              <a:buChar char="●"/>
            </a:pPr>
            <a:r>
              <a:rPr b="0" i="0" lang="en-IN" sz="1600" u="none" cap="none" strike="noStrike">
                <a:solidFill>
                  <a:srgbClr val="000000"/>
                </a:solidFill>
                <a:latin typeface="Times New Roman"/>
                <a:ea typeface="Times New Roman"/>
                <a:cs typeface="Times New Roman"/>
                <a:sym typeface="Times New Roman"/>
              </a:rPr>
              <a:t>Reduce paper dependency and go digital. </a:t>
            </a:r>
            <a:endParaRPr b="0" i="0" sz="1600" u="none" cap="none" strike="noStrike">
              <a:solidFill>
                <a:srgbClr val="000000"/>
              </a:solidFill>
              <a:latin typeface="Times New Roman"/>
              <a:ea typeface="Times New Roman"/>
              <a:cs typeface="Times New Roman"/>
              <a:sym typeface="Times New Roman"/>
            </a:endParaRPr>
          </a:p>
          <a:p>
            <a:pPr indent="-274320" lvl="0" marL="450000" rtl="0" algn="l">
              <a:lnSpc>
                <a:spcPct val="93000"/>
              </a:lnSpc>
              <a:spcBef>
                <a:spcPts val="1412"/>
              </a:spcBef>
              <a:spcAft>
                <a:spcPts val="0"/>
              </a:spcAft>
              <a:buClr>
                <a:schemeClr val="dk1"/>
              </a:buClr>
              <a:buSzPts val="720"/>
              <a:buFont typeface="Noto Sans Symbols"/>
              <a:buChar char="●"/>
            </a:pPr>
            <a:r>
              <a:rPr lang="en-IN" sz="1600">
                <a:solidFill>
                  <a:schemeClr val="dk1"/>
                </a:solidFill>
                <a:latin typeface="Times New Roman"/>
                <a:ea typeface="Times New Roman"/>
                <a:cs typeface="Times New Roman"/>
                <a:sym typeface="Times New Roman"/>
              </a:rPr>
              <a:t>Create a cross platform desktop application for packaging the technology</a:t>
            </a:r>
            <a:endParaRPr sz="1600">
              <a:solidFill>
                <a:schemeClr val="dk1"/>
              </a:solidFill>
            </a:endParaRPr>
          </a:p>
          <a:p>
            <a:pPr indent="0" lvl="0" marL="457200" marR="0" rtl="0" algn="l">
              <a:lnSpc>
                <a:spcPct val="93000"/>
              </a:lnSpc>
              <a:spcBef>
                <a:spcPts val="1412"/>
              </a:spcBef>
              <a:spcAft>
                <a:spcPts val="0"/>
              </a:spcAft>
              <a:buNone/>
            </a:pPr>
            <a:r>
              <a:t/>
            </a:r>
            <a:endParaRPr b="1"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7"/>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LITERATURE REVIEW </a:t>
            </a:r>
            <a:r>
              <a:rPr b="0" i="0" lang="en-IN" sz="3600" u="none" cap="none" strike="noStrike">
                <a:solidFill>
                  <a:srgbClr val="000000"/>
                </a:solidFill>
                <a:latin typeface="Times New Roman"/>
                <a:ea typeface="Times New Roman"/>
                <a:cs typeface="Times New Roman"/>
                <a:sym typeface="Times New Roman"/>
              </a:rPr>
              <a:t>-</a:t>
            </a:r>
            <a:r>
              <a:rPr b="1" i="0" lang="en-IN" sz="3600" u="none" cap="none" strike="noStrike">
                <a:solidFill>
                  <a:srgbClr val="000000"/>
                </a:solidFill>
                <a:latin typeface="Times New Roman"/>
                <a:ea typeface="Times New Roman"/>
                <a:cs typeface="Times New Roman"/>
                <a:sym typeface="Times New Roman"/>
              </a:rPr>
              <a:t>1</a:t>
            </a:r>
            <a:endParaRPr b="0" i="0" sz="3600" u="none" cap="none" strike="noStrike">
              <a:latin typeface="Arial"/>
              <a:ea typeface="Arial"/>
              <a:cs typeface="Arial"/>
              <a:sym typeface="Arial"/>
            </a:endParaRPr>
          </a:p>
        </p:txBody>
      </p:sp>
      <p:sp>
        <p:nvSpPr>
          <p:cNvPr id="149" name="Google Shape;149;p7"/>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322199" lvl="0" marL="431639" marR="0" rtl="0" algn="l">
              <a:lnSpc>
                <a:spcPct val="150000"/>
              </a:lnSpc>
              <a:spcBef>
                <a:spcPts val="0"/>
              </a:spcBef>
              <a:spcAft>
                <a:spcPts val="0"/>
              </a:spcAft>
              <a:buClr>
                <a:srgbClr val="000000"/>
              </a:buClr>
              <a:buSzPts val="810"/>
              <a:buFont typeface="Noto Sans Symbols"/>
              <a:buChar char="●"/>
            </a:pPr>
            <a:r>
              <a:rPr b="1" i="0" lang="en-IN" sz="1800" u="none" cap="none" strike="noStrike">
                <a:solidFill>
                  <a:srgbClr val="000000"/>
                </a:solidFill>
                <a:latin typeface="Times New Roman"/>
                <a:ea typeface="Times New Roman"/>
                <a:cs typeface="Times New Roman"/>
                <a:sym typeface="Times New Roman"/>
              </a:rPr>
              <a:t>Title</a:t>
            </a:r>
            <a:r>
              <a:rPr b="0" i="0" lang="en-IN" sz="1800" u="none" cap="none" strike="noStrike">
                <a:solidFill>
                  <a:srgbClr val="000000"/>
                </a:solidFill>
                <a:latin typeface="Times New Roman"/>
                <a:ea typeface="Times New Roman"/>
                <a:cs typeface="Times New Roman"/>
                <a:sym typeface="Times New Roman"/>
              </a:rPr>
              <a:t>: </a:t>
            </a:r>
            <a:r>
              <a:rPr b="0" i="1" lang="en-IN" sz="18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Document Specific Supervised Keyphrase Extraction With Strong Semantic Relations</a:t>
            </a:r>
            <a:endParaRPr b="0" i="0" sz="18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810"/>
              <a:buFont typeface="Noto Sans Symbols"/>
              <a:buChar char="●"/>
            </a:pPr>
            <a:r>
              <a:rPr b="1" i="0" lang="en-IN" sz="1800" u="none" cap="none" strike="noStrike">
                <a:solidFill>
                  <a:srgbClr val="000000"/>
                </a:solidFill>
                <a:latin typeface="Times New Roman"/>
                <a:ea typeface="Times New Roman"/>
                <a:cs typeface="Times New Roman"/>
                <a:sym typeface="Times New Roman"/>
              </a:rPr>
              <a:t>Authors</a:t>
            </a:r>
            <a:r>
              <a:rPr b="0" i="0" lang="en-IN" sz="1800" u="none" cap="none" strike="noStrike">
                <a:solidFill>
                  <a:srgbClr val="000000"/>
                </a:solidFill>
                <a:latin typeface="Times New Roman"/>
                <a:ea typeface="Times New Roman"/>
                <a:cs typeface="Times New Roman"/>
                <a:sym typeface="Times New Roman"/>
              </a:rPr>
              <a:t>: Huiting Liu ,Wang Peng Zhao, Xindong Wu</a:t>
            </a:r>
            <a:endParaRPr b="0" i="0" sz="18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810"/>
              <a:buFont typeface="Noto Sans Symbols"/>
              <a:buChar char="●"/>
            </a:pPr>
            <a:r>
              <a:rPr b="1" i="0" lang="en-IN" sz="1800" u="none" cap="none" strike="noStrike">
                <a:solidFill>
                  <a:srgbClr val="000000"/>
                </a:solidFill>
                <a:latin typeface="Times New Roman"/>
                <a:ea typeface="Times New Roman"/>
                <a:cs typeface="Times New Roman"/>
                <a:sym typeface="Times New Roman"/>
              </a:rPr>
              <a:t>Findings</a:t>
            </a:r>
            <a:r>
              <a:rPr b="0" i="0" lang="en-IN" sz="1800" u="none" cap="none" strike="noStrike">
                <a:solidFill>
                  <a:srgbClr val="000000"/>
                </a:solidFill>
                <a:latin typeface="Times New Roman"/>
                <a:ea typeface="Times New Roman"/>
                <a:cs typeface="Times New Roman"/>
                <a:sym typeface="Times New Roman"/>
              </a:rPr>
              <a:t>: Keywords can be extracted via natural language processing after the text has been extracted from the documents. Keyphrases provide semantic metadata that summarize and characterize documents.</a:t>
            </a:r>
            <a:endParaRPr b="0" i="0" sz="18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810"/>
              <a:buFont typeface="Noto Sans Symbols"/>
              <a:buChar char="●"/>
            </a:pPr>
            <a:r>
              <a:rPr b="1" i="0" lang="en-IN" sz="1800" u="none" cap="none" strike="noStrike">
                <a:solidFill>
                  <a:srgbClr val="000000"/>
                </a:solidFill>
                <a:latin typeface="Times New Roman"/>
                <a:ea typeface="Times New Roman"/>
                <a:cs typeface="Times New Roman"/>
                <a:sym typeface="Times New Roman"/>
              </a:rPr>
              <a:t>Advantages: </a:t>
            </a:r>
            <a:r>
              <a:rPr b="0" i="0" lang="en-IN" sz="1800" u="none" cap="none" strike="noStrike">
                <a:solidFill>
                  <a:srgbClr val="000000"/>
                </a:solidFill>
                <a:latin typeface="Times New Roman"/>
                <a:ea typeface="Times New Roman"/>
                <a:cs typeface="Times New Roman"/>
                <a:sym typeface="Times New Roman"/>
              </a:rPr>
              <a:t>Semantic relation can be extracted by NLP application</a:t>
            </a:r>
            <a:r>
              <a:rPr b="1" i="0" lang="en-IN"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810"/>
              <a:buFont typeface="Noto Sans Symbols"/>
              <a:buChar char="●"/>
            </a:pPr>
            <a:r>
              <a:rPr b="1" i="0" lang="en-IN" sz="1800" u="none" cap="none" strike="noStrike">
                <a:solidFill>
                  <a:srgbClr val="000000"/>
                </a:solidFill>
                <a:latin typeface="Times New Roman"/>
                <a:ea typeface="Times New Roman"/>
                <a:cs typeface="Times New Roman"/>
                <a:sym typeface="Times New Roman"/>
              </a:rPr>
              <a:t>Disadvantages: </a:t>
            </a:r>
            <a:r>
              <a:rPr b="0" i="0" lang="en-IN" sz="1800" u="none" cap="none" strike="noStrike">
                <a:solidFill>
                  <a:srgbClr val="000000"/>
                </a:solidFill>
                <a:latin typeface="Times New Roman"/>
                <a:ea typeface="Times New Roman"/>
                <a:cs typeface="Times New Roman"/>
                <a:sym typeface="Times New Roman"/>
              </a:rPr>
              <a:t>No document summarization</a:t>
            </a:r>
            <a:endParaRPr b="0" i="0" sz="18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810"/>
              <a:buFont typeface="Noto Sans Symbols"/>
              <a:buChar char="●"/>
            </a:pPr>
            <a:r>
              <a:rPr b="1" i="0" lang="en-IN" sz="1800" u="none" cap="none" strike="noStrike">
                <a:solidFill>
                  <a:srgbClr val="000000"/>
                </a:solidFill>
                <a:latin typeface="Times New Roman"/>
                <a:ea typeface="Times New Roman"/>
                <a:cs typeface="Times New Roman"/>
                <a:sym typeface="Times New Roman"/>
              </a:rPr>
              <a:t>Publication</a:t>
            </a:r>
            <a:r>
              <a:rPr b="0" i="0" lang="en-IN" sz="1800" u="none" cap="none" strike="noStrike">
                <a:solidFill>
                  <a:srgbClr val="000000"/>
                </a:solidFill>
                <a:latin typeface="Times New Roman"/>
                <a:ea typeface="Times New Roman"/>
                <a:cs typeface="Times New Roman"/>
                <a:sym typeface="Times New Roman"/>
              </a:rPr>
              <a:t>: IEEE - 22nd October 2019 </a:t>
            </a:r>
            <a:endParaRPr b="0" i="0" sz="1800" u="none" cap="none" strike="noStrike">
              <a:latin typeface="Arial"/>
              <a:ea typeface="Arial"/>
              <a:cs typeface="Arial"/>
              <a:sym typeface="Arial"/>
            </a:endParaRPr>
          </a:p>
          <a:p>
            <a:pPr indent="0" lvl="0" marL="0" marR="0" rtl="0" algn="l">
              <a:lnSpc>
                <a:spcPct val="150000"/>
              </a:lnSpc>
              <a:spcBef>
                <a:spcPts val="1412"/>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8"/>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LITERATURE REVIEW -2</a:t>
            </a:r>
            <a:endParaRPr b="0" i="0" sz="3600" u="none" cap="none" strike="noStrike">
              <a:latin typeface="Arial"/>
              <a:ea typeface="Arial"/>
              <a:cs typeface="Arial"/>
              <a:sym typeface="Arial"/>
            </a:endParaRPr>
          </a:p>
        </p:txBody>
      </p:sp>
      <p:sp>
        <p:nvSpPr>
          <p:cNvPr id="155" name="Google Shape;155;p8"/>
          <p:cNvSpPr/>
          <p:nvPr/>
        </p:nvSpPr>
        <p:spPr>
          <a:xfrm>
            <a:off x="502920" y="1201680"/>
            <a:ext cx="9069120" cy="5929200"/>
          </a:xfrm>
          <a:prstGeom prst="rect">
            <a:avLst/>
          </a:prstGeom>
          <a:noFill/>
          <a:ln>
            <a:noFill/>
          </a:ln>
        </p:spPr>
        <p:txBody>
          <a:bodyPr anchorCtr="0" anchor="t" bIns="0" lIns="0" spcFirstLastPara="1" rIns="0" wrap="square" tIns="21225">
            <a:normAutofit/>
          </a:bodyPr>
          <a:lstStyle/>
          <a:p>
            <a:pPr indent="-322199" lvl="0" marL="431639" marR="0" rtl="0" algn="l">
              <a:lnSpc>
                <a:spcPct val="150000"/>
              </a:lnSpc>
              <a:spcBef>
                <a:spcPts val="0"/>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Title</a:t>
            </a:r>
            <a:r>
              <a:rPr b="0" i="0" lang="en-IN" sz="1600" u="none" cap="none" strike="noStrike">
                <a:solidFill>
                  <a:srgbClr val="000000"/>
                </a:solidFill>
                <a:latin typeface="Times New Roman"/>
                <a:ea typeface="Times New Roman"/>
                <a:cs typeface="Times New Roman"/>
                <a:sym typeface="Times New Roman"/>
              </a:rPr>
              <a:t>:</a:t>
            </a:r>
            <a:r>
              <a:rPr b="0" i="1" lang="en-IN" sz="16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Keyword Extraction Through Contextual Semantic Analysis of Documents</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Authors: </a:t>
            </a:r>
            <a:r>
              <a:rPr b="0" i="0" lang="en-IN" sz="1600" u="none" cap="none" strike="noStrike">
                <a:solidFill>
                  <a:srgbClr val="000000"/>
                </a:solidFill>
                <a:latin typeface="Times New Roman"/>
                <a:ea typeface="Times New Roman"/>
                <a:cs typeface="Times New Roman"/>
                <a:sym typeface="Times New Roman"/>
              </a:rPr>
              <a:t>Terry Ruas, </a:t>
            </a:r>
            <a:r>
              <a:rPr lang="en-IN" sz="1600">
                <a:latin typeface="Times New Roman"/>
                <a:ea typeface="Times New Roman"/>
                <a:cs typeface="Times New Roman"/>
                <a:sym typeface="Times New Roman"/>
              </a:rPr>
              <a:t>William</a:t>
            </a:r>
            <a:r>
              <a:rPr b="0" i="0" lang="en-IN" sz="1600" u="none" cap="none" strike="noStrike">
                <a:solidFill>
                  <a:srgbClr val="000000"/>
                </a:solidFill>
                <a:latin typeface="Times New Roman"/>
                <a:ea typeface="Times New Roman"/>
                <a:cs typeface="Times New Roman"/>
                <a:sym typeface="Times New Roman"/>
              </a:rPr>
              <a:t> Grosky</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Findings:</a:t>
            </a:r>
            <a:r>
              <a:rPr b="0" i="0" lang="en-IN" sz="1600" u="none" cap="none" strike="noStrike">
                <a:solidFill>
                  <a:srgbClr val="000000"/>
                </a:solidFill>
                <a:latin typeface="Times New Roman"/>
                <a:ea typeface="Times New Roman"/>
                <a:cs typeface="Times New Roman"/>
                <a:sym typeface="Times New Roman"/>
              </a:rPr>
              <a:t> </a:t>
            </a:r>
            <a:r>
              <a:rPr b="0" i="0" lang="en-IN" sz="1600" u="none" cap="none" strike="noStrike">
                <a:solidFill>
                  <a:srgbClr val="000000"/>
                </a:solidFill>
                <a:latin typeface="Times New Roman"/>
                <a:ea typeface="Times New Roman"/>
                <a:cs typeface="Times New Roman"/>
                <a:sym typeface="Times New Roman"/>
              </a:rPr>
              <a:t>Traditional </a:t>
            </a:r>
            <a:r>
              <a:rPr b="0" i="0" lang="en-IN" sz="1600" u="none" cap="none" strike="noStrike">
                <a:solidFill>
                  <a:srgbClr val="000000"/>
                </a:solidFill>
                <a:latin typeface="Times New Roman"/>
                <a:ea typeface="Times New Roman"/>
                <a:cs typeface="Times New Roman"/>
                <a:sym typeface="Times New Roman"/>
              </a:rPr>
              <a:t>approaches make use of techniques that rely on analyzing just the syntactic aspect of texts, ignoring the meaning they convey and more importantly, the semantic effect of oneone word over another. Hence we ought to use the following two approaches, the first approach extends the concept of Word Sense Disambiguation (WSD), and the second approach enhances the theory behind traditional lexical chains. These applied techniques also consider distinct levels of abstraction with respect to the meanings of words, in addition to the context in which they appear. </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Advantages: </a:t>
            </a:r>
            <a:r>
              <a:rPr b="0" i="0" lang="en-IN" sz="1600" u="none" cap="none" strike="noStrike">
                <a:solidFill>
                  <a:srgbClr val="000000"/>
                </a:solidFill>
                <a:latin typeface="Times New Roman"/>
                <a:ea typeface="Times New Roman"/>
                <a:cs typeface="Times New Roman"/>
                <a:sym typeface="Times New Roman"/>
              </a:rPr>
              <a:t>Word sense disambiguation and traditional lexical chains and give meaning to the context</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Disadvantages:  </a:t>
            </a:r>
            <a:r>
              <a:rPr b="0" i="0" lang="en-IN" sz="1600" u="none" cap="none" strike="noStrike">
                <a:solidFill>
                  <a:srgbClr val="000000"/>
                </a:solidFill>
                <a:latin typeface="Times New Roman"/>
                <a:ea typeface="Times New Roman"/>
                <a:cs typeface="Times New Roman"/>
                <a:sym typeface="Times New Roman"/>
              </a:rPr>
              <a:t>Synset provided by the different algorithms(BSD &amp; FLC) contaminate the score</a:t>
            </a:r>
            <a:r>
              <a:rPr b="1" i="0" lang="en-IN" sz="1600" u="none" cap="none" strike="noStrike">
                <a:solidFill>
                  <a:srgbClr val="000000"/>
                </a:solidFill>
                <a:latin typeface="Times New Roman"/>
                <a:ea typeface="Times New Roman"/>
                <a:cs typeface="Times New Roman"/>
                <a:sym typeface="Times New Roman"/>
              </a:rPr>
              <a:t> </a:t>
            </a:r>
            <a:r>
              <a:rPr b="0" i="0" lang="en-IN" sz="1600" u="none" cap="none" strike="noStrike">
                <a:solidFill>
                  <a:srgbClr val="000000"/>
                </a:solidFill>
                <a:latin typeface="Times New Roman"/>
                <a:ea typeface="Times New Roman"/>
                <a:cs typeface="Times New Roman"/>
                <a:sym typeface="Times New Roman"/>
              </a:rPr>
              <a:t>mediaWiki categories</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Publication</a:t>
            </a:r>
            <a:r>
              <a:rPr b="0" i="0" lang="en-IN" sz="1600" u="none" cap="none" strike="noStrike">
                <a:solidFill>
                  <a:srgbClr val="000000"/>
                </a:solidFill>
                <a:latin typeface="Times New Roman"/>
                <a:ea typeface="Times New Roman"/>
                <a:cs typeface="Times New Roman"/>
                <a:sym typeface="Times New Roman"/>
              </a:rPr>
              <a:t>: 2017 Conference: the 9th International Conference Research Gate</a:t>
            </a:r>
            <a:endParaRPr b="0" i="0" sz="1600" u="none" cap="none" strike="noStrike">
              <a:latin typeface="Arial"/>
              <a:ea typeface="Arial"/>
              <a:cs typeface="Arial"/>
              <a:sym typeface="Arial"/>
            </a:endParaRPr>
          </a:p>
          <a:p>
            <a:pPr indent="0" lvl="0" marL="0" marR="0" rtl="0" algn="l">
              <a:lnSpc>
                <a:spcPct val="150000"/>
              </a:lnSpc>
              <a:spcBef>
                <a:spcPts val="1412"/>
              </a:spcBef>
              <a:spcAft>
                <a:spcPts val="0"/>
              </a:spcAft>
              <a:buNone/>
            </a:pPr>
            <a:r>
              <a:t/>
            </a:r>
            <a:endParaRPr b="0" i="0" sz="1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9"/>
          <p:cNvSpPr/>
          <p:nvPr/>
        </p:nvSpPr>
        <p:spPr>
          <a:xfrm>
            <a:off x="504360" y="144000"/>
            <a:ext cx="9069120" cy="10555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LITERATURE REVIEW -3</a:t>
            </a:r>
            <a:endParaRPr b="0" i="0" sz="3600" u="none" cap="none" strike="noStrike">
              <a:latin typeface="Arial"/>
              <a:ea typeface="Arial"/>
              <a:cs typeface="Arial"/>
              <a:sym typeface="Arial"/>
            </a:endParaRPr>
          </a:p>
        </p:txBody>
      </p:sp>
      <p:sp>
        <p:nvSpPr>
          <p:cNvPr id="161" name="Google Shape;161;p9"/>
          <p:cNvSpPr/>
          <p:nvPr/>
        </p:nvSpPr>
        <p:spPr>
          <a:xfrm>
            <a:off x="502920" y="1201680"/>
            <a:ext cx="9069120" cy="4987800"/>
          </a:xfrm>
          <a:prstGeom prst="rect">
            <a:avLst/>
          </a:prstGeom>
          <a:noFill/>
          <a:ln>
            <a:noFill/>
          </a:ln>
        </p:spPr>
        <p:txBody>
          <a:bodyPr anchorCtr="0" anchor="t" bIns="0" lIns="0" spcFirstLastPara="1" rIns="0" wrap="square" tIns="21225">
            <a:normAutofit/>
          </a:bodyPr>
          <a:lstStyle/>
          <a:p>
            <a:pPr indent="-322199" lvl="0" marL="431639" marR="0" rtl="0" algn="l">
              <a:lnSpc>
                <a:spcPct val="150000"/>
              </a:lnSpc>
              <a:spcBef>
                <a:spcPts val="0"/>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Title</a:t>
            </a:r>
            <a:r>
              <a:rPr b="0" i="0" lang="en-IN" sz="1600" u="none" cap="none" strike="noStrike">
                <a:solidFill>
                  <a:srgbClr val="000000"/>
                </a:solidFill>
                <a:latin typeface="Times New Roman"/>
                <a:ea typeface="Times New Roman"/>
                <a:cs typeface="Times New Roman"/>
                <a:sym typeface="Times New Roman"/>
              </a:rPr>
              <a:t>: </a:t>
            </a:r>
            <a:r>
              <a:rPr b="0" i="1" lang="en-IN" sz="16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A System for Handwritten and Printed Text Classification</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Authors: </a:t>
            </a:r>
            <a:r>
              <a:rPr b="0" i="0" lang="en-IN" sz="1600" u="none" cap="none" strike="noStrike">
                <a:solidFill>
                  <a:srgbClr val="000000"/>
                </a:solidFill>
                <a:latin typeface="Times New Roman"/>
                <a:ea typeface="Times New Roman"/>
                <a:cs typeface="Times New Roman"/>
                <a:sym typeface="Times New Roman"/>
              </a:rPr>
              <a:t>Bala Mallikarjunarao Garlapati, Srinivasa Rao Chalamala</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Findings: </a:t>
            </a:r>
            <a:r>
              <a:rPr b="0" i="0" lang="en-IN" sz="1600" u="none" cap="none" strike="noStrike">
                <a:solidFill>
                  <a:srgbClr val="000000"/>
                </a:solidFill>
                <a:latin typeface="Times New Roman"/>
                <a:ea typeface="Times New Roman"/>
                <a:cs typeface="Times New Roman"/>
                <a:sym typeface="Times New Roman"/>
              </a:rPr>
              <a:t>Various features described in her are extracted from these word images and these are used to analyze the differences between machine print and handwritten text. There is no clear separation between machine printed and handwritten text density values, but pixel density can be used to augment the classification efficiency.</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Advantages: </a:t>
            </a:r>
            <a:r>
              <a:rPr b="0" i="0" lang="en-IN" sz="1600" u="none" cap="none" strike="noStrike">
                <a:solidFill>
                  <a:srgbClr val="000000"/>
                </a:solidFill>
                <a:latin typeface="Times New Roman"/>
                <a:ea typeface="Times New Roman"/>
                <a:cs typeface="Times New Roman"/>
                <a:sym typeface="Times New Roman"/>
              </a:rPr>
              <a:t>Can classify between machine printed and handwritten alphabets with 98.6% accuracy</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Disadvantages: </a:t>
            </a:r>
            <a:r>
              <a:rPr b="0" i="0" lang="en-IN" sz="1600" u="none" cap="none" strike="noStrike">
                <a:solidFill>
                  <a:srgbClr val="000000"/>
                </a:solidFill>
                <a:latin typeface="Times New Roman"/>
                <a:ea typeface="Times New Roman"/>
                <a:cs typeface="Times New Roman"/>
                <a:sym typeface="Times New Roman"/>
              </a:rPr>
              <a:t>Only english language support for classification </a:t>
            </a:r>
            <a:endParaRPr b="0" i="0" sz="1600" u="none" cap="none" strike="noStrike">
              <a:latin typeface="Arial"/>
              <a:ea typeface="Arial"/>
              <a:cs typeface="Arial"/>
              <a:sym typeface="Arial"/>
            </a:endParaRPr>
          </a:p>
          <a:p>
            <a:pPr indent="-322199" lvl="0" marL="431639" marR="0" rtl="0" algn="l">
              <a:lnSpc>
                <a:spcPct val="150000"/>
              </a:lnSpc>
              <a:spcBef>
                <a:spcPts val="1412"/>
              </a:spcBef>
              <a:spcAft>
                <a:spcPts val="0"/>
              </a:spcAft>
              <a:buClr>
                <a:srgbClr val="000000"/>
              </a:buClr>
              <a:buSzPts val="720"/>
              <a:buFont typeface="Noto Sans Symbols"/>
              <a:buChar char="●"/>
            </a:pPr>
            <a:r>
              <a:rPr b="1" i="0" lang="en-IN" sz="1600" u="none" cap="none" strike="noStrike">
                <a:solidFill>
                  <a:srgbClr val="000000"/>
                </a:solidFill>
                <a:latin typeface="Times New Roman"/>
                <a:ea typeface="Times New Roman"/>
                <a:cs typeface="Times New Roman"/>
                <a:sym typeface="Times New Roman"/>
              </a:rPr>
              <a:t>Publication</a:t>
            </a:r>
            <a:r>
              <a:rPr b="0" i="0" lang="en-IN" sz="1600" u="none" cap="none" strike="noStrike">
                <a:solidFill>
                  <a:srgbClr val="000000"/>
                </a:solidFill>
                <a:latin typeface="Times New Roman"/>
                <a:ea typeface="Times New Roman"/>
                <a:cs typeface="Times New Roman"/>
                <a:sym typeface="Times New Roman"/>
              </a:rPr>
              <a:t>:  2017 UKSim-AMSS 19th International Conference on Computer Modelling &amp; Simulation (UKSim)</a:t>
            </a:r>
            <a:endParaRPr b="0" i="0" sz="16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2017-10-25T13:52:14Z</dcterms:created>
  <dc:creator>v b</dc:creator>
</cp:coreProperties>
</file>