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26"/>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99B1-B4AE-0647-897C-2312D28AA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4AB8DC-700C-1246-9A98-AAE2AD85E0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976F7C-8D13-1D4E-80A7-A061ADFEA5E2}"/>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5" name="Footer Placeholder 4">
            <a:extLst>
              <a:ext uri="{FF2B5EF4-FFF2-40B4-BE49-F238E27FC236}">
                <a16:creationId xmlns:a16="http://schemas.microsoft.com/office/drawing/2014/main" id="{3026064C-D929-714E-AA4F-E2CC6620A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3BCA0-A669-794B-B18D-AAFDB47C54C5}"/>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296063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E8C3-867A-DA4A-B6C9-20E29E4FB1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A0D3B7-CA42-CE49-8743-680A5EE242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7847C-B918-994C-9687-2EC1190DB782}"/>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5" name="Footer Placeholder 4">
            <a:extLst>
              <a:ext uri="{FF2B5EF4-FFF2-40B4-BE49-F238E27FC236}">
                <a16:creationId xmlns:a16="http://schemas.microsoft.com/office/drawing/2014/main" id="{9AA886ED-624A-B34D-BE47-109B3884A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986CB-D3BA-0D4E-8B21-B6A649A463EF}"/>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104373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8955E-BF16-7D42-A278-CD17EAEA2A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C8EB4C-1A22-2C4C-B80C-4D373D0254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7E23D6-FD17-C94D-8532-2ECAFA89A5DF}"/>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5" name="Footer Placeholder 4">
            <a:extLst>
              <a:ext uri="{FF2B5EF4-FFF2-40B4-BE49-F238E27FC236}">
                <a16:creationId xmlns:a16="http://schemas.microsoft.com/office/drawing/2014/main" id="{1383B2CC-B301-3E4E-919E-E82AADD86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22B19-D048-7C47-A211-78BAFD16E6A6}"/>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159624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75C1-5E1F-FC44-83BB-0A54753FC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E7DC3E-8425-4B4A-8859-DFC659606BA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3CA57-36A9-A143-809F-61C6CBB82F8C}"/>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5" name="Footer Placeholder 4">
            <a:extLst>
              <a:ext uri="{FF2B5EF4-FFF2-40B4-BE49-F238E27FC236}">
                <a16:creationId xmlns:a16="http://schemas.microsoft.com/office/drawing/2014/main" id="{B3BD8715-BC9D-864E-8760-A6FE4D3A3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F6696-5A19-A648-AA59-9165DDD782E3}"/>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1950804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FB47-67C9-2D4E-BB48-BC469EA83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951F6-A1B1-504F-B807-64DB8C940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F390BA-99A3-A340-A1F6-8A1E36331448}"/>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5" name="Footer Placeholder 4">
            <a:extLst>
              <a:ext uri="{FF2B5EF4-FFF2-40B4-BE49-F238E27FC236}">
                <a16:creationId xmlns:a16="http://schemas.microsoft.com/office/drawing/2014/main" id="{FF4E00E1-F61B-FC42-A313-4C2B92F13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219E7E-C7F9-364A-B1E9-9B474EB906A2}"/>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291985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B3F-FC46-9141-8BA0-B691070442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1BC26-7FD7-3748-9742-53A2B996E0A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980DDA-7169-B842-9F59-6F6D48F03B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C0118-5EAA-6940-88BA-914ED77F90C9}"/>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6" name="Footer Placeholder 5">
            <a:extLst>
              <a:ext uri="{FF2B5EF4-FFF2-40B4-BE49-F238E27FC236}">
                <a16:creationId xmlns:a16="http://schemas.microsoft.com/office/drawing/2014/main" id="{670807B9-7B4B-D64F-BF95-3120436B6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F1CBE-C66C-2D41-8CD5-19D099531015}"/>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109094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BE30-0822-7140-9C16-684BD1C322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D4AFF4-00E7-B047-A35F-1D2176C1D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8E5FDFD-4BE5-8C40-9DF9-BAF7936600E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61E9CB-F5FB-AF48-A5C9-E62D6B6EA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A81376-7D42-FC41-A90C-2A2C767898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E67A22-C778-594E-B88B-698E8C7C17ED}"/>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8" name="Footer Placeholder 7">
            <a:extLst>
              <a:ext uri="{FF2B5EF4-FFF2-40B4-BE49-F238E27FC236}">
                <a16:creationId xmlns:a16="http://schemas.microsoft.com/office/drawing/2014/main" id="{36F62251-A019-434C-9572-4A7AAE34A6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4B2C0-7262-904D-A44E-FA2963892718}"/>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61256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33B0-C5BF-894F-B311-CE43C83AD9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D16D5C-5435-BB47-A00F-E140B5E4627D}"/>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4" name="Footer Placeholder 3">
            <a:extLst>
              <a:ext uri="{FF2B5EF4-FFF2-40B4-BE49-F238E27FC236}">
                <a16:creationId xmlns:a16="http://schemas.microsoft.com/office/drawing/2014/main" id="{69815DEF-F686-8F42-9776-B201353B45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A19D20-CA4E-8143-BA8A-09BED5D9D479}"/>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6590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492D5-F3E0-884F-AF12-0DA047541300}"/>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3" name="Footer Placeholder 2">
            <a:extLst>
              <a:ext uri="{FF2B5EF4-FFF2-40B4-BE49-F238E27FC236}">
                <a16:creationId xmlns:a16="http://schemas.microsoft.com/office/drawing/2014/main" id="{49CE015A-66DC-DA47-8821-844CB4598A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B83F5C-15CE-7441-BA37-4113EF33EB58}"/>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361063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CB1C-207A-844D-B383-E63152527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00E03F-7945-4740-9D93-A5E233F60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DD505F-E40C-8D48-9927-94C0D1C75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AFBDF9-872D-024C-8419-9CD9C8EF58C3}"/>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6" name="Footer Placeholder 5">
            <a:extLst>
              <a:ext uri="{FF2B5EF4-FFF2-40B4-BE49-F238E27FC236}">
                <a16:creationId xmlns:a16="http://schemas.microsoft.com/office/drawing/2014/main" id="{B55411B5-D4D8-CB44-AF16-439F3AAD5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C8DE9-6038-4246-95D4-9759DD9CE4BC}"/>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257970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F65E-970B-A34A-B72B-5E49A6D3F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3E77A4-5FA9-BB48-9527-925AAB59E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AE88A-B563-2B43-AF8B-9115B16E8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69B047-766A-6044-AC70-1D7C0B04DB4E}"/>
              </a:ext>
            </a:extLst>
          </p:cNvPr>
          <p:cNvSpPr>
            <a:spLocks noGrp="1"/>
          </p:cNvSpPr>
          <p:nvPr>
            <p:ph type="dt" sz="half" idx="10"/>
          </p:nvPr>
        </p:nvSpPr>
        <p:spPr/>
        <p:txBody>
          <a:bodyPr/>
          <a:lstStyle/>
          <a:p>
            <a:fld id="{D0CA0E97-C068-284D-AE3E-5AC1956D6476}" type="datetimeFigureOut">
              <a:rPr lang="en-US" smtClean="0"/>
              <a:t>2/11/19</a:t>
            </a:fld>
            <a:endParaRPr lang="en-US"/>
          </a:p>
        </p:txBody>
      </p:sp>
      <p:sp>
        <p:nvSpPr>
          <p:cNvPr id="6" name="Footer Placeholder 5">
            <a:extLst>
              <a:ext uri="{FF2B5EF4-FFF2-40B4-BE49-F238E27FC236}">
                <a16:creationId xmlns:a16="http://schemas.microsoft.com/office/drawing/2014/main" id="{6EAC1794-B8FA-BE40-8F98-713ED0414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B002E-9B12-7145-88DA-01276DB8045E}"/>
              </a:ext>
            </a:extLst>
          </p:cNvPr>
          <p:cNvSpPr>
            <a:spLocks noGrp="1"/>
          </p:cNvSpPr>
          <p:nvPr>
            <p:ph type="sldNum" sz="quarter" idx="12"/>
          </p:nvPr>
        </p:nvSpPr>
        <p:spPr/>
        <p:txBody>
          <a:bodyPr/>
          <a:lstStyle/>
          <a:p>
            <a:fld id="{54035D9C-F2CB-D348-B1D1-5766E778C227}" type="slidenum">
              <a:rPr lang="en-US" smtClean="0"/>
              <a:t>‹#›</a:t>
            </a:fld>
            <a:endParaRPr lang="en-US"/>
          </a:p>
        </p:txBody>
      </p:sp>
    </p:spTree>
    <p:extLst>
      <p:ext uri="{BB962C8B-B14F-4D97-AF65-F5344CB8AC3E}">
        <p14:creationId xmlns:p14="http://schemas.microsoft.com/office/powerpoint/2010/main" val="253519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E3382-BD63-5A4F-A13D-247CA99D3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B98375-9F20-9C42-840A-7984DA70C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3C2D1-E395-864F-B334-EF732FDE2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CA0E97-C068-284D-AE3E-5AC1956D6476}" type="datetimeFigureOut">
              <a:rPr lang="en-US" smtClean="0"/>
              <a:t>2/11/19</a:t>
            </a:fld>
            <a:endParaRPr lang="en-US"/>
          </a:p>
        </p:txBody>
      </p:sp>
      <p:sp>
        <p:nvSpPr>
          <p:cNvPr id="5" name="Footer Placeholder 4">
            <a:extLst>
              <a:ext uri="{FF2B5EF4-FFF2-40B4-BE49-F238E27FC236}">
                <a16:creationId xmlns:a16="http://schemas.microsoft.com/office/drawing/2014/main" id="{B21D4823-0786-D642-9BD5-A16DA174D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82D925-0002-E94D-949D-BF59A305E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35D9C-F2CB-D348-B1D1-5766E778C227}" type="slidenum">
              <a:rPr lang="en-US" smtClean="0"/>
              <a:t>‹#›</a:t>
            </a:fld>
            <a:endParaRPr lang="en-US"/>
          </a:p>
        </p:txBody>
      </p:sp>
    </p:spTree>
    <p:extLst>
      <p:ext uri="{BB962C8B-B14F-4D97-AF65-F5344CB8AC3E}">
        <p14:creationId xmlns:p14="http://schemas.microsoft.com/office/powerpoint/2010/main" val="777803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an.us5.list-manage.com/track/click?u=ad311556628e53a51865530c0&amp;id=1a84a7890f&amp;e=df847fa4ae" TargetMode="External"/><Relationship Id="rId2" Type="http://schemas.openxmlformats.org/officeDocument/2006/relationships/hyperlink" Target="https://bian.us5.list-manage.com/track/click?u=ad311556628e53a51865530c0&amp;id=6410d97120&amp;e=df847fa4a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F0236-30C3-264E-8A2C-7825E447D8A5}"/>
              </a:ext>
            </a:extLst>
          </p:cNvPr>
          <p:cNvSpPr>
            <a:spLocks noGrp="1"/>
          </p:cNvSpPr>
          <p:nvPr>
            <p:ph type="title"/>
          </p:nvPr>
        </p:nvSpPr>
        <p:spPr>
          <a:xfrm>
            <a:off x="243067" y="330401"/>
            <a:ext cx="10515600" cy="549275"/>
          </a:xfrm>
        </p:spPr>
        <p:txBody>
          <a:bodyPr>
            <a:normAutofit fontScale="90000"/>
          </a:bodyPr>
          <a:lstStyle/>
          <a:p>
            <a:r>
              <a:rPr lang="en-US" dirty="0"/>
              <a:t>WIPRO-BIAN Case Study</a:t>
            </a:r>
          </a:p>
        </p:txBody>
      </p:sp>
      <p:sp>
        <p:nvSpPr>
          <p:cNvPr id="4" name="TextBox 3">
            <a:extLst>
              <a:ext uri="{FF2B5EF4-FFF2-40B4-BE49-F238E27FC236}">
                <a16:creationId xmlns:a16="http://schemas.microsoft.com/office/drawing/2014/main" id="{5A21582A-C81D-1C46-A15E-B1CDA4CAE8EC}"/>
              </a:ext>
            </a:extLst>
          </p:cNvPr>
          <p:cNvSpPr txBox="1"/>
          <p:nvPr/>
        </p:nvSpPr>
        <p:spPr>
          <a:xfrm>
            <a:off x="243067" y="1076446"/>
            <a:ext cx="7083707" cy="2677656"/>
          </a:xfrm>
          <a:prstGeom prst="rect">
            <a:avLst/>
          </a:prstGeom>
          <a:noFill/>
        </p:spPr>
        <p:txBody>
          <a:bodyPr wrap="square" rtlCol="0">
            <a:spAutoFit/>
          </a:bodyPr>
          <a:lstStyle/>
          <a:p>
            <a:r>
              <a:rPr lang="en-US" sz="1100" b="1" dirty="0"/>
              <a:t>Background</a:t>
            </a:r>
          </a:p>
          <a:p>
            <a:endParaRPr lang="en-US" sz="1100" dirty="0"/>
          </a:p>
          <a:p>
            <a:r>
              <a:rPr lang="en-IN" sz="1100" dirty="0"/>
              <a:t>APIs are critical building blocks for banks, allowing them to simplify the process of adding innovative technology, and improve the overall efficiency of the business. However, archaic and convoluted banking IT architecture is a major barrier for banks, making it difficult to categorise disparate core IT systems into clear business functions. BIANs goal is to help them overcome this by aligning with a framework that is standardised across the whole international banking industry. This will enable incumbents to collaborate with challenger banks, technology experts and fintechs with IT systems and APIs that are in-sync.</a:t>
            </a:r>
          </a:p>
          <a:p>
            <a:r>
              <a:rPr lang="en-IN" sz="1100" dirty="0"/>
              <a:t> The current API library will support banks with building modern processes around customer offers and on boarding, payments, loans, and mobile access, with additional API definitions to be added in the coming months.</a:t>
            </a:r>
            <a:br>
              <a:rPr lang="en-IN" sz="1100" dirty="0"/>
            </a:br>
            <a:br>
              <a:rPr lang="en-IN" sz="1100" dirty="0"/>
            </a:br>
            <a:r>
              <a:rPr lang="en-IN" sz="1100" dirty="0"/>
              <a:t>Banks, software vendors and fintechs can access definitions from the API Exchange at no cost, once registered online. All APIs have been created using BIAN established data models and in accordance with the ISO20022 global standardisation approach, ensuring integration compatibility across all major technology platforms used by banks today. The BIAN API Exchange is currently hosted on Azure, Microsoft’s enterprise-grade cloud computing platform.</a:t>
            </a:r>
            <a:endParaRPr lang="en-US" sz="1050" dirty="0"/>
          </a:p>
        </p:txBody>
      </p:sp>
      <p:sp>
        <p:nvSpPr>
          <p:cNvPr id="5" name="TextBox 4">
            <a:extLst>
              <a:ext uri="{FF2B5EF4-FFF2-40B4-BE49-F238E27FC236}">
                <a16:creationId xmlns:a16="http://schemas.microsoft.com/office/drawing/2014/main" id="{A5E45FAD-C5D9-ED43-83D2-1BF50AF6AF5F}"/>
              </a:ext>
            </a:extLst>
          </p:cNvPr>
          <p:cNvSpPr txBox="1"/>
          <p:nvPr/>
        </p:nvSpPr>
        <p:spPr>
          <a:xfrm>
            <a:off x="7365356" y="1076446"/>
            <a:ext cx="4398380" cy="2115964"/>
          </a:xfrm>
          <a:prstGeom prst="rect">
            <a:avLst/>
          </a:prstGeom>
          <a:noFill/>
        </p:spPr>
        <p:txBody>
          <a:bodyPr wrap="square" rtlCol="0">
            <a:spAutoFit/>
          </a:bodyPr>
          <a:lstStyle/>
          <a:p>
            <a:r>
              <a:rPr lang="en-US" sz="1100" b="1" dirty="0"/>
              <a:t>BIAN Open Banking APIs Platform</a:t>
            </a:r>
          </a:p>
          <a:p>
            <a:endParaRPr lang="en-US" sz="1100" dirty="0"/>
          </a:p>
          <a:p>
            <a:r>
              <a:rPr lang="en-IN" sz="1100" dirty="0"/>
              <a:t>Independent not-for-profit standards association, The Banking Industry Architecture Network (</a:t>
            </a:r>
            <a:r>
              <a:rPr lang="en-IN" sz="1100" u="sng" dirty="0">
                <a:hlinkClick r:id="rId2"/>
              </a:rPr>
              <a:t>BIAN</a:t>
            </a:r>
            <a:r>
              <a:rPr lang="en-IN" sz="1100" dirty="0"/>
              <a:t>), launched its </a:t>
            </a:r>
            <a:r>
              <a:rPr lang="en-IN" sz="1100" u="sng" dirty="0">
                <a:hlinkClick r:id="rId3"/>
              </a:rPr>
              <a:t>API Exchange</a:t>
            </a:r>
            <a:r>
              <a:rPr lang="en-IN" sz="1100" dirty="0"/>
              <a:t>, an online digital library containing over 65 standardised API definitions. The definitions help to reduce the complexity of building and delivering open banking capabilities for ban­ks, providing clear guidance on how to implement, innovative and intuitive digital services across both back-end and customer facing functions. This will allow banks to react to the limitations with modernising legacy technology and changing customer expectations more quickly, and with less cost.</a:t>
            </a:r>
            <a:endParaRPr lang="en-US" sz="1100" dirty="0"/>
          </a:p>
          <a:p>
            <a:endParaRPr lang="en-US" sz="1050" dirty="0"/>
          </a:p>
        </p:txBody>
      </p:sp>
      <p:sp>
        <p:nvSpPr>
          <p:cNvPr id="6" name="TextBox 5">
            <a:extLst>
              <a:ext uri="{FF2B5EF4-FFF2-40B4-BE49-F238E27FC236}">
                <a16:creationId xmlns:a16="http://schemas.microsoft.com/office/drawing/2014/main" id="{2CF914E9-6F1D-364F-8414-E0DB20F12132}"/>
              </a:ext>
            </a:extLst>
          </p:cNvPr>
          <p:cNvSpPr txBox="1"/>
          <p:nvPr/>
        </p:nvSpPr>
        <p:spPr>
          <a:xfrm>
            <a:off x="243067" y="3950872"/>
            <a:ext cx="7083707" cy="2462213"/>
          </a:xfrm>
          <a:prstGeom prst="rect">
            <a:avLst/>
          </a:prstGeom>
          <a:noFill/>
        </p:spPr>
        <p:txBody>
          <a:bodyPr wrap="square" rtlCol="0">
            <a:spAutoFit/>
          </a:bodyPr>
          <a:lstStyle/>
          <a:p>
            <a:r>
              <a:rPr lang="en-US" sz="1100" b="1" dirty="0"/>
              <a:t>Wipro Contributions</a:t>
            </a:r>
          </a:p>
          <a:p>
            <a:endParaRPr lang="en-US" sz="1100" dirty="0"/>
          </a:p>
          <a:p>
            <a:pPr marL="171450" indent="-171450">
              <a:buFont typeface="Arial" panose="020B0604020202020204" pitchFamily="34" charset="0"/>
              <a:buChar char="•"/>
            </a:pPr>
            <a:r>
              <a:rPr lang="en-US" sz="1100" b="1" dirty="0"/>
              <a:t>Wipro </a:t>
            </a:r>
            <a:r>
              <a:rPr lang="en-US" sz="1100" dirty="0"/>
              <a:t>worked</a:t>
            </a:r>
            <a:r>
              <a:rPr lang="en-US" sz="1100" b="1" dirty="0"/>
              <a:t> </a:t>
            </a:r>
            <a:r>
              <a:rPr lang="en-US" sz="1100" dirty="0"/>
              <a:t>with</a:t>
            </a:r>
            <a:r>
              <a:rPr lang="en-US" sz="1100" b="1" dirty="0"/>
              <a:t> </a:t>
            </a:r>
            <a:r>
              <a:rPr lang="en-US" sz="1100" dirty="0"/>
              <a:t>multi-vendor team of developers, guide them on concepts, development of JSON/YAML data models, validate vendor outputs, reporting to BIAN committee, deployment to Azure cloud</a:t>
            </a:r>
          </a:p>
          <a:p>
            <a:pPr marL="171450" indent="-171450">
              <a:buFont typeface="Arial" panose="020B0604020202020204" pitchFamily="34" charset="0"/>
              <a:buChar char="•"/>
            </a:pPr>
            <a:r>
              <a:rPr lang="en-US" sz="1100" dirty="0"/>
              <a:t>Analysis of Service Domain models and creation of Swagger Definitions</a:t>
            </a:r>
          </a:p>
          <a:p>
            <a:pPr marL="171450" indent="-171450">
              <a:buFont typeface="Arial" panose="020B0604020202020204" pitchFamily="34" charset="0"/>
              <a:buChar char="•"/>
            </a:pPr>
            <a:r>
              <a:rPr lang="en-US" sz="1100" dirty="0"/>
              <a:t>Created automation tools and scripts for processing large text files and auto-generating Swagger YAMLs for higher accuracy and in less time</a:t>
            </a:r>
          </a:p>
          <a:p>
            <a:pPr marL="171450" indent="-171450">
              <a:buFont typeface="Arial" panose="020B0604020202020204" pitchFamily="34" charset="0"/>
              <a:buChar char="•"/>
            </a:pPr>
            <a:r>
              <a:rPr lang="en-US" sz="1100" dirty="0"/>
              <a:t>Infused quality and speed into API creations from complex rules and  models defined in spreadsheets</a:t>
            </a:r>
          </a:p>
          <a:p>
            <a:pPr marL="171450" indent="-171450">
              <a:buFont typeface="Arial" panose="020B0604020202020204" pitchFamily="34" charset="0"/>
              <a:buChar char="•"/>
            </a:pPr>
            <a:r>
              <a:rPr lang="en-US" sz="1100" dirty="0"/>
              <a:t>Created web based GUI tool for importing YAMLs and adding ISO mappings automatically parsing through the YAML models and raw mapping data kept in excel files</a:t>
            </a:r>
          </a:p>
          <a:p>
            <a:pPr marL="171450" indent="-171450">
              <a:buFont typeface="Arial" panose="020B0604020202020204" pitchFamily="34" charset="0"/>
              <a:buChar char="•"/>
            </a:pPr>
            <a:r>
              <a:rPr lang="en-US" sz="1100" b="1" dirty="0"/>
              <a:t>In Wave2 in Dec 2018, Wipro</a:t>
            </a:r>
            <a:r>
              <a:rPr lang="en-US" sz="1100" dirty="0"/>
              <a:t> created an automation tool to generate Swagger definitions by parsing complex excel data and applying BIAN rules to them. This tool reduces cycle time to prod to -12 days from months in Wave1 and also reduces team size from 12-15 developers from 6 vendors in Wave1 to 1 or 2 developers in subsequent waves while increasing accuracy of the Swaggers.</a:t>
            </a:r>
          </a:p>
        </p:txBody>
      </p:sp>
      <p:sp>
        <p:nvSpPr>
          <p:cNvPr id="7" name="TextBox 6">
            <a:extLst>
              <a:ext uri="{FF2B5EF4-FFF2-40B4-BE49-F238E27FC236}">
                <a16:creationId xmlns:a16="http://schemas.microsoft.com/office/drawing/2014/main" id="{80293C13-4220-7040-B0D5-699BDD33A8AD}"/>
              </a:ext>
            </a:extLst>
          </p:cNvPr>
          <p:cNvSpPr txBox="1"/>
          <p:nvPr/>
        </p:nvSpPr>
        <p:spPr>
          <a:xfrm>
            <a:off x="7326774" y="3754102"/>
            <a:ext cx="4826643" cy="3131627"/>
          </a:xfrm>
          <a:prstGeom prst="rect">
            <a:avLst/>
          </a:prstGeom>
          <a:noFill/>
        </p:spPr>
        <p:txBody>
          <a:bodyPr wrap="square" rtlCol="0">
            <a:spAutoFit/>
          </a:bodyPr>
          <a:lstStyle/>
          <a:p>
            <a:r>
              <a:rPr lang="en-US" sz="1100" b="1" dirty="0"/>
              <a:t>BIAN Testimonials</a:t>
            </a:r>
          </a:p>
          <a:p>
            <a:endParaRPr lang="en-US" sz="1100" dirty="0"/>
          </a:p>
          <a:p>
            <a:r>
              <a:rPr lang="en-US" sz="1100" dirty="0"/>
              <a:t>“</a:t>
            </a:r>
            <a:r>
              <a:rPr lang="en-IN" sz="1100" dirty="0"/>
              <a:t> I wanted to send out a thank you and appreciation for the contribution by the Wipro team in support of our BIAN effort. We could not have accomplished our effort to SIBOS without your support. This appreciation is very much known and extended from the BIAN board itself and we will showcase Wipro as part of our development partners at SIBOS.” – </a:t>
            </a:r>
            <a:r>
              <a:rPr lang="en-IN" sz="1100" b="1" dirty="0"/>
              <a:t>Chad Ballard, Director Digital, PNC Bank</a:t>
            </a:r>
          </a:p>
          <a:p>
            <a:endParaRPr lang="en-IN" sz="1100" dirty="0"/>
          </a:p>
          <a:p>
            <a:r>
              <a:rPr lang="en-IN" sz="1100" b="1" dirty="0"/>
              <a:t> </a:t>
            </a:r>
            <a:r>
              <a:rPr lang="en-IN" sz="1100" dirty="0"/>
              <a:t>“An open </a:t>
            </a:r>
            <a:r>
              <a:rPr lang="en-IN" sz="1100" i="1" dirty="0"/>
              <a:t>library of standardised API definitions will supercharge banks’ digital transformation efforts. BIAN’s member community has done all the leg work; our network of leading banks and technology businesses have worked hard to create impactful APIs for a large majority of critical banking functions, ensuring they meet global standards, and work reliably. This means banks can overcome current business challenges around modernisation and focus on what matters most: getting smarter and more innovative services to customers much faster”. - </a:t>
            </a:r>
            <a:r>
              <a:rPr lang="en-IN" sz="1100" b="1" dirty="0"/>
              <a:t>Hans Tesselaar, Executive Director of BIAN</a:t>
            </a:r>
            <a:br>
              <a:rPr lang="en-IN" sz="1100" dirty="0"/>
            </a:br>
            <a:endParaRPr lang="en-US" sz="1100" dirty="0"/>
          </a:p>
          <a:p>
            <a:endParaRPr lang="en-US" sz="1050" dirty="0"/>
          </a:p>
        </p:txBody>
      </p:sp>
    </p:spTree>
    <p:extLst>
      <p:ext uri="{BB962C8B-B14F-4D97-AF65-F5344CB8AC3E}">
        <p14:creationId xmlns:p14="http://schemas.microsoft.com/office/powerpoint/2010/main" val="4113716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Words>
  <Application>Microsoft Macintosh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WIPRO-BIAN Case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WIPRO-BIAN Case Study</dc:title>
  <dc:creator>Sujoy Ghosal (Digital)</dc:creator>
  <cp:lastModifiedBy>Sujoy Ghosal (Digital)</cp:lastModifiedBy>
  <cp:revision>1</cp:revision>
  <dcterms:created xsi:type="dcterms:W3CDTF">2019-02-11T16:16:39Z</dcterms:created>
  <dcterms:modified xsi:type="dcterms:W3CDTF">2019-02-11T16:17:15Z</dcterms:modified>
</cp:coreProperties>
</file>