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6" r:id="rId9"/>
    <p:sldId id="267" r:id="rId10"/>
    <p:sldId id="269" r:id="rId11"/>
    <p:sldId id="268" r:id="rId12"/>
    <p:sldId id="270"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ntellipaat.com/blog/what-is-automation-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63827"/>
            <a:ext cx="7766936" cy="2331309"/>
          </a:xfrm>
        </p:spPr>
        <p:txBody>
          <a:bodyPr/>
          <a:lstStyle/>
          <a:p>
            <a:r>
              <a:rPr lang="en-US" dirty="0" smtClean="0">
                <a:solidFill>
                  <a:srgbClr val="0070C0"/>
                </a:solidFill>
              </a:rPr>
              <a:t>This project is based on Selenium Automation .</a:t>
            </a:r>
            <a:endParaRPr lang="en-US" dirty="0">
              <a:solidFill>
                <a:srgbClr val="0070C0"/>
              </a:solidFill>
            </a:endParaRPr>
          </a:p>
        </p:txBody>
      </p:sp>
      <p:sp>
        <p:nvSpPr>
          <p:cNvPr id="3" name="Subtitle 2"/>
          <p:cNvSpPr>
            <a:spLocks noGrp="1"/>
          </p:cNvSpPr>
          <p:nvPr>
            <p:ph type="subTitle" idx="1"/>
          </p:nvPr>
        </p:nvSpPr>
        <p:spPr>
          <a:xfrm>
            <a:off x="1507067" y="3814119"/>
            <a:ext cx="7766936" cy="1333613"/>
          </a:xfrm>
        </p:spPr>
        <p:txBody>
          <a:bodyPr>
            <a:normAutofit/>
          </a:bodyPr>
          <a:lstStyle/>
          <a:p>
            <a:r>
              <a:rPr lang="en-US" dirty="0" smtClean="0"/>
              <a:t>Project Name : </a:t>
            </a:r>
            <a:r>
              <a:rPr lang="en-US" b="1" dirty="0"/>
              <a:t>Automation using selenium </a:t>
            </a:r>
            <a:r>
              <a:rPr lang="en-US" b="1" dirty="0" smtClean="0"/>
              <a:t>python</a:t>
            </a:r>
            <a:endParaRPr lang="en-US" b="1" dirty="0" smtClean="0"/>
          </a:p>
          <a:p>
            <a:r>
              <a:rPr lang="en-US" dirty="0" smtClean="0"/>
              <a:t>Creator</a:t>
            </a:r>
            <a:r>
              <a:rPr lang="en-US" b="1" dirty="0" smtClean="0"/>
              <a:t> : Sujoy Kayet</a:t>
            </a:r>
          </a:p>
          <a:p>
            <a:r>
              <a:rPr lang="en-US" dirty="0" smtClean="0"/>
              <a:t>Roll No</a:t>
            </a:r>
            <a:r>
              <a:rPr lang="en-US" b="1" dirty="0" smtClean="0"/>
              <a:t> : 16971021012</a:t>
            </a:r>
            <a:endParaRPr lang="en-US" dirty="0"/>
          </a:p>
        </p:txBody>
      </p:sp>
    </p:spTree>
    <p:extLst>
      <p:ext uri="{BB962C8B-B14F-4D97-AF65-F5344CB8AC3E}">
        <p14:creationId xmlns:p14="http://schemas.microsoft.com/office/powerpoint/2010/main" val="3667410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Check the id &amp; password is correct or not :</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3227979" y="1567463"/>
            <a:ext cx="3495377" cy="4322590"/>
          </a:xfrm>
          <a:prstGeom prst="rect">
            <a:avLst/>
          </a:prstGeom>
        </p:spPr>
      </p:pic>
    </p:spTree>
    <p:extLst>
      <p:ext uri="{BB962C8B-B14F-4D97-AF65-F5344CB8AC3E}">
        <p14:creationId xmlns:p14="http://schemas.microsoft.com/office/powerpoint/2010/main" val="177200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881"/>
          </a:xfrm>
        </p:spPr>
        <p:txBody>
          <a:bodyPr/>
          <a:lstStyle/>
          <a:p>
            <a:r>
              <a:rPr lang="en-US" dirty="0" smtClean="0">
                <a:solidFill>
                  <a:srgbClr val="0070C0"/>
                </a:solidFill>
              </a:rPr>
              <a:t>Navigate to the form page : </a:t>
            </a:r>
            <a:endParaRPr lang="en-US" dirty="0">
              <a:solidFill>
                <a:srgbClr val="0070C0"/>
              </a:solidFill>
            </a:endParaRPr>
          </a:p>
        </p:txBody>
      </p:sp>
      <p:sp>
        <p:nvSpPr>
          <p:cNvPr id="5" name="Content Placeholder 4"/>
          <p:cNvSpPr>
            <a:spLocks noGrp="1"/>
          </p:cNvSpPr>
          <p:nvPr>
            <p:ph idx="1"/>
          </p:nvPr>
        </p:nvSpPr>
        <p:spPr>
          <a:xfrm>
            <a:off x="677334" y="1466335"/>
            <a:ext cx="8596668" cy="4575027"/>
          </a:xfrm>
        </p:spPr>
        <p:txBody>
          <a:bodyPr/>
          <a:lstStyle/>
          <a:p>
            <a:r>
              <a:rPr lang="en-US" dirty="0" smtClean="0"/>
              <a:t>Check dashboard page is opened or not</a:t>
            </a:r>
          </a:p>
          <a:p>
            <a:r>
              <a:rPr lang="en-US" dirty="0" smtClean="0"/>
              <a:t>Go to PIM section</a:t>
            </a:r>
          </a:p>
          <a:p>
            <a:endParaRPr lang="en-US" dirty="0"/>
          </a:p>
        </p:txBody>
      </p:sp>
      <p:pic>
        <p:nvPicPr>
          <p:cNvPr id="7" name="Picture 6"/>
          <p:cNvPicPr>
            <a:picLocks noChangeAspect="1"/>
          </p:cNvPicPr>
          <p:nvPr/>
        </p:nvPicPr>
        <p:blipFill>
          <a:blip r:embed="rId2"/>
          <a:stretch>
            <a:fillRect/>
          </a:stretch>
        </p:blipFill>
        <p:spPr>
          <a:xfrm>
            <a:off x="1000493" y="2734962"/>
            <a:ext cx="3398512" cy="3660475"/>
          </a:xfrm>
          <a:prstGeom prst="rect">
            <a:avLst/>
          </a:prstGeom>
        </p:spPr>
      </p:pic>
      <p:pic>
        <p:nvPicPr>
          <p:cNvPr id="8" name="Picture 7"/>
          <p:cNvPicPr>
            <a:picLocks noChangeAspect="1"/>
          </p:cNvPicPr>
          <p:nvPr/>
        </p:nvPicPr>
        <p:blipFill>
          <a:blip r:embed="rId3"/>
          <a:stretch>
            <a:fillRect/>
          </a:stretch>
        </p:blipFill>
        <p:spPr>
          <a:xfrm>
            <a:off x="5424994" y="2761726"/>
            <a:ext cx="3540110" cy="3456673"/>
          </a:xfrm>
          <a:prstGeom prst="rect">
            <a:avLst/>
          </a:prstGeom>
        </p:spPr>
      </p:pic>
      <p:sp>
        <p:nvSpPr>
          <p:cNvPr id="9" name="Right Arrow 8"/>
          <p:cNvSpPr/>
          <p:nvPr/>
        </p:nvSpPr>
        <p:spPr>
          <a:xfrm>
            <a:off x="4650273" y="3847070"/>
            <a:ext cx="650789" cy="247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50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9027"/>
            <a:ext cx="8596668" cy="5552303"/>
          </a:xfrm>
        </p:spPr>
        <p:txBody>
          <a:bodyPr/>
          <a:lstStyle/>
          <a:p>
            <a:r>
              <a:rPr lang="en-US" dirty="0" smtClean="0"/>
              <a:t>Select Add Employee –</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Provide Information according the excel data - </a:t>
            </a:r>
            <a:endParaRPr lang="en-US" dirty="0"/>
          </a:p>
        </p:txBody>
      </p:sp>
      <p:pic>
        <p:nvPicPr>
          <p:cNvPr id="4" name="Picture 3"/>
          <p:cNvPicPr>
            <a:picLocks noChangeAspect="1"/>
          </p:cNvPicPr>
          <p:nvPr/>
        </p:nvPicPr>
        <p:blipFill>
          <a:blip r:embed="rId2"/>
          <a:stretch>
            <a:fillRect/>
          </a:stretch>
        </p:blipFill>
        <p:spPr>
          <a:xfrm>
            <a:off x="1026715" y="1082101"/>
            <a:ext cx="8145012" cy="1916471"/>
          </a:xfrm>
          <a:prstGeom prst="rect">
            <a:avLst/>
          </a:prstGeom>
        </p:spPr>
      </p:pic>
      <p:pic>
        <p:nvPicPr>
          <p:cNvPr id="5" name="Picture 4"/>
          <p:cNvPicPr>
            <a:picLocks noChangeAspect="1"/>
          </p:cNvPicPr>
          <p:nvPr/>
        </p:nvPicPr>
        <p:blipFill>
          <a:blip r:embed="rId3"/>
          <a:stretch>
            <a:fillRect/>
          </a:stretch>
        </p:blipFill>
        <p:spPr>
          <a:xfrm>
            <a:off x="1026715" y="3933336"/>
            <a:ext cx="8145012" cy="2391055"/>
          </a:xfrm>
          <a:prstGeom prst="rect">
            <a:avLst/>
          </a:prstGeom>
        </p:spPr>
      </p:pic>
    </p:spTree>
    <p:extLst>
      <p:ext uri="{BB962C8B-B14F-4D97-AF65-F5344CB8AC3E}">
        <p14:creationId xmlns:p14="http://schemas.microsoft.com/office/powerpoint/2010/main" val="393034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8411"/>
            <a:ext cx="8596668" cy="5832389"/>
          </a:xfrm>
        </p:spPr>
        <p:txBody>
          <a:bodyPr/>
          <a:lstStyle/>
          <a:p>
            <a:r>
              <a:rPr lang="en-US" dirty="0" smtClean="0"/>
              <a:t>Fill the Personal details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Show recent data in the database </a:t>
            </a:r>
          </a:p>
          <a:p>
            <a:endParaRPr lang="en-US" dirty="0"/>
          </a:p>
        </p:txBody>
      </p:sp>
      <p:pic>
        <p:nvPicPr>
          <p:cNvPr id="4" name="Picture 3"/>
          <p:cNvPicPr>
            <a:picLocks noChangeAspect="1"/>
          </p:cNvPicPr>
          <p:nvPr/>
        </p:nvPicPr>
        <p:blipFill>
          <a:blip r:embed="rId2"/>
          <a:stretch>
            <a:fillRect/>
          </a:stretch>
        </p:blipFill>
        <p:spPr>
          <a:xfrm>
            <a:off x="1032946" y="988802"/>
            <a:ext cx="5565561" cy="2850032"/>
          </a:xfrm>
          <a:prstGeom prst="rect">
            <a:avLst/>
          </a:prstGeom>
        </p:spPr>
      </p:pic>
      <p:pic>
        <p:nvPicPr>
          <p:cNvPr id="5" name="Picture 4"/>
          <p:cNvPicPr>
            <a:picLocks noChangeAspect="1"/>
          </p:cNvPicPr>
          <p:nvPr/>
        </p:nvPicPr>
        <p:blipFill>
          <a:blip r:embed="rId3"/>
          <a:stretch>
            <a:fillRect/>
          </a:stretch>
        </p:blipFill>
        <p:spPr>
          <a:xfrm>
            <a:off x="553197" y="4535828"/>
            <a:ext cx="8849835" cy="1593124"/>
          </a:xfrm>
          <a:prstGeom prst="rect">
            <a:avLst/>
          </a:prstGeom>
        </p:spPr>
      </p:pic>
    </p:spTree>
    <p:extLst>
      <p:ext uri="{BB962C8B-B14F-4D97-AF65-F5344CB8AC3E}">
        <p14:creationId xmlns:p14="http://schemas.microsoft.com/office/powerpoint/2010/main" val="330585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7125" y="2402949"/>
            <a:ext cx="5848864" cy="1969722"/>
          </a:xfrm>
          <a:prstGeom prst="rect">
            <a:avLst/>
          </a:prstGeom>
        </p:spPr>
      </p:pic>
    </p:spTree>
    <p:extLst>
      <p:ext uri="{BB962C8B-B14F-4D97-AF65-F5344CB8AC3E}">
        <p14:creationId xmlns:p14="http://schemas.microsoft.com/office/powerpoint/2010/main" val="2144754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Contains :</a:t>
            </a:r>
            <a:endParaRPr lang="en-US" dirty="0"/>
          </a:p>
        </p:txBody>
      </p:sp>
      <p:sp>
        <p:nvSpPr>
          <p:cNvPr id="3" name="Content Placeholder 2"/>
          <p:cNvSpPr>
            <a:spLocks noGrp="1"/>
          </p:cNvSpPr>
          <p:nvPr>
            <p:ph idx="1"/>
          </p:nvPr>
        </p:nvSpPr>
        <p:spPr/>
        <p:txBody>
          <a:bodyPr/>
          <a:lstStyle/>
          <a:p>
            <a:r>
              <a:rPr lang="en-US" dirty="0" smtClean="0">
                <a:solidFill>
                  <a:srgbClr val="0070C0"/>
                </a:solidFill>
              </a:rPr>
              <a:t>Introduction of selenium</a:t>
            </a:r>
          </a:p>
          <a:p>
            <a:r>
              <a:rPr lang="en-US" dirty="0" smtClean="0">
                <a:solidFill>
                  <a:srgbClr val="0070C0"/>
                </a:solidFill>
              </a:rPr>
              <a:t>History of Selenium</a:t>
            </a:r>
          </a:p>
          <a:p>
            <a:r>
              <a:rPr lang="en-US" dirty="0" smtClean="0">
                <a:solidFill>
                  <a:srgbClr val="0070C0"/>
                </a:solidFill>
              </a:rPr>
              <a:t>Need of Automation technology</a:t>
            </a:r>
          </a:p>
          <a:p>
            <a:r>
              <a:rPr lang="en-US" dirty="0" smtClean="0">
                <a:solidFill>
                  <a:srgbClr val="0070C0"/>
                </a:solidFill>
              </a:rPr>
              <a:t>Features &amp; Advantages of Selenium</a:t>
            </a:r>
          </a:p>
          <a:p>
            <a:r>
              <a:rPr lang="en-US" dirty="0" smtClean="0">
                <a:solidFill>
                  <a:srgbClr val="0070C0"/>
                </a:solidFill>
              </a:rPr>
              <a:t>Limitations of Selenium</a:t>
            </a:r>
          </a:p>
          <a:p>
            <a:r>
              <a:rPr lang="en-US" dirty="0" smtClean="0">
                <a:solidFill>
                  <a:srgbClr val="0070C0"/>
                </a:solidFill>
              </a:rPr>
              <a:t>Future Scope</a:t>
            </a:r>
          </a:p>
          <a:p>
            <a:r>
              <a:rPr lang="en-US" dirty="0" smtClean="0">
                <a:solidFill>
                  <a:srgbClr val="0070C0"/>
                </a:solidFill>
              </a:rPr>
              <a:t>About Project </a:t>
            </a:r>
            <a:endParaRPr lang="en-US" dirty="0">
              <a:solidFill>
                <a:srgbClr val="0070C0"/>
              </a:solidFill>
            </a:endParaRPr>
          </a:p>
        </p:txBody>
      </p:sp>
    </p:spTree>
    <p:extLst>
      <p:ext uri="{BB962C8B-B14F-4D97-AF65-F5344CB8AC3E}">
        <p14:creationId xmlns:p14="http://schemas.microsoft.com/office/powerpoint/2010/main" val="345317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Introduction of </a:t>
            </a:r>
            <a:r>
              <a:rPr lang="en-US" dirty="0" smtClean="0">
                <a:solidFill>
                  <a:srgbClr val="0070C0"/>
                </a:solidFill>
              </a:rPr>
              <a:t>selenium :</a:t>
            </a:r>
            <a:r>
              <a:rPr lang="en-US" dirty="0">
                <a:solidFill>
                  <a:srgbClr val="0070C0"/>
                </a:solidFill>
              </a:rPr>
              <a:t/>
            </a:r>
            <a:br>
              <a:rPr lang="en-US" dirty="0">
                <a:solidFill>
                  <a:srgbClr val="0070C0"/>
                </a:solidFill>
              </a:rPr>
            </a:br>
            <a:r>
              <a:rPr lang="en-US" dirty="0">
                <a:solidFill>
                  <a:srgbClr val="0070C0"/>
                </a:solidFill>
              </a:rPr>
              <a:t/>
            </a:r>
            <a:br>
              <a:rPr lang="en-US" dirty="0">
                <a:solidFill>
                  <a:srgbClr val="0070C0"/>
                </a:solidFill>
              </a:rPr>
            </a:br>
            <a:endParaRPr lang="en-US" dirty="0"/>
          </a:p>
        </p:txBody>
      </p:sp>
      <p:sp>
        <p:nvSpPr>
          <p:cNvPr id="3" name="Content Placeholder 2"/>
          <p:cNvSpPr>
            <a:spLocks noGrp="1"/>
          </p:cNvSpPr>
          <p:nvPr>
            <p:ph idx="1"/>
          </p:nvPr>
        </p:nvSpPr>
        <p:spPr>
          <a:xfrm>
            <a:off x="677334" y="1427416"/>
            <a:ext cx="8596668" cy="4223735"/>
          </a:xfrm>
        </p:spPr>
        <p:txBody>
          <a:bodyPr/>
          <a:lstStyle/>
          <a:p>
            <a:r>
              <a:rPr lang="en-US" b="1" dirty="0" smtClean="0"/>
              <a:t>Selenium</a:t>
            </a:r>
            <a:r>
              <a:rPr lang="en-US" dirty="0"/>
              <a:t> is a free (open-source) automated testing framework used to validate web applications across different browsers and platforms. You can use multiple programming languages like Java, C#, Python, </a:t>
            </a:r>
            <a:r>
              <a:rPr lang="en-US" dirty="0" smtClean="0"/>
              <a:t>etc. </a:t>
            </a:r>
            <a:r>
              <a:rPr lang="en-US" dirty="0"/>
              <a:t>T</a:t>
            </a:r>
            <a:r>
              <a:rPr lang="en-US" dirty="0" smtClean="0"/>
              <a:t>o </a:t>
            </a:r>
            <a:r>
              <a:rPr lang="en-US" dirty="0"/>
              <a:t>create Selenium Test Scripts. Testing done using the Selenium testing tool is usually referred to as </a:t>
            </a:r>
            <a:r>
              <a:rPr lang="en-US" b="1" dirty="0"/>
              <a:t>Selenium Testing</a:t>
            </a:r>
            <a:r>
              <a:rPr lang="en-US" dirty="0" smtClean="0"/>
              <a:t>.</a:t>
            </a:r>
          </a:p>
          <a:p>
            <a:r>
              <a:rPr lang="en-US" dirty="0" smtClean="0"/>
              <a:t>Selenium </a:t>
            </a:r>
            <a:r>
              <a:rPr lang="en-US" dirty="0"/>
              <a:t>has been in the market for over a decade and has proven to be a robust tool for automation testing. Developed by Jason Huggins, its main objective was to overcome the limitations of manual testing. </a:t>
            </a:r>
            <a:endParaRPr lang="en-US" dirty="0" smtClean="0"/>
          </a:p>
          <a:p>
            <a:r>
              <a:rPr lang="en-US" dirty="0" smtClean="0"/>
              <a:t>Current version Selenium 3.</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4242486" y="4150996"/>
            <a:ext cx="2965622" cy="2186166"/>
          </a:xfrm>
          <a:prstGeom prst="rect">
            <a:avLst/>
          </a:prstGeom>
        </p:spPr>
      </p:pic>
    </p:spTree>
    <p:extLst>
      <p:ext uri="{BB962C8B-B14F-4D97-AF65-F5344CB8AC3E}">
        <p14:creationId xmlns:p14="http://schemas.microsoft.com/office/powerpoint/2010/main" val="1633421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Advantages </a:t>
            </a:r>
            <a:r>
              <a:rPr lang="en-US" dirty="0">
                <a:solidFill>
                  <a:srgbClr val="0070C0"/>
                </a:solidFill>
              </a:rPr>
              <a:t>of </a:t>
            </a:r>
            <a:r>
              <a:rPr lang="en-US" dirty="0" smtClean="0">
                <a:solidFill>
                  <a:srgbClr val="0070C0"/>
                </a:solidFill>
              </a:rPr>
              <a:t>Selenium :</a:t>
            </a:r>
            <a:r>
              <a:rPr lang="en-US" dirty="0">
                <a:solidFill>
                  <a:srgbClr val="0070C0"/>
                </a:solidFill>
              </a:rPr>
              <a:t/>
            </a:r>
            <a:br>
              <a:rPr lang="en-US" dirty="0">
                <a:solidFill>
                  <a:srgbClr val="0070C0"/>
                </a:solidFill>
              </a:rPr>
            </a:br>
            <a:endParaRPr lang="en-US" dirty="0"/>
          </a:p>
        </p:txBody>
      </p:sp>
      <p:sp>
        <p:nvSpPr>
          <p:cNvPr id="3" name="Content Placeholder 2"/>
          <p:cNvSpPr>
            <a:spLocks noGrp="1"/>
          </p:cNvSpPr>
          <p:nvPr>
            <p:ph idx="1"/>
          </p:nvPr>
        </p:nvSpPr>
        <p:spPr>
          <a:xfrm>
            <a:off x="677334" y="1655805"/>
            <a:ext cx="8596668" cy="4385557"/>
          </a:xfrm>
        </p:spPr>
        <p:txBody>
          <a:bodyPr/>
          <a:lstStyle/>
          <a:p>
            <a:r>
              <a:rPr lang="en-US" dirty="0" smtClean="0"/>
              <a:t>All will happen automatically</a:t>
            </a:r>
          </a:p>
          <a:p>
            <a:pPr lvl="0"/>
            <a:r>
              <a:rPr lang="en-US" dirty="0"/>
              <a:t>Reduce manual effort</a:t>
            </a:r>
          </a:p>
          <a:p>
            <a:pPr lvl="0"/>
            <a:r>
              <a:rPr lang="en-US" dirty="0"/>
              <a:t>Save a lot of time</a:t>
            </a:r>
          </a:p>
          <a:p>
            <a:pPr lvl="0"/>
            <a:r>
              <a:rPr lang="en-US" dirty="0"/>
              <a:t>Increase perfection</a:t>
            </a:r>
          </a:p>
          <a:p>
            <a:pPr lvl="0"/>
            <a:r>
              <a:rPr lang="en-US" dirty="0"/>
              <a:t>Reduce scope of mistakes</a:t>
            </a:r>
          </a:p>
          <a:p>
            <a:pPr lvl="0"/>
            <a:r>
              <a:rPr lang="en-US" dirty="0"/>
              <a:t>Increase code reusability</a:t>
            </a:r>
          </a:p>
          <a:p>
            <a:endParaRPr lang="en-US" dirty="0" smtClean="0"/>
          </a:p>
          <a:p>
            <a:endParaRPr lang="en-US" dirty="0" smtClean="0"/>
          </a:p>
          <a:p>
            <a:endParaRPr lang="en-US" dirty="0"/>
          </a:p>
        </p:txBody>
      </p:sp>
      <p:pic>
        <p:nvPicPr>
          <p:cNvPr id="7" name="Picture 6"/>
          <p:cNvPicPr>
            <a:picLocks noChangeAspect="1"/>
          </p:cNvPicPr>
          <p:nvPr/>
        </p:nvPicPr>
        <p:blipFill>
          <a:blip r:embed="rId2"/>
          <a:stretch>
            <a:fillRect/>
          </a:stretch>
        </p:blipFill>
        <p:spPr>
          <a:xfrm>
            <a:off x="677334" y="4025366"/>
            <a:ext cx="7898606" cy="1914116"/>
          </a:xfrm>
          <a:prstGeom prst="rect">
            <a:avLst/>
          </a:prstGeom>
        </p:spPr>
      </p:pic>
      <p:pic>
        <p:nvPicPr>
          <p:cNvPr id="4" name="Picture 3"/>
          <p:cNvPicPr>
            <a:picLocks noChangeAspect="1"/>
          </p:cNvPicPr>
          <p:nvPr/>
        </p:nvPicPr>
        <p:blipFill>
          <a:blip r:embed="rId3"/>
          <a:stretch>
            <a:fillRect/>
          </a:stretch>
        </p:blipFill>
        <p:spPr>
          <a:xfrm>
            <a:off x="4760409" y="1491048"/>
            <a:ext cx="3291177" cy="2632942"/>
          </a:xfrm>
          <a:prstGeom prst="rect">
            <a:avLst/>
          </a:prstGeom>
        </p:spPr>
      </p:pic>
    </p:spTree>
    <p:extLst>
      <p:ext uri="{BB962C8B-B14F-4D97-AF65-F5344CB8AC3E}">
        <p14:creationId xmlns:p14="http://schemas.microsoft.com/office/powerpoint/2010/main" val="497543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930"/>
          </a:xfrm>
        </p:spPr>
        <p:txBody>
          <a:bodyPr/>
          <a:lstStyle/>
          <a:p>
            <a:r>
              <a:rPr lang="en-US" dirty="0" smtClean="0">
                <a:solidFill>
                  <a:srgbClr val="0070C0"/>
                </a:solidFill>
              </a:rPr>
              <a:t>Disadvantage</a:t>
            </a:r>
            <a:r>
              <a:rPr lang="en-US" dirty="0" smtClean="0">
                <a:solidFill>
                  <a:srgbClr val="0070C0"/>
                </a:solidFill>
              </a:rPr>
              <a:t>s </a:t>
            </a:r>
            <a:r>
              <a:rPr lang="en-US" dirty="0">
                <a:solidFill>
                  <a:srgbClr val="0070C0"/>
                </a:solidFill>
              </a:rPr>
              <a:t>of </a:t>
            </a:r>
            <a:r>
              <a:rPr lang="en-US" dirty="0" smtClean="0">
                <a:solidFill>
                  <a:srgbClr val="0070C0"/>
                </a:solidFill>
              </a:rPr>
              <a:t>Selenium :</a:t>
            </a:r>
            <a:endParaRPr lang="en-US" dirty="0"/>
          </a:p>
        </p:txBody>
      </p:sp>
      <p:sp>
        <p:nvSpPr>
          <p:cNvPr id="3" name="Content Placeholder 2"/>
          <p:cNvSpPr>
            <a:spLocks noGrp="1"/>
          </p:cNvSpPr>
          <p:nvPr>
            <p:ph idx="1"/>
          </p:nvPr>
        </p:nvSpPr>
        <p:spPr>
          <a:xfrm>
            <a:off x="677334" y="1658078"/>
            <a:ext cx="8596668" cy="3880773"/>
          </a:xfrm>
        </p:spPr>
        <p:txBody>
          <a:bodyPr/>
          <a:lstStyle/>
          <a:p>
            <a:r>
              <a:rPr lang="en-US" dirty="0"/>
              <a:t>Supports only a single </a:t>
            </a:r>
            <a:r>
              <a:rPr lang="en-US" dirty="0" smtClean="0"/>
              <a:t>browser</a:t>
            </a:r>
          </a:p>
          <a:p>
            <a:r>
              <a:rPr lang="en-US" dirty="0"/>
              <a:t>Does not provide any test management </a:t>
            </a:r>
            <a:r>
              <a:rPr lang="en-US" dirty="0" smtClean="0"/>
              <a:t>tool</a:t>
            </a:r>
          </a:p>
          <a:p>
            <a:r>
              <a:rPr lang="en-US" dirty="0"/>
              <a:t>Lacks built-in reporting </a:t>
            </a:r>
            <a:r>
              <a:rPr lang="en-US" dirty="0" smtClean="0"/>
              <a:t>feature</a:t>
            </a:r>
          </a:p>
          <a:p>
            <a:r>
              <a:rPr lang="en-US" dirty="0"/>
              <a:t>Lacks some of the advanced latest </a:t>
            </a:r>
            <a:r>
              <a:rPr lang="en-US" dirty="0" smtClean="0"/>
              <a:t>features</a:t>
            </a:r>
          </a:p>
          <a:p>
            <a:endParaRPr lang="en-US" dirty="0"/>
          </a:p>
        </p:txBody>
      </p:sp>
      <p:pic>
        <p:nvPicPr>
          <p:cNvPr id="4" name="Picture 3"/>
          <p:cNvPicPr>
            <a:picLocks noChangeAspect="1"/>
          </p:cNvPicPr>
          <p:nvPr/>
        </p:nvPicPr>
        <p:blipFill>
          <a:blip r:embed="rId2"/>
          <a:stretch>
            <a:fillRect/>
          </a:stretch>
        </p:blipFill>
        <p:spPr>
          <a:xfrm>
            <a:off x="4047096" y="3227176"/>
            <a:ext cx="3768318" cy="3490779"/>
          </a:xfrm>
          <a:prstGeom prst="rect">
            <a:avLst/>
          </a:prstGeom>
        </p:spPr>
      </p:pic>
    </p:spTree>
    <p:extLst>
      <p:ext uri="{BB962C8B-B14F-4D97-AF65-F5344CB8AC3E}">
        <p14:creationId xmlns:p14="http://schemas.microsoft.com/office/powerpoint/2010/main" val="2287379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Future </a:t>
            </a:r>
            <a:r>
              <a:rPr lang="en-US" dirty="0" smtClean="0">
                <a:solidFill>
                  <a:srgbClr val="0070C0"/>
                </a:solidFill>
              </a:rPr>
              <a:t>Scope :</a:t>
            </a:r>
            <a:r>
              <a:rPr lang="en-US" dirty="0">
                <a:solidFill>
                  <a:srgbClr val="0070C0"/>
                </a:solidFill>
              </a:rPr>
              <a:t/>
            </a:r>
            <a:br>
              <a:rPr lang="en-US" dirty="0">
                <a:solidFill>
                  <a:srgbClr val="0070C0"/>
                </a:solidFill>
              </a:rPr>
            </a:br>
            <a:endParaRPr lang="en-US" dirty="0"/>
          </a:p>
        </p:txBody>
      </p:sp>
      <p:sp>
        <p:nvSpPr>
          <p:cNvPr id="3" name="Content Placeholder 2"/>
          <p:cNvSpPr>
            <a:spLocks noGrp="1"/>
          </p:cNvSpPr>
          <p:nvPr>
            <p:ph idx="1"/>
          </p:nvPr>
        </p:nvSpPr>
        <p:spPr>
          <a:xfrm>
            <a:off x="677335" y="1443891"/>
            <a:ext cx="5369238" cy="4891006"/>
          </a:xfrm>
        </p:spPr>
        <p:txBody>
          <a:bodyPr>
            <a:normAutofit fontScale="85000" lnSpcReduction="10000"/>
          </a:bodyPr>
          <a:lstStyle/>
          <a:p>
            <a:pPr>
              <a:lnSpc>
                <a:spcPct val="120000"/>
              </a:lnSpc>
            </a:pPr>
            <a:r>
              <a:rPr lang="en-US" dirty="0">
                <a:hlinkClick r:id="rId2"/>
              </a:rPr>
              <a:t>Automation testing</a:t>
            </a:r>
            <a:r>
              <a:rPr lang="en-US" dirty="0"/>
              <a:t> is an innovative field and, in a software development process, the development and the testing fields are ever in need of talented testers who can help with easy releases of new versions and the maintenance of the software. As there are various benefits that Selenium brings to the table, it is a widely chosen tool, tempting us to think of making a career in Selenium Testing</a:t>
            </a:r>
            <a:r>
              <a:rPr lang="en-US" dirty="0" smtClean="0"/>
              <a:t>.</a:t>
            </a:r>
          </a:p>
          <a:p>
            <a:pPr>
              <a:lnSpc>
                <a:spcPct val="120000"/>
              </a:lnSpc>
            </a:pPr>
            <a:r>
              <a:rPr lang="en-US" dirty="0" smtClean="0"/>
              <a:t>Major </a:t>
            </a:r>
            <a:r>
              <a:rPr lang="en-US" dirty="0"/>
              <a:t>Companies Hiring Selenium </a:t>
            </a:r>
            <a:r>
              <a:rPr lang="en-US" dirty="0" smtClean="0"/>
              <a:t>Testers.</a:t>
            </a:r>
          </a:p>
          <a:p>
            <a:pPr>
              <a:lnSpc>
                <a:spcPct val="120000"/>
              </a:lnSpc>
            </a:pPr>
            <a:r>
              <a:rPr lang="en-US" dirty="0"/>
              <a:t>As there will be a continuous demand for software for various objectives in most companies and as no software has ever been produced without bugs, indulging with this open-source and easy-to-use tool will ensure us a fruitful career. There are a plethora of MNCs that rely on Selenium and use it extensively for testing purposes such as Facebook, and Microsoft. Cognizant, HP, Accenture, etc. They employ Selenium Testers with deep knowledge and Selenium certification.</a:t>
            </a:r>
            <a:endParaRPr lang="en-US" b="1"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6218664" y="2345559"/>
            <a:ext cx="2883246" cy="2621132"/>
          </a:xfrm>
          <a:prstGeom prst="rect">
            <a:avLst/>
          </a:prstGeom>
        </p:spPr>
      </p:pic>
    </p:spTree>
    <p:extLst>
      <p:ext uri="{BB962C8B-B14F-4D97-AF65-F5344CB8AC3E}">
        <p14:creationId xmlns:p14="http://schemas.microsoft.com/office/powerpoint/2010/main" val="3268190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About Project </a:t>
            </a:r>
            <a:r>
              <a:rPr lang="en-US" dirty="0" smtClean="0">
                <a:solidFill>
                  <a:srgbClr val="0070C0"/>
                </a:solidFill>
              </a:rPr>
              <a:t> :</a:t>
            </a:r>
            <a:endParaRPr lang="en-US" dirty="0"/>
          </a:p>
        </p:txBody>
      </p:sp>
      <p:sp>
        <p:nvSpPr>
          <p:cNvPr id="3" name="Content Placeholder 2"/>
          <p:cNvSpPr>
            <a:spLocks noGrp="1"/>
          </p:cNvSpPr>
          <p:nvPr>
            <p:ph idx="1"/>
          </p:nvPr>
        </p:nvSpPr>
        <p:spPr>
          <a:xfrm>
            <a:off x="677334" y="1705233"/>
            <a:ext cx="4232417" cy="4336130"/>
          </a:xfrm>
        </p:spPr>
        <p:txBody>
          <a:bodyPr/>
          <a:lstStyle/>
          <a:p>
            <a:r>
              <a:rPr lang="en-US" dirty="0" smtClean="0"/>
              <a:t>Tools Used :</a:t>
            </a:r>
          </a:p>
          <a:p>
            <a:r>
              <a:rPr lang="en-US" dirty="0" smtClean="0"/>
              <a:t>Selenium</a:t>
            </a:r>
          </a:p>
          <a:p>
            <a:r>
              <a:rPr lang="en-US" dirty="0" smtClean="0"/>
              <a:t>Python</a:t>
            </a:r>
          </a:p>
          <a:p>
            <a:r>
              <a:rPr lang="en-US" dirty="0" smtClean="0"/>
              <a:t>Chrome Browser</a:t>
            </a:r>
          </a:p>
          <a:p>
            <a:r>
              <a:rPr lang="en-US" dirty="0" smtClean="0"/>
              <a:t>Chrome Web Driver</a:t>
            </a:r>
          </a:p>
          <a:p>
            <a:r>
              <a:rPr lang="en-US" dirty="0" smtClean="0"/>
              <a:t>Excel</a:t>
            </a:r>
          </a:p>
          <a:p>
            <a:r>
              <a:rPr lang="en-US" dirty="0" smtClean="0"/>
              <a:t>Visual Studio Code Editor</a:t>
            </a:r>
          </a:p>
          <a:p>
            <a:r>
              <a:rPr lang="en-US" dirty="0" smtClean="0"/>
              <a:t>Orange Hrm Open source Web site</a:t>
            </a:r>
            <a:endParaRPr lang="en-US" dirty="0"/>
          </a:p>
        </p:txBody>
      </p:sp>
      <p:pic>
        <p:nvPicPr>
          <p:cNvPr id="4" name="Picture 3"/>
          <p:cNvPicPr>
            <a:picLocks noChangeAspect="1"/>
          </p:cNvPicPr>
          <p:nvPr/>
        </p:nvPicPr>
        <p:blipFill>
          <a:blip r:embed="rId2"/>
          <a:stretch>
            <a:fillRect/>
          </a:stretch>
        </p:blipFill>
        <p:spPr>
          <a:xfrm>
            <a:off x="4051018" y="1705233"/>
            <a:ext cx="5222984" cy="2339664"/>
          </a:xfrm>
          <a:prstGeom prst="rect">
            <a:avLst/>
          </a:prstGeom>
        </p:spPr>
      </p:pic>
      <p:pic>
        <p:nvPicPr>
          <p:cNvPr id="5" name="Picture 4"/>
          <p:cNvPicPr>
            <a:picLocks noChangeAspect="1"/>
          </p:cNvPicPr>
          <p:nvPr/>
        </p:nvPicPr>
        <p:blipFill>
          <a:blip r:embed="rId3"/>
          <a:stretch>
            <a:fillRect/>
          </a:stretch>
        </p:blipFill>
        <p:spPr>
          <a:xfrm>
            <a:off x="4629664" y="4044897"/>
            <a:ext cx="2257170" cy="1954980"/>
          </a:xfrm>
          <a:prstGeom prst="rect">
            <a:avLst/>
          </a:prstGeom>
        </p:spPr>
      </p:pic>
      <p:pic>
        <p:nvPicPr>
          <p:cNvPr id="6" name="Picture 5"/>
          <p:cNvPicPr>
            <a:picLocks noChangeAspect="1"/>
          </p:cNvPicPr>
          <p:nvPr/>
        </p:nvPicPr>
        <p:blipFill>
          <a:blip r:embed="rId4"/>
          <a:stretch>
            <a:fillRect/>
          </a:stretch>
        </p:blipFill>
        <p:spPr>
          <a:xfrm>
            <a:off x="6886834" y="4077968"/>
            <a:ext cx="1961306" cy="1764728"/>
          </a:xfrm>
          <a:prstGeom prst="rect">
            <a:avLst/>
          </a:prstGeom>
        </p:spPr>
      </p:pic>
    </p:spTree>
    <p:extLst>
      <p:ext uri="{BB962C8B-B14F-4D97-AF65-F5344CB8AC3E}">
        <p14:creationId xmlns:p14="http://schemas.microsoft.com/office/powerpoint/2010/main" val="209202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4222"/>
            <a:ext cx="8596668" cy="774357"/>
          </a:xfrm>
        </p:spPr>
        <p:txBody>
          <a:bodyPr/>
          <a:lstStyle/>
          <a:p>
            <a:r>
              <a:rPr lang="en-US" dirty="0" smtClean="0">
                <a:solidFill>
                  <a:srgbClr val="0070C0"/>
                </a:solidFill>
              </a:rPr>
              <a:t>Project structure : </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871823" y="1853508"/>
            <a:ext cx="8207689" cy="2792633"/>
          </a:xfrm>
          <a:prstGeom prst="rect">
            <a:avLst/>
          </a:prstGeom>
        </p:spPr>
      </p:pic>
    </p:spTree>
    <p:extLst>
      <p:ext uri="{BB962C8B-B14F-4D97-AF65-F5344CB8AC3E}">
        <p14:creationId xmlns:p14="http://schemas.microsoft.com/office/powerpoint/2010/main" val="3253853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8276"/>
            <a:ext cx="8596668" cy="634319"/>
          </a:xfrm>
        </p:spPr>
        <p:txBody>
          <a:bodyPr>
            <a:normAutofit fontScale="90000"/>
          </a:bodyPr>
          <a:lstStyle/>
          <a:p>
            <a:r>
              <a:rPr lang="en-US" dirty="0" smtClean="0">
                <a:solidFill>
                  <a:srgbClr val="0070C0"/>
                </a:solidFill>
              </a:rPr>
              <a:t>How this project works : </a:t>
            </a:r>
            <a:endParaRPr lang="en-US" dirty="0">
              <a:solidFill>
                <a:srgbClr val="0070C0"/>
              </a:solidFill>
            </a:endParaRPr>
          </a:p>
        </p:txBody>
      </p:sp>
      <p:sp>
        <p:nvSpPr>
          <p:cNvPr id="3" name="Content Placeholder 2"/>
          <p:cNvSpPr>
            <a:spLocks noGrp="1"/>
          </p:cNvSpPr>
          <p:nvPr>
            <p:ph idx="1"/>
          </p:nvPr>
        </p:nvSpPr>
        <p:spPr>
          <a:xfrm>
            <a:off x="560173" y="782595"/>
            <a:ext cx="9143999" cy="5914768"/>
          </a:xfrm>
        </p:spPr>
        <p:txBody>
          <a:bodyPr>
            <a:normAutofit/>
          </a:bodyPr>
          <a:lstStyle/>
          <a:p>
            <a:r>
              <a:rPr lang="en-US" dirty="0" smtClean="0"/>
              <a:t>Data will fetch from excel each row have data of individuals – </a:t>
            </a:r>
          </a:p>
          <a:p>
            <a:pPr marL="0" indent="0">
              <a:buNone/>
            </a:pPr>
            <a:endParaRPr lang="en-US" dirty="0"/>
          </a:p>
          <a:p>
            <a:pPr marL="0" indent="0">
              <a:buNone/>
            </a:pPr>
            <a:endParaRPr lang="en-US" dirty="0" smtClean="0"/>
          </a:p>
          <a:p>
            <a:pPr marL="0" indent="0">
              <a:buNone/>
            </a:pPr>
            <a:endParaRPr lang="en-US" dirty="0"/>
          </a:p>
          <a:p>
            <a:r>
              <a:rPr lang="en-US" dirty="0" smtClean="0"/>
              <a:t>You just need to run the main.py file and that’s it according the data all online forms will be filled automatically –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solidFill>
                  <a:schemeClr val="accent3">
                    <a:lumMod val="75000"/>
                  </a:schemeClr>
                </a:solidFill>
              </a:rPr>
              <a:t>				    Login with proper user id &amp; password</a:t>
            </a:r>
            <a:endParaRPr lang="en-US" dirty="0">
              <a:solidFill>
                <a:schemeClr val="accent3">
                  <a:lumMod val="75000"/>
                </a:schemeClr>
              </a:solidFill>
            </a:endParaRPr>
          </a:p>
        </p:txBody>
      </p:sp>
      <p:pic>
        <p:nvPicPr>
          <p:cNvPr id="6" name="Picture 5"/>
          <p:cNvPicPr>
            <a:picLocks noChangeAspect="1"/>
          </p:cNvPicPr>
          <p:nvPr/>
        </p:nvPicPr>
        <p:blipFill>
          <a:blip r:embed="rId2"/>
          <a:stretch>
            <a:fillRect/>
          </a:stretch>
        </p:blipFill>
        <p:spPr>
          <a:xfrm>
            <a:off x="560173" y="1268470"/>
            <a:ext cx="8870320" cy="844369"/>
          </a:xfrm>
          <a:prstGeom prst="rect">
            <a:avLst/>
          </a:prstGeom>
        </p:spPr>
      </p:pic>
      <p:pic>
        <p:nvPicPr>
          <p:cNvPr id="8" name="Picture 7"/>
          <p:cNvPicPr>
            <a:picLocks noChangeAspect="1"/>
          </p:cNvPicPr>
          <p:nvPr/>
        </p:nvPicPr>
        <p:blipFill>
          <a:blip r:embed="rId3"/>
          <a:stretch>
            <a:fillRect/>
          </a:stretch>
        </p:blipFill>
        <p:spPr>
          <a:xfrm>
            <a:off x="3184303" y="2990210"/>
            <a:ext cx="2804605" cy="2928635"/>
          </a:xfrm>
          <a:prstGeom prst="rect">
            <a:avLst/>
          </a:prstGeom>
        </p:spPr>
      </p:pic>
    </p:spTree>
    <p:extLst>
      <p:ext uri="{BB962C8B-B14F-4D97-AF65-F5344CB8AC3E}">
        <p14:creationId xmlns:p14="http://schemas.microsoft.com/office/powerpoint/2010/main" val="420742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226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This project is based on Selenium Automation .</vt:lpstr>
      <vt:lpstr>Table Contains :</vt:lpstr>
      <vt:lpstr>Introduction of selenium :  </vt:lpstr>
      <vt:lpstr>Advantages of Selenium : </vt:lpstr>
      <vt:lpstr>Disadvantages of Selenium :</vt:lpstr>
      <vt:lpstr>Future Scope : </vt:lpstr>
      <vt:lpstr>About Project  :</vt:lpstr>
      <vt:lpstr>Project structure : </vt:lpstr>
      <vt:lpstr>How this project works : </vt:lpstr>
      <vt:lpstr>Check the id &amp; password is correct or not :</vt:lpstr>
      <vt:lpstr>Navigate to the form page :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is based on Selenium Automation .</dc:title>
  <dc:creator>Kayet, Sujoy</dc:creator>
  <cp:lastModifiedBy>Kayet, Sujoy</cp:lastModifiedBy>
  <cp:revision>21</cp:revision>
  <dcterms:created xsi:type="dcterms:W3CDTF">2023-04-13T05:58:16Z</dcterms:created>
  <dcterms:modified xsi:type="dcterms:W3CDTF">2023-05-19T11:19:58Z</dcterms:modified>
</cp:coreProperties>
</file>