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8" r:id="rId4"/>
    <p:sldId id="259" r:id="rId5"/>
    <p:sldId id="280" r:id="rId6"/>
    <p:sldId id="260" r:id="rId7"/>
    <p:sldId id="261" r:id="rId8"/>
    <p:sldId id="262" r:id="rId9"/>
    <p:sldId id="276" r:id="rId10"/>
    <p:sldId id="277" r:id="rId11"/>
    <p:sldId id="281" r:id="rId12"/>
    <p:sldId id="267" r:id="rId13"/>
    <p:sldId id="268" r:id="rId14"/>
    <p:sldId id="269" r:id="rId15"/>
    <p:sldId id="272" r:id="rId16"/>
    <p:sldId id="27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9D18E"/>
    <a:srgbClr val="B4C7E7"/>
    <a:srgbClr val="036799"/>
    <a:srgbClr val="D10D29"/>
    <a:srgbClr val="FFC000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6347" autoAdjust="0"/>
  </p:normalViewPr>
  <p:slideViewPr>
    <p:cSldViewPr snapToGrid="0">
      <p:cViewPr varScale="1">
        <p:scale>
          <a:sx n="70" d="100"/>
          <a:sy n="70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0ECB8-97CE-409C-B986-184C7D55743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C5F75-DA26-4E42-A556-3F0091B8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approximation guarantees in the range (0.25,1)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item setting: Condorcet criterion</a:t>
            </a:r>
          </a:p>
          <a:p>
            <a:r>
              <a:rPr lang="en-US" dirty="0"/>
              <a:t>Need not always exist. </a:t>
            </a:r>
          </a:p>
          <a:p>
            <a:r>
              <a:rPr lang="en-US" dirty="0"/>
              <a:t>So how do we select winner?</a:t>
            </a:r>
          </a:p>
          <a:p>
            <a:r>
              <a:rPr lang="en-US" dirty="0"/>
              <a:t>Tournament graph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2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wide spectrum of multi-winner voting rules. At one end we have comb. voting. This may be too complicated and it may be unreasonable to expect agents to form preferences over every possible bundle.</a:t>
            </a:r>
          </a:p>
          <a:p>
            <a:r>
              <a:rPr lang="en-US" dirty="0"/>
              <a:t>At other end prop. rep. where agents care about only their favorite item in the bundle that is interpreted as being their representative.</a:t>
            </a:r>
          </a:p>
          <a:p>
            <a:r>
              <a:rPr lang="en-US" dirty="0"/>
              <a:t>Our work builds on the notion of Condorcet sets proposed by </a:t>
            </a:r>
            <a:r>
              <a:rPr lang="en-US" dirty="0" err="1"/>
              <a:t>Gehrlein</a:t>
            </a:r>
            <a:r>
              <a:rPr lang="en-US" dirty="0"/>
              <a:t> where the bundle is compared to items outside the bundle.</a:t>
            </a:r>
          </a:p>
          <a:p>
            <a:endParaRPr lang="en-US" dirty="0"/>
          </a:p>
          <a:p>
            <a:r>
              <a:rPr lang="en-US" dirty="0"/>
              <a:t>Compare all bundles? Too complicated:</a:t>
            </a:r>
          </a:p>
          <a:p>
            <a:r>
              <a:rPr lang="en-US" dirty="0"/>
              <a:t>	For agents to form and express preferences</a:t>
            </a:r>
          </a:p>
          <a:p>
            <a:r>
              <a:rPr lang="en-US" dirty="0"/>
              <a:t>	Computational complexity</a:t>
            </a:r>
          </a:p>
          <a:p>
            <a:r>
              <a:rPr lang="en-US" dirty="0"/>
              <a:t>Combinatorial voting</a:t>
            </a:r>
          </a:p>
          <a:p>
            <a:r>
              <a:rPr lang="en-US" dirty="0"/>
              <a:t>	Powerful tools of compact preference languages when bundles can be decomposed</a:t>
            </a:r>
          </a:p>
          <a:p>
            <a:r>
              <a:rPr lang="en-US" dirty="0"/>
              <a:t>Proportional representation?</a:t>
            </a:r>
          </a:p>
          <a:p>
            <a:r>
              <a:rPr lang="en-US" dirty="0"/>
              <a:t>	Assumes agents are satisfied by a single item in the bundle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bundle is a Condorcet winner iff it beats every neighboring bundle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Local Dominance: No improvement by replacing a single item</a:t>
            </a:r>
          </a:p>
          <a:p>
            <a:r>
              <a:rPr lang="en-US" dirty="0"/>
              <a:t>Similar to the notion of local Condorcet winner</a:t>
            </a:r>
          </a:p>
          <a:p>
            <a:endParaRPr lang="en-US" dirty="0"/>
          </a:p>
          <a:p>
            <a:r>
              <a:rPr lang="en-US" dirty="0"/>
              <a:t>Sujoy: maybe remove this slide and merge with next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Maximizes # pairwise defeats.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Maximin w/o tournament graph. Define objective</a:t>
                </a:r>
              </a:p>
              <a:p>
                <a:r>
                  <a:rPr lang="en-US" dirty="0"/>
                  <a:t>In terms of no. of items</a:t>
                </a:r>
              </a:p>
              <a:p>
                <a:r>
                  <a:rPr lang="en-US" dirty="0"/>
                  <a:t>Hard to compute k winner.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 outside item is preferred over an item inside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users.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Maximin w/o tournament graph. Define objective</a:t>
                </a:r>
              </a:p>
              <a:p>
                <a:r>
                  <a:rPr lang="en-US" dirty="0"/>
                  <a:t>In terms of no. of items</a:t>
                </a:r>
              </a:p>
              <a:p>
                <a:r>
                  <a:rPr lang="en-US" dirty="0"/>
                  <a:t>Hard to compute k winner.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 outside item is preferred over an item inside by </a:t>
                </a:r>
                <a:r>
                  <a:rPr lang="en-US" i="0" dirty="0">
                    <a:latin typeface="Cambria Math" panose="02040503050406030204" pitchFamily="18" charset="0"/>
                  </a:rPr>
                  <a:t>&gt; 𝑙</a:t>
                </a:r>
                <a:r>
                  <a:rPr lang="en-US" dirty="0"/>
                  <a:t> </a:t>
                </a:r>
                <a:r>
                  <a:rPr lang="en-US"/>
                  <a:t>users.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Relaxing k. </a:t>
            </a:r>
          </a:p>
          <a:p>
            <a:r>
              <a:rPr lang="en-US" dirty="0"/>
              <a:t>What does the final winning bundle mean? Book example.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Approximating objective is weird. Optimal beaten by 60/100. 2 approx. guarantees not beaten by 120 but only 100 people.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Copeland winner is not well defined when there are ties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Suspect hard for other values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Copeland winner is not well defined when there are ties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Suspect hard for other values of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𝛼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C5F75-DA26-4E42-A556-3F0091B86A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8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FF82-119B-42D5-87CB-E775DD035E3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9A87-15DD-4A4D-847C-73BCA808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Condorcet Consistent Bundling with Social Choice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Shreyas</a:t>
            </a:r>
            <a:r>
              <a:rPr lang="en-US" sz="3600" dirty="0"/>
              <a:t> </a:t>
            </a:r>
            <a:r>
              <a:rPr lang="en-US" sz="3600" dirty="0" err="1"/>
              <a:t>Sekar</a:t>
            </a:r>
            <a:r>
              <a:rPr lang="en-US" sz="3600" dirty="0"/>
              <a:t>, </a:t>
            </a:r>
            <a:r>
              <a:rPr lang="en-US" sz="3600" dirty="0">
                <a:solidFill>
                  <a:schemeClr val="accent1"/>
                </a:solidFill>
              </a:rPr>
              <a:t>Sujoy Sikdar</a:t>
            </a:r>
            <a:r>
              <a:rPr lang="en-US" sz="3600" dirty="0"/>
              <a:t>, Lirong Xia</a:t>
            </a:r>
          </a:p>
        </p:txBody>
      </p:sp>
      <p:pic>
        <p:nvPicPr>
          <p:cNvPr id="4" name="Picture 2" descr="https://upload.wikimedia.org/wikipedia/en/thumb/1/19/RPI_Logo_Small.svg/1280px-RPI_Logo_Sm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40" y="4669452"/>
            <a:ext cx="2534120" cy="4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5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Template for Condorcet Consistent Bundling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822088"/>
                <a:ext cx="10515600" cy="170530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Single winner Condorcet rule depending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Bundling Condorcet rule depending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822088"/>
                <a:ext cx="10515600" cy="1705308"/>
              </a:xfrm>
              <a:blipFill>
                <a:blip r:embed="rId2"/>
                <a:stretch>
                  <a:fillRect t="-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/>
          <p:cNvSpPr/>
          <p:nvPr/>
        </p:nvSpPr>
        <p:spPr>
          <a:xfrm>
            <a:off x="5454578" y="3292594"/>
            <a:ext cx="653143" cy="576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1023" y="1841032"/>
            <a:ext cx="72533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Condorcet winning bundles may not always exist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199" y="4861933"/>
                <a:ext cx="10335323" cy="1420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Copeland</a:t>
                </a:r>
                <a:r>
                  <a:rPr lang="en-US" sz="2800" b="1" baseline="30000" dirty="0"/>
                  <a:t>(k) </a:t>
                </a:r>
                <a:r>
                  <a:rPr lang="en-US" sz="2800" b="1" dirty="0"/>
                  <a:t>bundle: </a:t>
                </a:r>
                <a:r>
                  <a:rPr lang="en-US" sz="2800" dirty="0"/>
                  <a:t> maximum outgoing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  <a:p>
                <a:r>
                  <a:rPr lang="en-US" sz="2800" b="1" dirty="0"/>
                  <a:t>Maximin</a:t>
                </a:r>
                <a:r>
                  <a:rPr lang="en-US" sz="2800" b="1" baseline="30000" dirty="0"/>
                  <a:t> (k)</a:t>
                </a:r>
                <a:r>
                  <a:rPr lang="en-US" sz="2800" dirty="0"/>
                  <a:t> </a:t>
                </a:r>
                <a:r>
                  <a:rPr lang="en-US" sz="2800" b="1" dirty="0"/>
                  <a:t>bundle</a:t>
                </a:r>
                <a:r>
                  <a:rPr lang="en-US" sz="2800" dirty="0"/>
                  <a:t>: </a:t>
                </a:r>
                <a:r>
                  <a:rPr lang="en-US" sz="2800" i="1" dirty="0">
                    <a:solidFill>
                      <a:schemeClr val="accent6">
                        <a:lumMod val="75000"/>
                      </a:schemeClr>
                    </a:solidFill>
                  </a:rPr>
                  <a:t>max</a:t>
                </a:r>
                <a:r>
                  <a:rPr lang="en-US" sz="2800" dirty="0"/>
                  <a:t>imizes the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min</a:t>
                </a:r>
                <a:r>
                  <a:rPr lang="en-US" sz="2800" dirty="0"/>
                  <a:t>imum weight of any outgoing edge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61933"/>
                <a:ext cx="10335323" cy="1420774"/>
              </a:xfrm>
              <a:prstGeom prst="rect">
                <a:avLst/>
              </a:prstGeom>
              <a:blipFill>
                <a:blip r:embed="rId3"/>
                <a:stretch>
                  <a:fillRect l="-1179" t="-3004" b="-11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(N=100 users, k=3)</a:t>
            </a: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2710821" y="2165779"/>
            <a:ext cx="255713" cy="1536212"/>
            <a:chOff x="6163898" y="1288619"/>
            <a:chExt cx="255713" cy="1536212"/>
          </a:xfrm>
        </p:grpSpPr>
        <p:sp>
          <p:nvSpPr>
            <p:cNvPr id="37" name="Rectangle 36"/>
            <p:cNvSpPr/>
            <p:nvPr/>
          </p:nvSpPr>
          <p:spPr>
            <a:xfrm>
              <a:off x="6179589" y="1477771"/>
              <a:ext cx="240022" cy="13470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/>
            <p:cNvSpPr/>
            <p:nvPr/>
          </p:nvSpPr>
          <p:spPr>
            <a:xfrm>
              <a:off x="6179589" y="1288619"/>
              <a:ext cx="24002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3898" y="2029789"/>
              <a:ext cx="226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Perpetua" panose="02020502060401020303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395836" y="2753339"/>
            <a:ext cx="614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JAIR</a:t>
            </a: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2699068" y="2574558"/>
            <a:ext cx="273052" cy="1536212"/>
            <a:chOff x="3930047" y="2573930"/>
            <a:chExt cx="273052" cy="1536212"/>
          </a:xfrm>
        </p:grpSpPr>
        <p:sp>
          <p:nvSpPr>
            <p:cNvPr id="46" name="Rectangle 45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 rot="5400000">
            <a:off x="2699068" y="2959513"/>
            <a:ext cx="273052" cy="1536212"/>
            <a:chOff x="8421608" y="1288619"/>
            <a:chExt cx="273052" cy="1536212"/>
          </a:xfrm>
        </p:grpSpPr>
        <p:sp>
          <p:nvSpPr>
            <p:cNvPr id="50" name="Rectangle 49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52" name="Rectangle: Rounded Corners 51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 rot="5400000">
            <a:off x="5624117" y="1358741"/>
            <a:ext cx="273052" cy="1536212"/>
            <a:chOff x="3930047" y="2573930"/>
            <a:chExt cx="273052" cy="1536212"/>
          </a:xfrm>
        </p:grpSpPr>
        <p:sp>
          <p:nvSpPr>
            <p:cNvPr id="54" name="Rectangle 53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 rot="5400000">
            <a:off x="5624117" y="1743696"/>
            <a:ext cx="273052" cy="1536212"/>
            <a:chOff x="8421608" y="1288619"/>
            <a:chExt cx="273052" cy="1536212"/>
          </a:xfrm>
        </p:grpSpPr>
        <p:sp>
          <p:nvSpPr>
            <p:cNvPr id="58" name="Rectangle 57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60" name="Rectangle: Rounded Corners 59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5400000">
            <a:off x="5564544" y="2159866"/>
            <a:ext cx="369332" cy="1536212"/>
            <a:chOff x="2915643" y="2581415"/>
            <a:chExt cx="369332" cy="1536212"/>
          </a:xfrm>
        </p:grpSpPr>
        <p:sp>
          <p:nvSpPr>
            <p:cNvPr id="62" name="Rectangle 61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 rot="5400000">
            <a:off x="5627815" y="3921275"/>
            <a:ext cx="255713" cy="1536212"/>
            <a:chOff x="6163898" y="1288619"/>
            <a:chExt cx="255713" cy="1536212"/>
          </a:xfrm>
        </p:grpSpPr>
        <p:sp>
          <p:nvSpPr>
            <p:cNvPr id="66" name="Rectangle 65"/>
            <p:cNvSpPr/>
            <p:nvPr/>
          </p:nvSpPr>
          <p:spPr>
            <a:xfrm>
              <a:off x="6179589" y="1477771"/>
              <a:ext cx="240022" cy="13470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6179589" y="1288619"/>
              <a:ext cx="24002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3898" y="2029789"/>
              <a:ext cx="226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Perpetua" panose="02020502060401020303" pitchFamily="18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312830" y="4508835"/>
            <a:ext cx="614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JAIR</a:t>
            </a:r>
          </a:p>
        </p:txBody>
      </p:sp>
      <p:grpSp>
        <p:nvGrpSpPr>
          <p:cNvPr id="70" name="Group 69"/>
          <p:cNvGrpSpPr/>
          <p:nvPr/>
        </p:nvGrpSpPr>
        <p:grpSpPr>
          <a:xfrm rot="5400000">
            <a:off x="5616062" y="4330054"/>
            <a:ext cx="273052" cy="1536212"/>
            <a:chOff x="3930047" y="2573930"/>
            <a:chExt cx="273052" cy="1536212"/>
          </a:xfrm>
        </p:grpSpPr>
        <p:sp>
          <p:nvSpPr>
            <p:cNvPr id="71" name="Rectangle 70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 rot="5400000">
            <a:off x="5597942" y="3389896"/>
            <a:ext cx="369332" cy="1536212"/>
            <a:chOff x="2915643" y="2581415"/>
            <a:chExt cx="369332" cy="1536212"/>
          </a:xfrm>
        </p:grpSpPr>
        <p:sp>
          <p:nvSpPr>
            <p:cNvPr id="75" name="Rectangle 74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 rot="5400000">
            <a:off x="8492991" y="2293636"/>
            <a:ext cx="273052" cy="1536212"/>
            <a:chOff x="8421608" y="1288619"/>
            <a:chExt cx="273052" cy="1536212"/>
          </a:xfrm>
        </p:grpSpPr>
        <p:sp>
          <p:nvSpPr>
            <p:cNvPr id="87" name="Rectangle 86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89" name="Rectangle: Rounded Corners 88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 rot="5400000">
            <a:off x="8433418" y="2709806"/>
            <a:ext cx="369332" cy="1536212"/>
            <a:chOff x="2915643" y="2581415"/>
            <a:chExt cx="369332" cy="1536212"/>
          </a:xfrm>
        </p:grpSpPr>
        <p:sp>
          <p:nvSpPr>
            <p:cNvPr id="91" name="Rectangle 90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 rot="5400000">
            <a:off x="8490229" y="3139734"/>
            <a:ext cx="255713" cy="1536212"/>
            <a:chOff x="6163898" y="1288619"/>
            <a:chExt cx="255713" cy="1536212"/>
          </a:xfrm>
        </p:grpSpPr>
        <p:sp>
          <p:nvSpPr>
            <p:cNvPr id="95" name="Rectangle 94"/>
            <p:cNvSpPr/>
            <p:nvPr/>
          </p:nvSpPr>
          <p:spPr>
            <a:xfrm>
              <a:off x="6179589" y="1477771"/>
              <a:ext cx="240022" cy="13470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/>
            <p:cNvSpPr/>
            <p:nvPr/>
          </p:nvSpPr>
          <p:spPr>
            <a:xfrm>
              <a:off x="6179589" y="1288619"/>
              <a:ext cx="24002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63898" y="2029789"/>
              <a:ext cx="226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Perpetua" panose="02020502060401020303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8175244" y="3727294"/>
            <a:ext cx="614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JAIR</a:t>
            </a:r>
          </a:p>
        </p:txBody>
      </p:sp>
      <p:cxnSp>
        <p:nvCxnSpPr>
          <p:cNvPr id="101" name="Straight Arrow Connector 100"/>
          <p:cNvCxnSpPr>
            <a:cxnSpLocks/>
            <a:stCxn id="44" idx="0"/>
          </p:cNvCxnSpPr>
          <p:nvPr/>
        </p:nvCxnSpPr>
        <p:spPr>
          <a:xfrm flipV="1">
            <a:off x="2703196" y="2518688"/>
            <a:ext cx="2277908" cy="234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endCxn id="66" idx="2"/>
          </p:cNvCxnSpPr>
          <p:nvPr/>
        </p:nvCxnSpPr>
        <p:spPr>
          <a:xfrm>
            <a:off x="2703196" y="3946992"/>
            <a:ext cx="2284370" cy="750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</p:cNvCxnSpPr>
          <p:nvPr/>
        </p:nvCxnSpPr>
        <p:spPr>
          <a:xfrm flipH="1" flipV="1">
            <a:off x="3683726" y="3357689"/>
            <a:ext cx="4058195" cy="121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68971" y="20570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49444" y="427800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88257" y="33576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80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6682154" y="2375276"/>
            <a:ext cx="1841354" cy="430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98" idx="2"/>
          </p:cNvCxnSpPr>
          <p:nvPr/>
        </p:nvCxnSpPr>
        <p:spPr>
          <a:xfrm flipV="1">
            <a:off x="6682154" y="4127404"/>
            <a:ext cx="1800450" cy="612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448883" y="20325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55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487355" y="4573830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55</a:t>
            </a:r>
          </a:p>
        </p:txBody>
      </p:sp>
      <p:cxnSp>
        <p:nvCxnSpPr>
          <p:cNvPr id="120" name="Straight Arrow Connector 119"/>
          <p:cNvCxnSpPr>
            <a:stCxn id="64" idx="2"/>
            <a:endCxn id="77" idx="0"/>
          </p:cNvCxnSpPr>
          <p:nvPr/>
        </p:nvCxnSpPr>
        <p:spPr>
          <a:xfrm>
            <a:off x="5606191" y="3112638"/>
            <a:ext cx="33398" cy="860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30472" y="354688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90</a:t>
            </a:r>
          </a:p>
        </p:txBody>
      </p:sp>
      <p:sp>
        <p:nvSpPr>
          <p:cNvPr id="123" name="Freeform: Shape 122"/>
          <p:cNvSpPr/>
          <p:nvPr/>
        </p:nvSpPr>
        <p:spPr>
          <a:xfrm>
            <a:off x="1030139" y="3305908"/>
            <a:ext cx="962784" cy="1723292"/>
          </a:xfrm>
          <a:custGeom>
            <a:avLst/>
            <a:gdLst>
              <a:gd name="connsiteX0" fmla="*/ 962784 w 962784"/>
              <a:gd name="connsiteY0" fmla="*/ 0 h 1723292"/>
              <a:gd name="connsiteX1" fmla="*/ 1492 w 962784"/>
              <a:gd name="connsiteY1" fmla="*/ 890954 h 1723292"/>
              <a:gd name="connsiteX2" fmla="*/ 786938 w 962784"/>
              <a:gd name="connsiteY2" fmla="*/ 1723292 h 17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784" h="1723292">
                <a:moveTo>
                  <a:pt x="962784" y="0"/>
                </a:moveTo>
                <a:cubicBezTo>
                  <a:pt x="496792" y="301869"/>
                  <a:pt x="30800" y="603739"/>
                  <a:pt x="1492" y="890954"/>
                </a:cubicBezTo>
                <a:cubicBezTo>
                  <a:pt x="-27816" y="1178169"/>
                  <a:pt x="379561" y="1450730"/>
                  <a:pt x="786938" y="1723292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38554" y="5234686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Copeland winning bundle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533735" y="3093845"/>
            <a:ext cx="238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Maximin Winning</a:t>
            </a:r>
          </a:p>
          <a:p>
            <a:r>
              <a:rPr lang="en-US" sz="2400" dirty="0"/>
              <a:t>Bundle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70477" y="5743285"/>
            <a:ext cx="28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(score = 2 bundles defeated)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714110" y="4019091"/>
            <a:ext cx="12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(score = 35)</a:t>
            </a:r>
          </a:p>
        </p:txBody>
      </p:sp>
      <p:sp>
        <p:nvSpPr>
          <p:cNvPr id="78" name="Freeform: Shape 77"/>
          <p:cNvSpPr/>
          <p:nvPr/>
        </p:nvSpPr>
        <p:spPr>
          <a:xfrm rot="6633463">
            <a:off x="7455709" y="1025411"/>
            <a:ext cx="481999" cy="2201626"/>
          </a:xfrm>
          <a:custGeom>
            <a:avLst/>
            <a:gdLst>
              <a:gd name="connsiteX0" fmla="*/ 962784 w 962784"/>
              <a:gd name="connsiteY0" fmla="*/ 0 h 1723292"/>
              <a:gd name="connsiteX1" fmla="*/ 1492 w 962784"/>
              <a:gd name="connsiteY1" fmla="*/ 890954 h 1723292"/>
              <a:gd name="connsiteX2" fmla="*/ 786938 w 962784"/>
              <a:gd name="connsiteY2" fmla="*/ 1723292 h 17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784" h="1723292">
                <a:moveTo>
                  <a:pt x="962784" y="0"/>
                </a:moveTo>
                <a:cubicBezTo>
                  <a:pt x="496792" y="301869"/>
                  <a:pt x="30800" y="603739"/>
                  <a:pt x="1492" y="890954"/>
                </a:cubicBezTo>
                <a:cubicBezTo>
                  <a:pt x="-27816" y="1178169"/>
                  <a:pt x="379561" y="1450730"/>
                  <a:pt x="786938" y="1723292"/>
                </a:cubicBezTo>
              </a:path>
            </a:pathLst>
          </a:custGeom>
          <a:noFill/>
          <a:ln w="1270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04231" y="1496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</a:p>
        </p:txBody>
      </p:sp>
      <p:grpSp>
        <p:nvGrpSpPr>
          <p:cNvPr id="79" name="Group 78"/>
          <p:cNvGrpSpPr/>
          <p:nvPr/>
        </p:nvGrpSpPr>
        <p:grpSpPr>
          <a:xfrm rot="5400000">
            <a:off x="10693779" y="-402981"/>
            <a:ext cx="255713" cy="1536212"/>
            <a:chOff x="6163898" y="1288619"/>
            <a:chExt cx="255713" cy="1536212"/>
          </a:xfrm>
        </p:grpSpPr>
        <p:sp>
          <p:nvSpPr>
            <p:cNvPr id="80" name="Rectangle 79"/>
            <p:cNvSpPr/>
            <p:nvPr/>
          </p:nvSpPr>
          <p:spPr>
            <a:xfrm>
              <a:off x="6179589" y="1477771"/>
              <a:ext cx="240022" cy="13470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6179589" y="1288619"/>
              <a:ext cx="24002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63898" y="2029789"/>
              <a:ext cx="226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 rot="5400000">
            <a:off x="10682026" y="5798"/>
            <a:ext cx="273052" cy="1536212"/>
            <a:chOff x="3930047" y="2573930"/>
            <a:chExt cx="273052" cy="1536212"/>
          </a:xfrm>
        </p:grpSpPr>
        <p:sp>
          <p:nvSpPr>
            <p:cNvPr id="84" name="Rectangle 83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/>
          <p:cNvGrpSpPr/>
          <p:nvPr/>
        </p:nvGrpSpPr>
        <p:grpSpPr>
          <a:xfrm rot="5400000">
            <a:off x="10682026" y="390753"/>
            <a:ext cx="273052" cy="1536212"/>
            <a:chOff x="8421608" y="1288619"/>
            <a:chExt cx="273052" cy="1536212"/>
          </a:xfrm>
        </p:grpSpPr>
        <p:sp>
          <p:nvSpPr>
            <p:cNvPr id="102" name="Rectangle 101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104" name="Rectangle: Rounded Corners 103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 rot="5400000">
            <a:off x="10637533" y="786192"/>
            <a:ext cx="369332" cy="1536212"/>
            <a:chOff x="2915644" y="2581415"/>
            <a:chExt cx="369332" cy="1536212"/>
          </a:xfrm>
        </p:grpSpPr>
        <p:sp>
          <p:nvSpPr>
            <p:cNvPr id="107" name="Rectangle 106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2576095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0375265" y="174430"/>
            <a:ext cx="614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JAIR</a:t>
            </a:r>
          </a:p>
        </p:txBody>
      </p:sp>
    </p:spTree>
    <p:extLst>
      <p:ext uri="{BB962C8B-B14F-4D97-AF65-F5344CB8AC3E}">
        <p14:creationId xmlns:p14="http://schemas.microsoft.com/office/powerpoint/2010/main" val="168319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Copeland</a:t>
            </a:r>
            <a:r>
              <a:rPr lang="en-US" baseline="30000" dirty="0"/>
              <a:t>(k) </a:t>
            </a:r>
            <a:r>
              <a:rPr lang="en-US" dirty="0"/>
              <a:t>Mechanism</a:t>
            </a:r>
            <a:r>
              <a:rPr lang="en-US" baseline="30000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72779"/>
                <a:ext cx="10515600" cy="19374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Copeland winner </a:t>
                </a:r>
                <a:r>
                  <a:rPr lang="en-US" i="1" dirty="0"/>
                  <a:t>iff</a:t>
                </a:r>
                <a:r>
                  <a:rPr lang="en-US" dirty="0"/>
                  <a:t> it maximizes pairwise defeats of items not in the bundle</a:t>
                </a:r>
              </a:p>
              <a:p>
                <a:pPr lvl="1"/>
                <a:r>
                  <a:rPr lang="en-US" sz="2800" dirty="0"/>
                  <a:t>Maximum size cut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72779"/>
                <a:ext cx="10515600" cy="1937483"/>
              </a:xfrm>
              <a:blipFill>
                <a:blip r:embed="rId3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138" y="4876800"/>
                <a:ext cx="11347939" cy="800219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 (no ties case):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Select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items with largest out-degree in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38" y="4876800"/>
                <a:ext cx="11347939" cy="800219"/>
              </a:xfrm>
              <a:prstGeom prst="rect">
                <a:avLst/>
              </a:prstGeom>
              <a:blipFill>
                <a:blip r:embed="rId4"/>
                <a:stretch>
                  <a:fillRect t="-2206" b="-18382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95147" y="4255476"/>
            <a:ext cx="74017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Theorem: Compute optimal Copeland </a:t>
            </a:r>
            <a:r>
              <a:rPr lang="en-US" sz="2400" baseline="30000" dirty="0"/>
              <a:t>(k) </a:t>
            </a:r>
            <a:r>
              <a:rPr lang="en-US" sz="2400" dirty="0"/>
              <a:t>bundle efficiently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6442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Maximin</a:t>
            </a:r>
            <a:r>
              <a:rPr lang="en-US" baseline="30000" dirty="0"/>
              <a:t>(k) </a:t>
            </a:r>
            <a:r>
              <a:rPr lang="en-US" dirty="0"/>
              <a:t>Mechanism</a:t>
            </a:r>
            <a:r>
              <a:rPr lang="en-US" baseline="30000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Computing optimal bundle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endParaRPr lang="en-US" dirty="0"/>
              </a:p>
              <a:p>
                <a:r>
                  <a:rPr lang="en-US" dirty="0"/>
                  <a:t>Relax size constraint</a:t>
                </a:r>
              </a:p>
              <a:p>
                <a:endParaRPr lang="en-US" dirty="0"/>
              </a:p>
              <a:p>
                <a:r>
                  <a:rPr lang="en-US" dirty="0"/>
                  <a:t>Maximin Score of Bundle B</a:t>
                </a:r>
              </a:p>
              <a:p>
                <a:pPr marL="0" indent="0">
                  <a:buNone/>
                </a:pPr>
                <a:r>
                  <a:rPr lang="en-US" dirty="0"/>
                  <a:t>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ℓ≥0</m:t>
                    </m:r>
                  </m:oMath>
                </a14:m>
                <a:r>
                  <a:rPr lang="en-US" dirty="0"/>
                  <a:t> s.t,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users prefer B to any neighbor B’.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1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Size-Relaxing Maximin-Approx.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58215"/>
                <a:ext cx="10515600" cy="4005999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Why?</a:t>
                </a:r>
              </a:p>
              <a:p>
                <a:r>
                  <a:rPr lang="en-US" dirty="0"/>
                  <a:t>Seller may have some flexibility in deciding the size.</a:t>
                </a:r>
              </a:p>
              <a:p>
                <a:r>
                  <a:rPr lang="en-US" dirty="0"/>
                  <a:t>Cost borne by a benevolent seller, not buyer. </a:t>
                </a:r>
              </a:p>
              <a:p>
                <a:r>
                  <a:rPr lang="en-US" dirty="0"/>
                  <a:t>Buyers pay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get a larger bundle that is at least as good as the best bundle of size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Government run library, tele-education package, 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58215"/>
                <a:ext cx="10515600" cy="4005999"/>
              </a:xfrm>
              <a:blipFill>
                <a:blip r:embed="rId3"/>
                <a:stretch>
                  <a:fillRect l="-1217" b="-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998287"/>
                <a:ext cx="1067386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Compute bundle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that is as good as </a:t>
                </a:r>
                <a:r>
                  <a:rPr lang="en-US" sz="2400" dirty="0" err="1"/>
                  <a:t>Opt.bundle</a:t>
                </a:r>
                <a:r>
                  <a:rPr lang="en-US" sz="2400" dirty="0"/>
                  <a:t> of size k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8287"/>
                <a:ext cx="10673862" cy="461665"/>
              </a:xfrm>
              <a:prstGeom prst="rect">
                <a:avLst/>
              </a:prstGeom>
              <a:blipFill>
                <a:blip r:embed="rId4"/>
                <a:stretch>
                  <a:fillRect l="-856" t="-89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1475067"/>
            <a:ext cx="1525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Theorem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5184823" y="2385759"/>
            <a:ext cx="571208" cy="677406"/>
          </a:xfrm>
          <a:custGeom>
            <a:avLst/>
            <a:gdLst>
              <a:gd name="connsiteX0" fmla="*/ 67115 w 571208"/>
              <a:gd name="connsiteY0" fmla="*/ 0 h 677406"/>
              <a:gd name="connsiteX1" fmla="*/ 43669 w 571208"/>
              <a:gd name="connsiteY1" fmla="*/ 621323 h 677406"/>
              <a:gd name="connsiteX2" fmla="*/ 571208 w 571208"/>
              <a:gd name="connsiteY2" fmla="*/ 609600 h 67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208" h="677406">
                <a:moveTo>
                  <a:pt x="67115" y="0"/>
                </a:moveTo>
                <a:cubicBezTo>
                  <a:pt x="13384" y="259861"/>
                  <a:pt x="-40346" y="519723"/>
                  <a:pt x="43669" y="621323"/>
                </a:cubicBezTo>
                <a:cubicBezTo>
                  <a:pt x="127684" y="722923"/>
                  <a:pt x="349446" y="666261"/>
                  <a:pt x="571208" y="60960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6031" y="2751088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terms of maximin score</a:t>
            </a:r>
          </a:p>
        </p:txBody>
      </p:sp>
    </p:spTree>
    <p:extLst>
      <p:ext uri="{BB962C8B-B14F-4D97-AF65-F5344CB8AC3E}">
        <p14:creationId xmlns:p14="http://schemas.microsoft.com/office/powerpoint/2010/main" val="39405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079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Copeland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- Dealing with ties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079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9854"/>
                <a:ext cx="10515600" cy="475805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importance of tie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/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800" b="0" dirty="0"/>
              </a:p>
              <a:p>
                <a:pPr lvl="1"/>
                <a:endParaRPr lang="en-US" sz="2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9854"/>
                <a:ext cx="10515600" cy="4758055"/>
              </a:xfrm>
              <a:blipFill>
                <a:blip r:embed="rId4"/>
                <a:stretch>
                  <a:fillRect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 rot="5400000">
            <a:off x="6137933" y="2295219"/>
            <a:ext cx="255714" cy="1536212"/>
            <a:chOff x="6163897" y="1288619"/>
            <a:chExt cx="255714" cy="1536212"/>
          </a:xfrm>
        </p:grpSpPr>
        <p:sp>
          <p:nvSpPr>
            <p:cNvPr id="5" name="Rectangle 4"/>
            <p:cNvSpPr/>
            <p:nvPr/>
          </p:nvSpPr>
          <p:spPr>
            <a:xfrm>
              <a:off x="6179589" y="1477771"/>
              <a:ext cx="240022" cy="13470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6179589" y="1288619"/>
              <a:ext cx="24002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3897" y="1614288"/>
              <a:ext cx="2265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erpetua" panose="02020502060401020303" pitchFamily="18" charset="0"/>
                </a:rPr>
                <a:t>JAIR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9506639" y="2272602"/>
            <a:ext cx="283844" cy="1553317"/>
            <a:chOff x="6763439" y="1288619"/>
            <a:chExt cx="283844" cy="1553317"/>
          </a:xfrm>
        </p:grpSpPr>
        <p:sp>
          <p:nvSpPr>
            <p:cNvPr id="9" name="Rectangle 8"/>
            <p:cNvSpPr/>
            <p:nvPr/>
          </p:nvSpPr>
          <p:spPr>
            <a:xfrm>
              <a:off x="6774869" y="1477771"/>
              <a:ext cx="267831" cy="13470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226701" y="2021354"/>
              <a:ext cx="1364165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erpetua" panose="02020502060401020303" pitchFamily="18" charset="0"/>
                </a:rPr>
                <a:t>ECONOMETRICA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763439" y="1288619"/>
              <a:ext cx="279261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6096513" y="3436545"/>
            <a:ext cx="338554" cy="1536212"/>
            <a:chOff x="3401937" y="2584143"/>
            <a:chExt cx="338554" cy="1536212"/>
          </a:xfrm>
        </p:grpSpPr>
        <p:sp>
          <p:nvSpPr>
            <p:cNvPr id="16" name="Rectangle 15"/>
            <p:cNvSpPr/>
            <p:nvPr/>
          </p:nvSpPr>
          <p:spPr>
            <a:xfrm>
              <a:off x="3470849" y="2773295"/>
              <a:ext cx="214267" cy="1347060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3470849" y="2584143"/>
              <a:ext cx="214267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2826555" y="3200456"/>
              <a:ext cx="1489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Perpetua" panose="02020502060401020303" pitchFamily="18" charset="0"/>
                </a:rPr>
                <a:t>Algorithmica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171214" y="3338003"/>
            <a:ext cx="0" cy="64199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187469" y="3073313"/>
            <a:ext cx="14952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7233201" y="4194304"/>
            <a:ext cx="1449549" cy="10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5400000">
            <a:off x="9455343" y="3407762"/>
            <a:ext cx="369332" cy="1536212"/>
            <a:chOff x="2915643" y="2581415"/>
            <a:chExt cx="369332" cy="1536212"/>
          </a:xfrm>
        </p:grpSpPr>
        <p:sp>
          <p:nvSpPr>
            <p:cNvPr id="38" name="Rectangle 37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2575999" y="3307779"/>
              <a:ext cx="1048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COMSOC</a:t>
              </a:r>
            </a:p>
          </p:txBody>
        </p:sp>
      </p:grp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033896" y="3338003"/>
            <a:ext cx="1855110" cy="6078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553985" y="3338003"/>
            <a:ext cx="8552" cy="60784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7095836" y="3331838"/>
            <a:ext cx="2179168" cy="68869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6616787" y="3282628"/>
            <a:ext cx="2221710" cy="704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 rot="5400000">
            <a:off x="3614527" y="1750763"/>
            <a:ext cx="255714" cy="1536212"/>
            <a:chOff x="6163897" y="1288619"/>
            <a:chExt cx="255714" cy="1536212"/>
          </a:xfrm>
        </p:grpSpPr>
        <p:sp>
          <p:nvSpPr>
            <p:cNvPr id="63" name="Rectangle 62"/>
            <p:cNvSpPr/>
            <p:nvPr/>
          </p:nvSpPr>
          <p:spPr>
            <a:xfrm>
              <a:off x="6179589" y="1477771"/>
              <a:ext cx="240022" cy="13470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179589" y="1288619"/>
              <a:ext cx="24002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63897" y="1614288"/>
              <a:ext cx="2265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erpetua" panose="02020502060401020303" pitchFamily="18" charset="0"/>
                </a:rPr>
                <a:t>JAIR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9784080" y="3331838"/>
            <a:ext cx="0" cy="614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614527" y="2442181"/>
            <a:ext cx="255714" cy="1536212"/>
            <a:chOff x="6163897" y="1288619"/>
            <a:chExt cx="255714" cy="1536212"/>
          </a:xfrm>
        </p:grpSpPr>
        <p:sp>
          <p:nvSpPr>
            <p:cNvPr id="69" name="Rectangle 68"/>
            <p:cNvSpPr/>
            <p:nvPr/>
          </p:nvSpPr>
          <p:spPr>
            <a:xfrm>
              <a:off x="6179589" y="1477771"/>
              <a:ext cx="240022" cy="13470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6179589" y="1288619"/>
              <a:ext cx="24002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63897" y="1614288"/>
              <a:ext cx="2265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erpetua" panose="02020502060401020303" pitchFamily="18" charset="0"/>
                </a:rPr>
                <a:t>JAIR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 rot="5400000">
            <a:off x="3607798" y="2843902"/>
            <a:ext cx="283844" cy="1553317"/>
            <a:chOff x="6763439" y="1288619"/>
            <a:chExt cx="283844" cy="1553317"/>
          </a:xfrm>
        </p:grpSpPr>
        <p:sp>
          <p:nvSpPr>
            <p:cNvPr id="73" name="Rectangle 72"/>
            <p:cNvSpPr/>
            <p:nvPr/>
          </p:nvSpPr>
          <p:spPr>
            <a:xfrm>
              <a:off x="6774869" y="1477771"/>
              <a:ext cx="267831" cy="13470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6226701" y="2021354"/>
              <a:ext cx="1364165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erpetua" panose="02020502060401020303" pitchFamily="18" charset="0"/>
                </a:rPr>
                <a:t>ECONOMETRICA</a:t>
              </a:r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763439" y="1288619"/>
              <a:ext cx="279261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 rot="5400000">
            <a:off x="3591910" y="3588010"/>
            <a:ext cx="283844" cy="1553317"/>
            <a:chOff x="6763439" y="1288619"/>
            <a:chExt cx="283844" cy="1553317"/>
          </a:xfrm>
        </p:grpSpPr>
        <p:sp>
          <p:nvSpPr>
            <p:cNvPr id="77" name="Rectangle 76"/>
            <p:cNvSpPr/>
            <p:nvPr/>
          </p:nvSpPr>
          <p:spPr>
            <a:xfrm>
              <a:off x="6774869" y="1477771"/>
              <a:ext cx="267831" cy="13470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 rot="16200000">
              <a:off x="6226701" y="2021354"/>
              <a:ext cx="1364165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erpetua" panose="02020502060401020303" pitchFamily="18" charset="0"/>
                </a:rPr>
                <a:t>ECONOMETRICA</a:t>
              </a:r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6763439" y="1288619"/>
              <a:ext cx="279261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85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Copeland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Copeland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score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𝑜𝑢𝑡𝑑𝑒𝑔𝑟𝑒𝑒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𝑡𝑖𝑒𝑠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Winner computation hard for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OPT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using greedy algorithm</a:t>
                </a:r>
              </a:p>
              <a:p>
                <a:pPr lvl="1"/>
                <a:r>
                  <a:rPr lang="en-US" sz="2800" dirty="0">
                    <a:latin typeface="Cambria Math" panose="02040503050406030204" pitchFamily="18" charset="0"/>
                  </a:rPr>
                  <a:t>Pick k items w/ highest score.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-approx. using MAX-DICUT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,1/2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-approx. using greedy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75971" y="2397512"/>
                <a:ext cx="904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71" y="2397512"/>
                <a:ext cx="904478" cy="380810"/>
              </a:xfrm>
              <a:prstGeom prst="rect">
                <a:avLst/>
              </a:prstGeom>
              <a:blipFill>
                <a:blip r:embed="rId5"/>
                <a:stretch>
                  <a:fillRect l="-5405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5"/>
          <p:cNvCxnSpPr>
            <a:cxnSpLocks/>
            <a:endCxn id="4" idx="1"/>
          </p:cNvCxnSpPr>
          <p:nvPr/>
        </p:nvCxnSpPr>
        <p:spPr>
          <a:xfrm>
            <a:off x="5285677" y="2262575"/>
            <a:ext cx="390294" cy="325342"/>
          </a:xfrm>
          <a:prstGeom prst="curvedConnector3">
            <a:avLst>
              <a:gd name="adj1" fmla="val -14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Pairs and Schulze for Bundles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5510" y="2065583"/>
                <a:ext cx="5015797" cy="13849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Sort edges of </a:t>
                </a:r>
                <a14:m>
                  <m:oMath xmlns:m="http://schemas.openxmlformats.org/officeDocument/2006/math">
                    <m:r>
                      <a:rPr lang="en-US" sz="2800" b="0" i="1" strike="sngStrike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/>
                  <a:t> by </a:t>
                </a:r>
                <a:r>
                  <a:rPr lang="en-US" sz="2800" dirty="0" err="1"/>
                  <a:t>dec.</a:t>
                </a:r>
                <a:r>
                  <a:rPr lang="en-US" sz="2800" dirty="0"/>
                  <a:t>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Select edge if it does no cycle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Winner has no incoming edges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10" y="2065583"/>
                <a:ext cx="5015797" cy="1384995"/>
              </a:xfrm>
              <a:prstGeom prst="rect">
                <a:avLst/>
              </a:prstGeom>
              <a:blipFill>
                <a:blip r:embed="rId2"/>
                <a:stretch>
                  <a:fillRect l="-2061" t="-3930" r="-1091" b="-11354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15510" y="3899355"/>
                <a:ext cx="6558527" cy="15855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– min weight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path in </a:t>
                </a:r>
                <a14:m>
                  <m:oMath xmlns:m="http://schemas.openxmlformats.org/officeDocument/2006/math">
                    <m:r>
                      <a:rPr lang="en-US" sz="2800" i="1" strike="sngStrike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Winner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10" y="3899355"/>
                <a:ext cx="6558527" cy="1585562"/>
              </a:xfrm>
              <a:prstGeom prst="rect">
                <a:avLst/>
              </a:prstGeom>
              <a:blipFill>
                <a:blip r:embed="rId3"/>
                <a:stretch>
                  <a:fillRect l="-1577" t="-3435" b="-7252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/>
          <p:cNvSpPr/>
          <p:nvPr/>
        </p:nvSpPr>
        <p:spPr>
          <a:xfrm>
            <a:off x="6347471" y="1616806"/>
            <a:ext cx="580868" cy="612900"/>
          </a:xfrm>
          <a:custGeom>
            <a:avLst/>
            <a:gdLst>
              <a:gd name="connsiteX0" fmla="*/ 76775 w 580868"/>
              <a:gd name="connsiteY0" fmla="*/ 738554 h 738554"/>
              <a:gd name="connsiteX1" fmla="*/ 41606 w 580868"/>
              <a:gd name="connsiteY1" fmla="*/ 128954 h 738554"/>
              <a:gd name="connsiteX2" fmla="*/ 580868 w 580868"/>
              <a:gd name="connsiteY2" fmla="*/ 0 h 7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868" h="738554">
                <a:moveTo>
                  <a:pt x="76775" y="738554"/>
                </a:moveTo>
                <a:cubicBezTo>
                  <a:pt x="17183" y="495300"/>
                  <a:pt x="-42409" y="252046"/>
                  <a:pt x="41606" y="128954"/>
                </a:cubicBezTo>
                <a:cubicBezTo>
                  <a:pt x="125621" y="5862"/>
                  <a:pt x="353244" y="2931"/>
                  <a:pt x="580868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28339" y="1429237"/>
                <a:ext cx="844911" cy="448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39" y="1429237"/>
                <a:ext cx="844911" cy="448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91447" y="3450578"/>
                <a:ext cx="844911" cy="448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447" y="3450578"/>
                <a:ext cx="844911" cy="448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/>
          <p:cNvSpPr/>
          <p:nvPr/>
        </p:nvSpPr>
        <p:spPr>
          <a:xfrm>
            <a:off x="9955296" y="3524217"/>
            <a:ext cx="736151" cy="515815"/>
          </a:xfrm>
          <a:custGeom>
            <a:avLst/>
            <a:gdLst>
              <a:gd name="connsiteX0" fmla="*/ 103105 w 783043"/>
              <a:gd name="connsiteY0" fmla="*/ 591309 h 591309"/>
              <a:gd name="connsiteX1" fmla="*/ 56212 w 783043"/>
              <a:gd name="connsiteY1" fmla="*/ 63771 h 591309"/>
              <a:gd name="connsiteX2" fmla="*/ 783043 w 783043"/>
              <a:gd name="connsiteY2" fmla="*/ 28601 h 59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3" h="591309">
                <a:moveTo>
                  <a:pt x="103105" y="591309"/>
                </a:moveTo>
                <a:cubicBezTo>
                  <a:pt x="22997" y="374432"/>
                  <a:pt x="-57111" y="157556"/>
                  <a:pt x="56212" y="63771"/>
                </a:cubicBezTo>
                <a:cubicBezTo>
                  <a:pt x="169535" y="-30014"/>
                  <a:pt x="476289" y="-707"/>
                  <a:pt x="783043" y="2860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3048" y="2461268"/>
                <a:ext cx="2898498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Ranked Pairs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8" y="2461268"/>
                <a:ext cx="2898498" cy="605294"/>
              </a:xfrm>
              <a:prstGeom prst="rect">
                <a:avLst/>
              </a:prstGeom>
              <a:blipFill>
                <a:blip r:embed="rId6"/>
                <a:stretch>
                  <a:fillRect l="-5474" t="-90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84368" y="4338995"/>
                <a:ext cx="1977401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Schulze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8" y="4338995"/>
                <a:ext cx="1977401" cy="605294"/>
              </a:xfrm>
              <a:prstGeom prst="rect">
                <a:avLst/>
              </a:prstGeom>
              <a:blipFill>
                <a:blip r:embed="rId7"/>
                <a:stretch>
                  <a:fillRect l="-7692" t="-90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557" y="5999053"/>
                <a:ext cx="10797508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Poly-time algorithm for winning Ranked Pairs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and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chulze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bundles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" y="5999053"/>
                <a:ext cx="10797508" cy="541110"/>
              </a:xfrm>
              <a:prstGeom prst="rect">
                <a:avLst/>
              </a:prstGeom>
              <a:blipFill>
                <a:blip r:embed="rId8"/>
                <a:stretch>
                  <a:fillRect l="-1186" t="-6742" r="-5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50557" y="5495293"/>
            <a:ext cx="1225144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 rot="19335962">
            <a:off x="9315271" y="969285"/>
            <a:ext cx="26521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8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33" y="221715"/>
            <a:ext cx="11068926" cy="1325563"/>
          </a:xfrm>
        </p:spPr>
        <p:txBody>
          <a:bodyPr/>
          <a:lstStyle/>
          <a:p>
            <a:r>
              <a:rPr lang="en-US" dirty="0"/>
              <a:t>Optimal Bundle Selection… Journals in a Library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9074" y="2424953"/>
            <a:ext cx="273052" cy="1347060"/>
          </a:xfrm>
          <a:prstGeom prst="rect">
            <a:avLst/>
          </a:prstGeom>
          <a:solidFill>
            <a:srgbClr val="D10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60234" y="3035390"/>
            <a:ext cx="1054515" cy="252490"/>
          </a:xfrm>
          <a:prstGeom prst="rect">
            <a:avLst/>
          </a:prstGeom>
        </p:spPr>
      </p:pic>
      <p:sp>
        <p:nvSpPr>
          <p:cNvPr id="30" name="Rectangle: Rounded Corners 29"/>
          <p:cNvSpPr/>
          <p:nvPr/>
        </p:nvSpPr>
        <p:spPr>
          <a:xfrm>
            <a:off x="4449074" y="2235801"/>
            <a:ext cx="273052" cy="2683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757753" y="2634377"/>
            <a:ext cx="346116" cy="735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103869" y="2634377"/>
            <a:ext cx="346116" cy="735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449985" y="2634377"/>
            <a:ext cx="346116" cy="735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757753" y="2634377"/>
            <a:ext cx="1038348" cy="145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90620" y="278547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89621" y="1559345"/>
            <a:ext cx="4557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 journals to choose from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27853" y="2135630"/>
            <a:ext cx="189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Limited space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22026" y="4210268"/>
            <a:ext cx="6124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Users have preferences over the journals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89621" y="5296387"/>
            <a:ext cx="986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Examples: Committees, TV channel packages, insurance policies, …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896594" y="2225588"/>
            <a:ext cx="273052" cy="1536212"/>
            <a:chOff x="3930047" y="2573930"/>
            <a:chExt cx="273052" cy="1536212"/>
          </a:xfrm>
        </p:grpSpPr>
        <p:sp>
          <p:nvSpPr>
            <p:cNvPr id="35" name="Rectangle 34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208028" y="2882589"/>
                <a:ext cx="479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28" y="2882589"/>
                <a:ext cx="4793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46780" y="2740336"/>
                <a:ext cx="1208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80" y="2740336"/>
                <a:ext cx="12087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762968" y="2233840"/>
            <a:ext cx="255714" cy="1536212"/>
            <a:chOff x="6163897" y="1288619"/>
            <a:chExt cx="255714" cy="1536212"/>
          </a:xfrm>
        </p:grpSpPr>
        <p:sp>
          <p:nvSpPr>
            <p:cNvPr id="38" name="Rectangle 37"/>
            <p:cNvSpPr/>
            <p:nvPr/>
          </p:nvSpPr>
          <p:spPr>
            <a:xfrm>
              <a:off x="6179589" y="1477771"/>
              <a:ext cx="240022" cy="13470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6179589" y="1288619"/>
              <a:ext cx="24002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63897" y="1614288"/>
              <a:ext cx="2265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erpetua" panose="02020502060401020303" pitchFamily="18" charset="0"/>
                </a:rPr>
                <a:t>JAIR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40899" y="2225951"/>
            <a:ext cx="276999" cy="1553316"/>
            <a:chOff x="6770284" y="1288620"/>
            <a:chExt cx="276999" cy="1553316"/>
          </a:xfrm>
        </p:grpSpPr>
        <p:sp>
          <p:nvSpPr>
            <p:cNvPr id="46" name="Rectangle 45"/>
            <p:cNvSpPr/>
            <p:nvPr/>
          </p:nvSpPr>
          <p:spPr>
            <a:xfrm>
              <a:off x="6774869" y="1477771"/>
              <a:ext cx="267831" cy="13470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6226701" y="2021354"/>
              <a:ext cx="1364165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erpetua" panose="02020502060401020303" pitchFamily="18" charset="0"/>
                </a:rPr>
                <a:t>ECONOMETRICA</a:t>
              </a:r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6770284" y="1288620"/>
              <a:ext cx="272416" cy="2679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31025" y="2233840"/>
            <a:ext cx="338554" cy="1536212"/>
            <a:chOff x="3401937" y="2584143"/>
            <a:chExt cx="338554" cy="1536212"/>
          </a:xfrm>
        </p:grpSpPr>
        <p:sp>
          <p:nvSpPr>
            <p:cNvPr id="64" name="Rectangle 63"/>
            <p:cNvSpPr/>
            <p:nvPr/>
          </p:nvSpPr>
          <p:spPr>
            <a:xfrm>
              <a:off x="3470849" y="2773295"/>
              <a:ext cx="214267" cy="1347060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3470849" y="2584143"/>
              <a:ext cx="214267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2826555" y="3200456"/>
              <a:ext cx="1489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Perpetua" panose="02020502060401020303" pitchFamily="18" charset="0"/>
                </a:rPr>
                <a:t> </a:t>
              </a:r>
              <a:r>
                <a:rPr lang="en-US" sz="1600" dirty="0" err="1">
                  <a:solidFill>
                    <a:srgbClr val="FF0000"/>
                  </a:solidFill>
                  <a:latin typeface="Perpetua" panose="02020502060401020303" pitchFamily="18" charset="0"/>
                </a:rPr>
                <a:t>Algorithmica</a:t>
              </a:r>
              <a:endParaRPr lang="en-US" sz="1600" dirty="0">
                <a:solidFill>
                  <a:srgbClr val="FF0000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62112" y="2233840"/>
            <a:ext cx="369332" cy="1536212"/>
            <a:chOff x="2915644" y="2581415"/>
            <a:chExt cx="369332" cy="1536212"/>
          </a:xfrm>
        </p:grpSpPr>
        <p:sp>
          <p:nvSpPr>
            <p:cNvPr id="69" name="Rectangle 68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 rot="16200000">
              <a:off x="2576095" y="3307779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7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567" y="48095"/>
            <a:ext cx="11060723" cy="1325563"/>
          </a:xfrm>
        </p:spPr>
        <p:txBody>
          <a:bodyPr>
            <a:normAutofit/>
          </a:bodyPr>
          <a:lstStyle/>
          <a:p>
            <a:r>
              <a:rPr lang="en-US" dirty="0"/>
              <a:t>Optimal Bundle Selection: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690" y="1931133"/>
            <a:ext cx="10515600" cy="1421667"/>
          </a:xfrm>
        </p:spPr>
        <p:txBody>
          <a:bodyPr>
            <a:normAutofit/>
          </a:bodyPr>
          <a:lstStyle/>
          <a:p>
            <a:r>
              <a:rPr lang="en-US" dirty="0"/>
              <a:t>Linear orders on the journals: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945562" y="1378481"/>
            <a:ext cx="273052" cy="1536212"/>
            <a:chOff x="8421608" y="1288619"/>
            <a:chExt cx="273052" cy="1536212"/>
          </a:xfrm>
        </p:grpSpPr>
        <p:sp>
          <p:nvSpPr>
            <p:cNvPr id="18" name="Rectangle 17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18587" y="1973918"/>
                <a:ext cx="5036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2600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87" y="1973918"/>
                <a:ext cx="50366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58941" y="1973918"/>
                <a:ext cx="5036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2600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41" y="1973918"/>
                <a:ext cx="50366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www.thefamouspeople.com/profiles/images/marquis-de-condorcet-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429" y="5167306"/>
            <a:ext cx="1773306" cy="14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7573235" y="1372483"/>
            <a:ext cx="273052" cy="1536212"/>
            <a:chOff x="3930047" y="2573930"/>
            <a:chExt cx="273052" cy="1536212"/>
          </a:xfrm>
        </p:grpSpPr>
        <p:sp>
          <p:nvSpPr>
            <p:cNvPr id="56" name="Rectangle 55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6248127" y="1382697"/>
            <a:ext cx="369332" cy="1536212"/>
            <a:chOff x="2915643" y="2581415"/>
            <a:chExt cx="369332" cy="1536212"/>
          </a:xfrm>
        </p:grpSpPr>
        <p:sp>
          <p:nvSpPr>
            <p:cNvPr id="60" name="Rectangle 59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99684" y="1973917"/>
                <a:ext cx="88158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≻…</m:t>
                      </m:r>
                    </m:oMath>
                  </m:oMathPara>
                </a14:m>
                <a:endParaRPr lang="en-US" sz="2600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684" y="1973917"/>
                <a:ext cx="88158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45106" y="3552619"/>
            <a:ext cx="8668976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to select bundles of size k to satisfy majority of users,</a:t>
            </a:r>
          </a:p>
          <a:p>
            <a:r>
              <a:rPr lang="en-US" sz="2800" dirty="0"/>
              <a:t> who have preferences over individual items?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6827" y="3031392"/>
            <a:ext cx="317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Motivating Question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3467" y="5644574"/>
            <a:ext cx="1634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Work</a:t>
            </a:r>
          </a:p>
        </p:txBody>
      </p:sp>
      <p:cxnSp>
        <p:nvCxnSpPr>
          <p:cNvPr id="8" name="Straight Arrow Connector 7"/>
          <p:cNvCxnSpPr>
            <a:cxnSpLocks/>
            <a:stCxn id="6" idx="3"/>
            <a:endCxn id="2052" idx="1"/>
          </p:cNvCxnSpPr>
          <p:nvPr/>
        </p:nvCxnSpPr>
        <p:spPr>
          <a:xfrm>
            <a:off x="3378210" y="5906184"/>
            <a:ext cx="917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1376" y="4637122"/>
            <a:ext cx="305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Condorcet Criterion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46558" y="4820966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Copeland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58766" y="5317447"/>
            <a:ext cx="2480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Maximin/Minimax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74961" y="5779112"/>
            <a:ext cx="1767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Ranked Pairs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1156" y="6217918"/>
            <a:ext cx="11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Schulze</a:t>
            </a:r>
          </a:p>
        </p:txBody>
      </p:sp>
      <p:cxnSp>
        <p:nvCxnSpPr>
          <p:cNvPr id="17" name="Connector: Curved 16"/>
          <p:cNvCxnSpPr>
            <a:cxnSpLocks/>
          </p:cNvCxnSpPr>
          <p:nvPr/>
        </p:nvCxnSpPr>
        <p:spPr>
          <a:xfrm>
            <a:off x="6068736" y="5906184"/>
            <a:ext cx="2206225" cy="590736"/>
          </a:xfrm>
          <a:prstGeom prst="curvedConnector3">
            <a:avLst>
              <a:gd name="adj1" fmla="val 4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/>
          <p:cNvCxnSpPr>
            <a:cxnSpLocks/>
            <a:stCxn id="2052" idx="3"/>
            <a:endCxn id="24" idx="1"/>
          </p:cNvCxnSpPr>
          <p:nvPr/>
        </p:nvCxnSpPr>
        <p:spPr>
          <a:xfrm flipV="1">
            <a:off x="6068735" y="5051799"/>
            <a:ext cx="2177823" cy="854385"/>
          </a:xfrm>
          <a:prstGeom prst="curvedConnector3">
            <a:avLst>
              <a:gd name="adj1" fmla="val 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/>
          <p:cNvCxnSpPr>
            <a:stCxn id="2052" idx="3"/>
            <a:endCxn id="39" idx="1"/>
          </p:cNvCxnSpPr>
          <p:nvPr/>
        </p:nvCxnSpPr>
        <p:spPr>
          <a:xfrm flipV="1">
            <a:off x="6068735" y="5548280"/>
            <a:ext cx="2190031" cy="357904"/>
          </a:xfrm>
          <a:prstGeom prst="curvedConnector3">
            <a:avLst>
              <a:gd name="adj1" fmla="val 16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/>
          <p:cNvCxnSpPr>
            <a:stCxn id="2052" idx="3"/>
            <a:endCxn id="40" idx="1"/>
          </p:cNvCxnSpPr>
          <p:nvPr/>
        </p:nvCxnSpPr>
        <p:spPr>
          <a:xfrm>
            <a:off x="6068735" y="5906184"/>
            <a:ext cx="2206226" cy="103761"/>
          </a:xfrm>
          <a:prstGeom prst="curvedConnector3">
            <a:avLst>
              <a:gd name="adj1" fmla="val 34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24" grpId="0"/>
      <p:bldP spid="39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7152" cy="1325563"/>
          </a:xfrm>
        </p:spPr>
        <p:txBody>
          <a:bodyPr/>
          <a:lstStyle/>
          <a:p>
            <a:r>
              <a:rPr lang="en-US" dirty="0"/>
              <a:t>The Condorcet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701"/>
            <a:ext cx="10515600" cy="1052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Candidate who defeats every other candidate by pair-wise majority, must be the winner.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 rot="5400000">
            <a:off x="3767865" y="3244755"/>
            <a:ext cx="273052" cy="1536212"/>
            <a:chOff x="8421608" y="1288619"/>
            <a:chExt cx="273052" cy="1536212"/>
          </a:xfrm>
        </p:grpSpPr>
        <p:sp>
          <p:nvSpPr>
            <p:cNvPr id="112" name="Rectangle 111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114" name="Rectangle: Rounded Corners 113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 rot="5400000">
            <a:off x="3767865" y="4332663"/>
            <a:ext cx="273052" cy="1536212"/>
            <a:chOff x="3930047" y="2573930"/>
            <a:chExt cx="273052" cy="1536212"/>
          </a:xfrm>
        </p:grpSpPr>
        <p:sp>
          <p:nvSpPr>
            <p:cNvPr id="118" name="Rectangle 117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 rot="5400000">
            <a:off x="5424131" y="2226033"/>
            <a:ext cx="369332" cy="1536212"/>
            <a:chOff x="2915643" y="2581415"/>
            <a:chExt cx="369332" cy="1536212"/>
          </a:xfrm>
        </p:grpSpPr>
        <p:sp>
          <p:nvSpPr>
            <p:cNvPr id="122" name="Rectangle 121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cxnSp>
        <p:nvCxnSpPr>
          <p:cNvPr id="126" name="Straight Arrow Connector 125"/>
          <p:cNvCxnSpPr>
            <a:cxnSpLocks/>
          </p:cNvCxnSpPr>
          <p:nvPr/>
        </p:nvCxnSpPr>
        <p:spPr>
          <a:xfrm flipV="1">
            <a:off x="3270955" y="2996302"/>
            <a:ext cx="1468864" cy="1"/>
          </a:xfrm>
          <a:prstGeom prst="straightConnector1">
            <a:avLst/>
          </a:prstGeom>
          <a:ln w="38100">
            <a:solidFill>
              <a:srgbClr val="036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</p:cNvCxnSpPr>
          <p:nvPr/>
        </p:nvCxnSpPr>
        <p:spPr>
          <a:xfrm>
            <a:off x="3001989" y="3163819"/>
            <a:ext cx="816545" cy="646271"/>
          </a:xfrm>
          <a:prstGeom prst="straightConnector1">
            <a:avLst/>
          </a:prstGeom>
          <a:ln w="38100">
            <a:solidFill>
              <a:srgbClr val="036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</p:cNvCxnSpPr>
          <p:nvPr/>
        </p:nvCxnSpPr>
        <p:spPr>
          <a:xfrm flipV="1">
            <a:off x="4051808" y="3151892"/>
            <a:ext cx="797176" cy="668516"/>
          </a:xfrm>
          <a:prstGeom prst="straightConnector1">
            <a:avLst/>
          </a:prstGeom>
          <a:ln w="38100">
            <a:solidFill>
              <a:srgbClr val="D10D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030921" y="2978391"/>
            <a:ext cx="1362808" cy="1105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Voting rule</a:t>
            </a:r>
          </a:p>
        </p:txBody>
      </p:sp>
      <p:sp>
        <p:nvSpPr>
          <p:cNvPr id="142" name="Arrow: Right 141"/>
          <p:cNvSpPr/>
          <p:nvPr/>
        </p:nvSpPr>
        <p:spPr>
          <a:xfrm>
            <a:off x="8682284" y="3312630"/>
            <a:ext cx="430823" cy="357689"/>
          </a:xfrm>
          <a:prstGeom prst="rightArrow">
            <a:avLst/>
          </a:prstGeom>
          <a:solidFill>
            <a:srgbClr val="D10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row: Right 142"/>
          <p:cNvSpPr/>
          <p:nvPr/>
        </p:nvSpPr>
        <p:spPr>
          <a:xfrm>
            <a:off x="6215728" y="3320250"/>
            <a:ext cx="430823" cy="357689"/>
          </a:xfrm>
          <a:prstGeom prst="rightArrow">
            <a:avLst/>
          </a:prstGeom>
          <a:solidFill>
            <a:srgbClr val="D10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 rot="5400000">
            <a:off x="10077900" y="2730988"/>
            <a:ext cx="273052" cy="1536212"/>
            <a:chOff x="3930047" y="2573930"/>
            <a:chExt cx="273052" cy="1536212"/>
          </a:xfrm>
        </p:grpSpPr>
        <p:sp>
          <p:nvSpPr>
            <p:cNvPr id="145" name="Rectangle 144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 rot="5400000">
            <a:off x="2258638" y="2244469"/>
            <a:ext cx="273052" cy="1536212"/>
            <a:chOff x="3930047" y="2573930"/>
            <a:chExt cx="273052" cy="1536212"/>
          </a:xfrm>
        </p:grpSpPr>
        <p:sp>
          <p:nvSpPr>
            <p:cNvPr id="28" name="Rectangle 27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 rot="5400000">
            <a:off x="5935467" y="4339992"/>
            <a:ext cx="273052" cy="1536212"/>
            <a:chOff x="8421608" y="1288619"/>
            <a:chExt cx="273052" cy="1536212"/>
          </a:xfrm>
        </p:grpSpPr>
        <p:sp>
          <p:nvSpPr>
            <p:cNvPr id="32" name="Rectangle 31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34" name="Rectangle: Rounded Corners 33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7937094" y="4303125"/>
            <a:ext cx="369332" cy="1536212"/>
            <a:chOff x="2915643" y="2581415"/>
            <a:chExt cx="369332" cy="1536212"/>
          </a:xfrm>
        </p:grpSpPr>
        <p:sp>
          <p:nvSpPr>
            <p:cNvPr id="36" name="Rectangle 35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 rot="5400000">
            <a:off x="5935468" y="4959796"/>
            <a:ext cx="273052" cy="1536212"/>
            <a:chOff x="3930047" y="2573930"/>
            <a:chExt cx="273052" cy="1536212"/>
          </a:xfrm>
        </p:grpSpPr>
        <p:sp>
          <p:nvSpPr>
            <p:cNvPr id="52" name="Rectangle 51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 rot="5400000">
            <a:off x="3814666" y="4933736"/>
            <a:ext cx="273052" cy="1536212"/>
            <a:chOff x="8421608" y="1288619"/>
            <a:chExt cx="273052" cy="1536212"/>
          </a:xfrm>
        </p:grpSpPr>
        <p:sp>
          <p:nvSpPr>
            <p:cNvPr id="56" name="Rectangle 55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58" name="Rectangle: Rounded Corners 57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7931698" y="4907907"/>
            <a:ext cx="369332" cy="1536212"/>
            <a:chOff x="2915643" y="2581415"/>
            <a:chExt cx="369332" cy="1536212"/>
          </a:xfrm>
        </p:grpSpPr>
        <p:sp>
          <p:nvSpPr>
            <p:cNvPr id="60" name="Rectangle 59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 rot="5400000">
            <a:off x="5897253" y="5461587"/>
            <a:ext cx="273052" cy="1536212"/>
            <a:chOff x="3930047" y="2573930"/>
            <a:chExt cx="273052" cy="1536212"/>
          </a:xfrm>
        </p:grpSpPr>
        <p:sp>
          <p:nvSpPr>
            <p:cNvPr id="64" name="Rectangle 63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/>
          <p:cNvGrpSpPr/>
          <p:nvPr/>
        </p:nvGrpSpPr>
        <p:grpSpPr>
          <a:xfrm rot="5400000">
            <a:off x="7979839" y="5461422"/>
            <a:ext cx="273052" cy="1536212"/>
            <a:chOff x="8421608" y="1288619"/>
            <a:chExt cx="273052" cy="1536212"/>
          </a:xfrm>
        </p:grpSpPr>
        <p:sp>
          <p:nvSpPr>
            <p:cNvPr id="68" name="Rectangle 67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70" name="Rectangle: Rounded Corners 69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5400000">
            <a:off x="3766527" y="5442986"/>
            <a:ext cx="369332" cy="1536212"/>
            <a:chOff x="2915643" y="2581415"/>
            <a:chExt cx="369332" cy="1536212"/>
          </a:xfrm>
        </p:grpSpPr>
        <p:sp>
          <p:nvSpPr>
            <p:cNvPr id="72" name="Rectangle 71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835441" y="4839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862489" y="54402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71342" y="59409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68643" y="480974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978034" y="541297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68429" y="599828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3195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7439"/>
            <a:ext cx="11224846" cy="1325563"/>
          </a:xfrm>
        </p:spPr>
        <p:txBody>
          <a:bodyPr/>
          <a:lstStyle/>
          <a:p>
            <a:r>
              <a:rPr lang="en-US" dirty="0"/>
              <a:t>Relaxing Condorcet: Different notions of winners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69" y="2314335"/>
            <a:ext cx="10515600" cy="874342"/>
          </a:xfrm>
        </p:spPr>
        <p:txBody>
          <a:bodyPr>
            <a:noAutofit/>
          </a:bodyPr>
          <a:lstStyle/>
          <a:p>
            <a:r>
              <a:rPr lang="en-US" b="1" dirty="0"/>
              <a:t>Copeland: </a:t>
            </a:r>
            <a:r>
              <a:rPr lang="en-US" dirty="0"/>
              <a:t>most pairwise victories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8355" y="3739420"/>
            <a:ext cx="839326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Condorcet winners may not always exist: how to select?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3528" y="5682734"/>
            <a:ext cx="7904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Maximin: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en-US" sz="2800" dirty="0"/>
              <a:t>imize the </a:t>
            </a:r>
            <a:r>
              <a:rPr lang="en-US" sz="2800" i="1" dirty="0">
                <a:solidFill>
                  <a:srgbClr val="FF0000"/>
                </a:solidFill>
              </a:rPr>
              <a:t>min</a:t>
            </a:r>
            <a:r>
              <a:rPr lang="en-US" sz="2800" dirty="0"/>
              <a:t>imum margin of victory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59687" y="2801815"/>
            <a:ext cx="946812" cy="937605"/>
          </a:xfrm>
          <a:custGeom>
            <a:avLst/>
            <a:gdLst>
              <a:gd name="connsiteX0" fmla="*/ 1133237 w 1133237"/>
              <a:gd name="connsiteY0" fmla="*/ 1090247 h 1090247"/>
              <a:gd name="connsiteX1" fmla="*/ 7822 w 1133237"/>
              <a:gd name="connsiteY1" fmla="*/ 445477 h 1090247"/>
              <a:gd name="connsiteX2" fmla="*/ 722929 w 1133237"/>
              <a:gd name="connsiteY2" fmla="*/ 0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237" h="1090247">
                <a:moveTo>
                  <a:pt x="1133237" y="1090247"/>
                </a:moveTo>
                <a:cubicBezTo>
                  <a:pt x="604722" y="858716"/>
                  <a:pt x="76207" y="627185"/>
                  <a:pt x="7822" y="445477"/>
                </a:cubicBezTo>
                <a:cubicBezTo>
                  <a:pt x="-60563" y="263769"/>
                  <a:pt x="331183" y="131884"/>
                  <a:pt x="722929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1062308" y="4253027"/>
            <a:ext cx="744191" cy="1423623"/>
          </a:xfrm>
          <a:custGeom>
            <a:avLst/>
            <a:gdLst>
              <a:gd name="connsiteX0" fmla="*/ 895446 w 895446"/>
              <a:gd name="connsiteY0" fmla="*/ 0 h 1453661"/>
              <a:gd name="connsiteX1" fmla="*/ 4492 w 895446"/>
              <a:gd name="connsiteY1" fmla="*/ 633046 h 1453661"/>
              <a:gd name="connsiteX2" fmla="*/ 614092 w 895446"/>
              <a:gd name="connsiteY2" fmla="*/ 1453661 h 145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446" h="1453661">
                <a:moveTo>
                  <a:pt x="895446" y="0"/>
                </a:moveTo>
                <a:cubicBezTo>
                  <a:pt x="473415" y="195384"/>
                  <a:pt x="51384" y="390769"/>
                  <a:pt x="4492" y="633046"/>
                </a:cubicBezTo>
                <a:cubicBezTo>
                  <a:pt x="-42400" y="875323"/>
                  <a:pt x="285846" y="1164492"/>
                  <a:pt x="614092" y="14536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7439"/>
            <a:ext cx="11224846" cy="1325563"/>
          </a:xfrm>
        </p:spPr>
        <p:txBody>
          <a:bodyPr/>
          <a:lstStyle/>
          <a:p>
            <a:r>
              <a:rPr lang="en-US" dirty="0"/>
              <a:t>Relaxing Condorcet via Tournament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373630"/>
                <a:ext cx="10310445" cy="5660215"/>
              </a:xfrm>
            </p:spPr>
            <p:txBody>
              <a:bodyPr>
                <a:noAutofit/>
              </a:bodyPr>
              <a:lstStyle/>
              <a:p>
                <a:r>
                  <a:rPr lang="en-US" b="1" dirty="0"/>
                  <a:t>Copeland</a:t>
                </a:r>
                <a:r>
                  <a:rPr lang="en-US" dirty="0"/>
                  <a:t>: most pairwise victories</a:t>
                </a:r>
              </a:p>
              <a:p>
                <a:r>
                  <a:rPr lang="en-US" b="1" dirty="0"/>
                  <a:t>Maximin</a:t>
                </a:r>
                <a:r>
                  <a:rPr lang="en-US" dirty="0"/>
                  <a:t>: </a:t>
                </a: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max</a:t>
                </a:r>
                <a:r>
                  <a:rPr lang="en-US" dirty="0"/>
                  <a:t>imize the </a:t>
                </a:r>
                <a:r>
                  <a:rPr lang="en-US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/>
                  <a:t>imum margin of victory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Copeland: </a:t>
                </a:r>
                <a:r>
                  <a:rPr lang="en-US" dirty="0"/>
                  <a:t>maximum outgoing edges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Maximin: </a:t>
                </a: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max</a:t>
                </a:r>
                <a:r>
                  <a:rPr lang="en-US" dirty="0"/>
                  <a:t>imize the </a:t>
                </a:r>
                <a:r>
                  <a:rPr lang="en-US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/>
                  <a:t>imum weight of any outgoing edge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Other Condorcet Consistent Rules:</a:t>
                </a:r>
                <a:r>
                  <a:rPr lang="en-US" dirty="0"/>
                  <a:t> Ranked Pairs, Schulze, …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373630"/>
                <a:ext cx="10310445" cy="5660215"/>
              </a:xfrm>
              <a:blipFill>
                <a:blip r:embed="rId2"/>
                <a:stretch>
                  <a:fillRect l="-1064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3233" y="2770093"/>
                <a:ext cx="6154615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Depend only on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(weighted) tournament graph</a:t>
                </a:r>
              </a:p>
              <a:p>
                <a:pPr algn="ctr"/>
                <a:r>
                  <a:rPr lang="en-US" sz="2400" dirty="0"/>
                  <a:t>Tournament graph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Weighted Tournament graph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3" y="2770093"/>
                <a:ext cx="6154615" cy="1200329"/>
              </a:xfrm>
              <a:prstGeom prst="rect">
                <a:avLst/>
              </a:prstGeom>
              <a:blipFill>
                <a:blip r:embed="rId3"/>
                <a:stretch>
                  <a:fillRect t="-3518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 rot="5400000">
            <a:off x="9379212" y="3461058"/>
            <a:ext cx="273052" cy="1536212"/>
            <a:chOff x="8421608" y="1288619"/>
            <a:chExt cx="273052" cy="1536212"/>
          </a:xfrm>
        </p:grpSpPr>
        <p:sp>
          <p:nvSpPr>
            <p:cNvPr id="7" name="Rectangle 6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9" name="Rectangle: Rounded Corners 8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10989584" y="2389049"/>
            <a:ext cx="369332" cy="1536212"/>
            <a:chOff x="2915643" y="2581415"/>
            <a:chExt cx="369332" cy="1536212"/>
          </a:xfrm>
        </p:grpSpPr>
        <p:sp>
          <p:nvSpPr>
            <p:cNvPr id="11" name="Rectangle 10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8882302" y="3156796"/>
            <a:ext cx="1468864" cy="1"/>
          </a:xfrm>
          <a:prstGeom prst="straightConnector1">
            <a:avLst/>
          </a:prstGeom>
          <a:ln w="38100">
            <a:solidFill>
              <a:srgbClr val="036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35187" y="3400478"/>
            <a:ext cx="816545" cy="646271"/>
          </a:xfrm>
          <a:prstGeom prst="straightConnector1">
            <a:avLst/>
          </a:prstGeom>
          <a:ln w="38100">
            <a:solidFill>
              <a:srgbClr val="036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9705264" y="3383542"/>
            <a:ext cx="797176" cy="668516"/>
          </a:xfrm>
          <a:prstGeom prst="straightConnector1">
            <a:avLst/>
          </a:prstGeom>
          <a:ln w="38100">
            <a:solidFill>
              <a:srgbClr val="D10D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5400000">
            <a:off x="7876797" y="2428439"/>
            <a:ext cx="273052" cy="1536212"/>
            <a:chOff x="3930047" y="2573930"/>
            <a:chExt cx="273052" cy="1536212"/>
          </a:xfrm>
        </p:grpSpPr>
        <p:sp>
          <p:nvSpPr>
            <p:cNvPr id="18" name="Rectangle 17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90892" y="2672862"/>
                <a:ext cx="1169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892" y="2672862"/>
                <a:ext cx="116963" cy="400110"/>
              </a:xfrm>
              <a:prstGeom prst="rect">
                <a:avLst/>
              </a:prstGeom>
              <a:blipFill>
                <a:blip r:embed="rId6"/>
                <a:stretch>
                  <a:fillRect l="-26316" r="-1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349032" y="355064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32" y="3550644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342158" y="351129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158" y="351129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/>
          <p:cNvSpPr/>
          <p:nvPr/>
        </p:nvSpPr>
        <p:spPr>
          <a:xfrm>
            <a:off x="8241323" y="2168762"/>
            <a:ext cx="2907323" cy="762007"/>
          </a:xfrm>
          <a:custGeom>
            <a:avLst/>
            <a:gdLst>
              <a:gd name="connsiteX0" fmla="*/ 2907323 w 2907323"/>
              <a:gd name="connsiteY0" fmla="*/ 762007 h 762007"/>
              <a:gd name="connsiteX1" fmla="*/ 1453662 w 2907323"/>
              <a:gd name="connsiteY1" fmla="*/ 7 h 762007"/>
              <a:gd name="connsiteX2" fmla="*/ 0 w 2907323"/>
              <a:gd name="connsiteY2" fmla="*/ 750284 h 76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7323" h="762007">
                <a:moveTo>
                  <a:pt x="2907323" y="762007"/>
                </a:moveTo>
                <a:cubicBezTo>
                  <a:pt x="2422769" y="381984"/>
                  <a:pt x="1938216" y="1961"/>
                  <a:pt x="1453662" y="7"/>
                </a:cubicBezTo>
                <a:cubicBezTo>
                  <a:pt x="969108" y="-1947"/>
                  <a:pt x="484554" y="374168"/>
                  <a:pt x="0" y="750284"/>
                </a:cubicBezTo>
              </a:path>
            </a:pathLst>
          </a:custGeom>
          <a:noFill/>
          <a:ln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616734" y="175097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34" y="1750974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96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22" grpId="0"/>
      <p:bldP spid="25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Condorcet criterion for Bundles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9905"/>
            <a:ext cx="3467100" cy="1922300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Combinatorial Voting</a:t>
            </a:r>
          </a:p>
          <a:p>
            <a:pPr marL="0" indent="0">
              <a:buNone/>
            </a:pPr>
            <a:r>
              <a:rPr lang="en-US" dirty="0"/>
              <a:t>Care about every item</a:t>
            </a:r>
          </a:p>
          <a:p>
            <a:pPr marL="0" indent="0">
              <a:buNone/>
            </a:pPr>
            <a:r>
              <a:rPr lang="en-US" dirty="0"/>
              <a:t>Compare all bundles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3200" y="1779905"/>
            <a:ext cx="4335780" cy="19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Proportional Representation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Care about favorite item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5232" y="4303750"/>
            <a:ext cx="6719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Compare bundle to items outside the bundle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Gehrlein</a:t>
            </a:r>
            <a:r>
              <a:rPr lang="en-US" sz="2800" dirty="0"/>
              <a:t>, 1985]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9811" y="5754421"/>
            <a:ext cx="769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Every item in the bundle, defeats every item outside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92369" y="4549970"/>
            <a:ext cx="139640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Our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369" y="5715744"/>
            <a:ext cx="259744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Condorcet Winning</a:t>
            </a:r>
          </a:p>
          <a:p>
            <a:r>
              <a:rPr lang="en-US" sz="2400"/>
              <a:t>Bundle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69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Angle on </a:t>
            </a:r>
            <a:r>
              <a:rPr lang="en-US" dirty="0" err="1"/>
              <a:t>Gehrlein’s</a:t>
            </a:r>
            <a:r>
              <a:rPr lang="en-US" dirty="0"/>
              <a:t> notion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7142"/>
            <a:ext cx="10515600" cy="15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Local dominance:</a:t>
            </a:r>
          </a:p>
          <a:p>
            <a:r>
              <a:rPr lang="en-US" dirty="0"/>
              <a:t>Compare to neighboring bundles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319" y="1996188"/>
            <a:ext cx="769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Every item in the bundle, defeats every item outside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07586" y="2930010"/>
            <a:ext cx="506747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Defeats every neighboring bundle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5979" y="2434623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979" y="2434623"/>
                <a:ext cx="5341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60098" y="2068235"/>
            <a:ext cx="153522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Strong </a:t>
            </a:r>
            <a:r>
              <a:rPr lang="en-US" sz="2800" dirty="0" err="1">
                <a:solidFill>
                  <a:schemeClr val="bg1"/>
                </a:solidFill>
              </a:rPr>
              <a:t>Gehrlein</a:t>
            </a:r>
            <a:r>
              <a:rPr lang="en-US" sz="2800" dirty="0">
                <a:solidFill>
                  <a:schemeClr val="bg1"/>
                </a:solidFill>
              </a:rPr>
              <a:t> Stability</a:t>
            </a:r>
          </a:p>
        </p:txBody>
      </p:sp>
    </p:spTree>
    <p:extLst>
      <p:ext uri="{BB962C8B-B14F-4D97-AF65-F5344CB8AC3E}">
        <p14:creationId xmlns:p14="http://schemas.microsoft.com/office/powerpoint/2010/main" val="346133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Weighted majority graphs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-size bundles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9208" y="4383222"/>
                <a:ext cx="10515600" cy="209758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Local (Weighted) Majority graph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-bundles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Condorcet criterion:</a:t>
                </a:r>
                <a:r>
                  <a:rPr lang="en-US" dirty="0"/>
                  <a:t> Bundle with outgoing edges to every neighbor</a:t>
                </a:r>
              </a:p>
              <a:p>
                <a:pPr lvl="1"/>
                <a:r>
                  <a:rPr lang="en-US" sz="2800" dirty="0"/>
                  <a:t>Local Condorcet winner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[Xia et al. ‘08, Conitzer et al. ‘11]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208" y="4383222"/>
                <a:ext cx="10515600" cy="2097588"/>
              </a:xfrm>
              <a:blipFill>
                <a:blip r:embed="rId4"/>
                <a:stretch>
                  <a:fillRect l="-1043" t="-3779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 rot="5400000">
            <a:off x="2637108" y="2554843"/>
            <a:ext cx="273052" cy="1536212"/>
            <a:chOff x="8421608" y="1288619"/>
            <a:chExt cx="273052" cy="1536212"/>
          </a:xfrm>
        </p:grpSpPr>
        <p:sp>
          <p:nvSpPr>
            <p:cNvPr id="7" name="Rectangle 6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9" name="Rectangle: Rounded Corners 8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1298359" y="1352186"/>
            <a:ext cx="273052" cy="1536212"/>
            <a:chOff x="3930047" y="2573930"/>
            <a:chExt cx="273052" cy="1536212"/>
          </a:xfrm>
        </p:grpSpPr>
        <p:sp>
          <p:nvSpPr>
            <p:cNvPr id="11" name="Rectangle 10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 rot="5400000">
            <a:off x="3974177" y="1352186"/>
            <a:ext cx="369332" cy="1536212"/>
            <a:chOff x="2915643" y="2581415"/>
            <a:chExt cx="369332" cy="1536212"/>
          </a:xfrm>
        </p:grpSpPr>
        <p:sp>
          <p:nvSpPr>
            <p:cNvPr id="15" name="Rectangle 14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2303864" y="2123619"/>
            <a:ext cx="968271" cy="0"/>
          </a:xfrm>
          <a:prstGeom prst="straightConnector1">
            <a:avLst/>
          </a:prstGeom>
          <a:ln w="38100">
            <a:solidFill>
              <a:srgbClr val="036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1755574" y="2425086"/>
            <a:ext cx="816545" cy="646271"/>
          </a:xfrm>
          <a:prstGeom prst="straightConnector1">
            <a:avLst/>
          </a:prstGeom>
          <a:ln w="38100">
            <a:solidFill>
              <a:srgbClr val="036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2992149" y="2402841"/>
            <a:ext cx="797176" cy="668516"/>
          </a:xfrm>
          <a:prstGeom prst="straightConnector1">
            <a:avLst/>
          </a:prstGeom>
          <a:ln w="38100">
            <a:solidFill>
              <a:srgbClr val="D10D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5400000">
            <a:off x="7449067" y="1215660"/>
            <a:ext cx="273052" cy="1536212"/>
            <a:chOff x="3930047" y="2573930"/>
            <a:chExt cx="273052" cy="1536212"/>
          </a:xfrm>
        </p:grpSpPr>
        <p:sp>
          <p:nvSpPr>
            <p:cNvPr id="26" name="Rectangle 25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 rot="5400000">
            <a:off x="7449067" y="1600615"/>
            <a:ext cx="273052" cy="1536212"/>
            <a:chOff x="8421608" y="1288619"/>
            <a:chExt cx="273052" cy="1536212"/>
          </a:xfrm>
        </p:grpSpPr>
        <p:sp>
          <p:nvSpPr>
            <p:cNvPr id="30" name="Rectangle 29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32" name="Rectangle: Rounded Corners 31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10522649" y="1600615"/>
            <a:ext cx="369332" cy="1536212"/>
            <a:chOff x="2915643" y="2581415"/>
            <a:chExt cx="369332" cy="1536212"/>
          </a:xfrm>
        </p:grpSpPr>
        <p:sp>
          <p:nvSpPr>
            <p:cNvPr id="34" name="Rectangle 33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 rot="5400000">
            <a:off x="10591450" y="1198865"/>
            <a:ext cx="273052" cy="1536212"/>
            <a:chOff x="3930047" y="2573930"/>
            <a:chExt cx="273052" cy="1536212"/>
          </a:xfrm>
        </p:grpSpPr>
        <p:sp>
          <p:nvSpPr>
            <p:cNvPr id="38" name="Rectangle 37"/>
            <p:cNvSpPr/>
            <p:nvPr/>
          </p:nvSpPr>
          <p:spPr>
            <a:xfrm>
              <a:off x="3930047" y="2763082"/>
              <a:ext cx="273052" cy="1347060"/>
            </a:xfrm>
            <a:prstGeom prst="rect">
              <a:avLst/>
            </a:prstGeom>
            <a:solidFill>
              <a:srgbClr val="0367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/>
            <p:cNvSpPr/>
            <p:nvPr/>
          </p:nvSpPr>
          <p:spPr>
            <a:xfrm>
              <a:off x="3930047" y="2573930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2" descr="Image result for nature journ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53502" y="3328027"/>
              <a:ext cx="998359" cy="23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 rot="5400000">
            <a:off x="8966800" y="2717442"/>
            <a:ext cx="273052" cy="1536212"/>
            <a:chOff x="8421608" y="1288619"/>
            <a:chExt cx="273052" cy="1536212"/>
          </a:xfrm>
        </p:grpSpPr>
        <p:sp>
          <p:nvSpPr>
            <p:cNvPr id="42" name="Rectangle 41"/>
            <p:cNvSpPr/>
            <p:nvPr/>
          </p:nvSpPr>
          <p:spPr>
            <a:xfrm>
              <a:off x="8421608" y="1477771"/>
              <a:ext cx="273052" cy="1347060"/>
            </a:xfrm>
            <a:prstGeom prst="rect">
              <a:avLst/>
            </a:prstGeom>
            <a:solidFill>
              <a:srgbClr val="D10D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032768" y="2088208"/>
              <a:ext cx="1054515" cy="252490"/>
            </a:xfrm>
            <a:prstGeom prst="rect">
              <a:avLst/>
            </a:prstGeom>
          </p:spPr>
        </p:pic>
        <p:sp>
          <p:nvSpPr>
            <p:cNvPr id="44" name="Rectangle: Rounded Corners 43"/>
            <p:cNvSpPr/>
            <p:nvPr/>
          </p:nvSpPr>
          <p:spPr>
            <a:xfrm>
              <a:off x="8421608" y="1288619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8515255" y="2154175"/>
            <a:ext cx="13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 rot="5400000">
            <a:off x="8918661" y="2300551"/>
            <a:ext cx="369332" cy="1536212"/>
            <a:chOff x="2915643" y="2581415"/>
            <a:chExt cx="369332" cy="1536212"/>
          </a:xfrm>
        </p:grpSpPr>
        <p:sp>
          <p:nvSpPr>
            <p:cNvPr id="48" name="Rectangle 47"/>
            <p:cNvSpPr/>
            <p:nvPr/>
          </p:nvSpPr>
          <p:spPr>
            <a:xfrm>
              <a:off x="2982219" y="2770567"/>
              <a:ext cx="273052" cy="13470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2982219" y="2581415"/>
              <a:ext cx="273052" cy="2683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2576094" y="3307875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Software</a:t>
              </a:r>
            </a:p>
          </p:txBody>
        </p:sp>
      </p:grp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444678" y="2591067"/>
            <a:ext cx="788765" cy="69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H="1">
            <a:off x="9959870" y="2619963"/>
            <a:ext cx="732328" cy="72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54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1070</Words>
  <Application>Microsoft Office PowerPoint</Application>
  <PresentationFormat>Widescreen</PresentationFormat>
  <Paragraphs>231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Perpetua</vt:lpstr>
      <vt:lpstr>Wingdings</vt:lpstr>
      <vt:lpstr>Office Theme</vt:lpstr>
      <vt:lpstr>Condorcet Consistent Bundling with Social Choice</vt:lpstr>
      <vt:lpstr>Optimal Bundle Selection… Journals in a Library</vt:lpstr>
      <vt:lpstr>Optimal Bundle Selection: Preferences</vt:lpstr>
      <vt:lpstr>The Condorcet Criterion</vt:lpstr>
      <vt:lpstr>Relaxing Condorcet: Different notions of winners</vt:lpstr>
      <vt:lpstr>Relaxing Condorcet via Tournament Graphs</vt:lpstr>
      <vt:lpstr>Condorcet criterion for Bundles</vt:lpstr>
      <vt:lpstr>Another Angle on Gehrlein’s notion</vt:lpstr>
      <vt:lpstr>Weighted majority graphs for k-size bundles</vt:lpstr>
      <vt:lpstr>Generic Template for Condorcet Consistent Bundling</vt:lpstr>
      <vt:lpstr>Example (N=100 users, k=3)</vt:lpstr>
      <vt:lpstr>Copeland(k) Mechanism    </vt:lpstr>
      <vt:lpstr>Maximin(k) Mechanism </vt:lpstr>
      <vt:lpstr>Size-Relaxing Maximin-Approx.</vt:lpstr>
      <vt:lpstr>Copeland(α) - Dealing with ties</vt:lpstr>
      <vt:lpstr>Copeland ^k (α)</vt:lpstr>
      <vt:lpstr>Ranked Pairs and Schulze for Bundles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Sikdar</dc:creator>
  <cp:lastModifiedBy>Sujoy Sikdar</cp:lastModifiedBy>
  <cp:revision>214</cp:revision>
  <dcterms:created xsi:type="dcterms:W3CDTF">2017-04-27T00:00:14Z</dcterms:created>
  <dcterms:modified xsi:type="dcterms:W3CDTF">2017-05-10T14:30:44Z</dcterms:modified>
</cp:coreProperties>
</file>