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41" r:id="rId3"/>
    <p:sldId id="301" r:id="rId4"/>
    <p:sldId id="302" r:id="rId5"/>
    <p:sldId id="310" r:id="rId6"/>
    <p:sldId id="259" r:id="rId7"/>
    <p:sldId id="343" r:id="rId8"/>
    <p:sldId id="34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1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C8CC1-66D5-47E2-9C31-9C6747DBEF30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2EDB3-0A75-4058-8212-0AADC6632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4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647C8-7C5A-49EE-A7A0-82967CD1A2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54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647C8-7C5A-49EE-A7A0-82967CD1A2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20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647C8-7C5A-49EE-A7A0-82967CD1A2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34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DC11-4995-4935-8693-B6FB6DDBD0C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A5D4-5F0D-4640-8386-7997BE89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5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DC11-4995-4935-8693-B6FB6DDBD0C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A5D4-5F0D-4640-8386-7997BE89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7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DC11-4995-4935-8693-B6FB6DDBD0C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A5D4-5F0D-4640-8386-7997BE89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DC11-4995-4935-8693-B6FB6DDBD0C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A5D4-5F0D-4640-8386-7997BE89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9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DC11-4995-4935-8693-B6FB6DDBD0C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A5D4-5F0D-4640-8386-7997BE89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6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DC11-4995-4935-8693-B6FB6DDBD0C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A5D4-5F0D-4640-8386-7997BE89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3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DC11-4995-4935-8693-B6FB6DDBD0C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A5D4-5F0D-4640-8386-7997BE89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7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DC11-4995-4935-8693-B6FB6DDBD0C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A5D4-5F0D-4640-8386-7997BE89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4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DC11-4995-4935-8693-B6FB6DDBD0C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A5D4-5F0D-4640-8386-7997BE89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DC11-4995-4935-8693-B6FB6DDBD0C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A5D4-5F0D-4640-8386-7997BE89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6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DC11-4995-4935-8693-B6FB6DDBD0C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A5D4-5F0D-4640-8386-7997BE89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7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3DC11-4995-4935-8693-B6FB6DDBD0C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EA5D4-5F0D-4640-8386-7997BE89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3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4.png"/><Relationship Id="rId3" Type="http://schemas.openxmlformats.org/officeDocument/2006/relationships/image" Target="../media/image2.jpe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jpe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jpeg"/><Relationship Id="rId28" Type="http://schemas.openxmlformats.org/officeDocument/2006/relationships/image" Target="../media/image25.jpe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7.png"/><Relationship Id="rId18" Type="http://schemas.openxmlformats.org/officeDocument/2006/relationships/image" Target="../media/image41.svg"/><Relationship Id="rId3" Type="http://schemas.openxmlformats.org/officeDocument/2006/relationships/image" Target="../media/image28.png"/><Relationship Id="rId21" Type="http://schemas.openxmlformats.org/officeDocument/2006/relationships/image" Target="../media/image44.png"/><Relationship Id="rId7" Type="http://schemas.openxmlformats.org/officeDocument/2006/relationships/image" Target="../media/image32.png"/><Relationship Id="rId12" Type="http://schemas.openxmlformats.org/officeDocument/2006/relationships/image" Target="../media/image36.svg"/><Relationship Id="rId17" Type="http://schemas.openxmlformats.org/officeDocument/2006/relationships/image" Target="../media/image9.png"/><Relationship Id="rId2" Type="http://schemas.openxmlformats.org/officeDocument/2006/relationships/image" Target="../media/image27.png"/><Relationship Id="rId16" Type="http://schemas.openxmlformats.org/officeDocument/2006/relationships/image" Target="../media/image40.svg"/><Relationship Id="rId20" Type="http://schemas.openxmlformats.org/officeDocument/2006/relationships/image" Target="../media/image4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5" Type="http://schemas.openxmlformats.org/officeDocument/2006/relationships/image" Target="../media/image39.png"/><Relationship Id="rId23" Type="http://schemas.openxmlformats.org/officeDocument/2006/relationships/image" Target="../media/image46.png"/><Relationship Id="rId10" Type="http://schemas.openxmlformats.org/officeDocument/2006/relationships/image" Target="../media/image34.svg"/><Relationship Id="rId19" Type="http://schemas.openxmlformats.org/officeDocument/2006/relationships/image" Target="../media/image42.png"/><Relationship Id="rId4" Type="http://schemas.openxmlformats.org/officeDocument/2006/relationships/image" Target="../media/image29.svg"/><Relationship Id="rId9" Type="http://schemas.openxmlformats.org/officeDocument/2006/relationships/image" Target="../media/image13.png"/><Relationship Id="rId14" Type="http://schemas.openxmlformats.org/officeDocument/2006/relationships/image" Target="../media/image38.svg"/><Relationship Id="rId22" Type="http://schemas.openxmlformats.org/officeDocument/2006/relationships/image" Target="../media/image4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80CB-9485-4550-8F08-7C61A9BC5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757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Optimal Multi-Attribute Decision Making in Social Choice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A71F9-566B-4C2D-B080-E2CA8ABE4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4444"/>
            <a:ext cx="9144000" cy="19084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/>
              </a:rPr>
              <a:t>Sujoy Kumar Sikdar</a:t>
            </a:r>
          </a:p>
          <a:p>
            <a:r>
              <a:rPr lang="en-US" dirty="0"/>
              <a:t>Computer Science</a:t>
            </a:r>
          </a:p>
          <a:p>
            <a:r>
              <a:rPr lang="en-US" dirty="0"/>
              <a:t>Rensselaer Polytechnic Institute</a:t>
            </a:r>
          </a:p>
          <a:p>
            <a:r>
              <a:rPr lang="en-US" dirty="0"/>
              <a:t>Advised by: Lirong Xia, Sibel Adali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7C89C-59B3-471F-9D8E-D8CFFE2A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3FA4-0CA2-49BE-B2E0-CA62BA105D41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3" descr="D:\Qiming Lu\Pictures\rpi_seal.gif">
            <a:extLst>
              <a:ext uri="{FF2B5EF4-FFF2-40B4-BE49-F238E27FC236}">
                <a16:creationId xmlns:a16="http://schemas.microsoft.com/office/drawing/2014/main" id="{6314A52F-B4C3-4CF3-992A-1B19BD20E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31" y="4905908"/>
            <a:ext cx="2026263" cy="190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D:\Qiming Lu\Pictures\rpi_seal.gif">
            <a:extLst>
              <a:ext uri="{FF2B5EF4-FFF2-40B4-BE49-F238E27FC236}">
                <a16:creationId xmlns:a16="http://schemas.microsoft.com/office/drawing/2014/main" id="{1304E5E5-D422-483F-89EF-0C32F0D53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92306" y="4905907"/>
            <a:ext cx="2026263" cy="190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017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6F1A6-E594-437E-875F-FD264B90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3FA4-0CA2-49BE-B2E0-CA62BA105D41}" type="slidenum">
              <a:rPr lang="en-US" smtClean="0"/>
              <a:t>2</a:t>
            </a:fld>
            <a:endParaRPr lang="en-US"/>
          </a:p>
        </p:txBody>
      </p:sp>
      <p:pic>
        <p:nvPicPr>
          <p:cNvPr id="2050" name="Picture 2" descr="https://kristineskitchenblog.com/wp-content/uploads/2016/07/lunchbox-collage-1-yet-again.jpg">
            <a:extLst>
              <a:ext uri="{FF2B5EF4-FFF2-40B4-BE49-F238E27FC236}">
                <a16:creationId xmlns:a16="http://schemas.microsoft.com/office/drawing/2014/main" id="{A77E1CDA-AC66-4711-A989-54C55F50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96" y="674622"/>
            <a:ext cx="3556300" cy="313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04BD42-34A2-4906-AE27-ED507A16A7B4}"/>
              </a:ext>
            </a:extLst>
          </p:cNvPr>
          <p:cNvSpPr txBox="1"/>
          <p:nvPr/>
        </p:nvSpPr>
        <p:spPr>
          <a:xfrm>
            <a:off x="1124759" y="82193"/>
            <a:ext cx="369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Exchanging with Friends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E98909-6D87-4A4F-824B-985B2A7F8B50}"/>
              </a:ext>
            </a:extLst>
          </p:cNvPr>
          <p:cNvSpPr txBox="1"/>
          <p:nvPr/>
        </p:nvSpPr>
        <p:spPr>
          <a:xfrm>
            <a:off x="753129" y="3949072"/>
            <a:ext cx="442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Exchanging Houses and Cars</a:t>
            </a:r>
            <a:endParaRPr lang="en-US" sz="28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B7CC3E7-656F-4F24-8949-3EDCB663A9E5}"/>
              </a:ext>
            </a:extLst>
          </p:cNvPr>
          <p:cNvSpPr/>
          <p:nvPr/>
        </p:nvSpPr>
        <p:spPr>
          <a:xfrm>
            <a:off x="841265" y="4345496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[Moulin ’95] </a:t>
            </a:r>
            <a:endParaRPr lang="en-US" dirty="0"/>
          </a:p>
        </p:txBody>
      </p:sp>
      <p:pic>
        <p:nvPicPr>
          <p:cNvPr id="82" name="Graphic 81" descr="User">
            <a:extLst>
              <a:ext uri="{FF2B5EF4-FFF2-40B4-BE49-F238E27FC236}">
                <a16:creationId xmlns:a16="http://schemas.microsoft.com/office/drawing/2014/main" id="{C085C891-2705-4B49-84C8-905017F62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347" y="4850858"/>
            <a:ext cx="500913" cy="521848"/>
          </a:xfrm>
          <a:prstGeom prst="rect">
            <a:avLst/>
          </a:prstGeom>
        </p:spPr>
      </p:pic>
      <p:pic>
        <p:nvPicPr>
          <p:cNvPr id="83" name="Graphic 82" descr="Car">
            <a:extLst>
              <a:ext uri="{FF2B5EF4-FFF2-40B4-BE49-F238E27FC236}">
                <a16:creationId xmlns:a16="http://schemas.microsoft.com/office/drawing/2014/main" id="{E89E586B-E7A8-4B97-B0BA-3D68F1AC55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8233" y="5238438"/>
            <a:ext cx="495425" cy="603605"/>
          </a:xfrm>
          <a:prstGeom prst="rect">
            <a:avLst/>
          </a:prstGeom>
        </p:spPr>
      </p:pic>
      <p:pic>
        <p:nvPicPr>
          <p:cNvPr id="84" name="Graphic 83" descr="Home">
            <a:extLst>
              <a:ext uri="{FF2B5EF4-FFF2-40B4-BE49-F238E27FC236}">
                <a16:creationId xmlns:a16="http://schemas.microsoft.com/office/drawing/2014/main" id="{83BC1715-8A97-4326-A9DC-1675FCB046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6404" y="5307653"/>
            <a:ext cx="430373" cy="430373"/>
          </a:xfrm>
          <a:prstGeom prst="rect">
            <a:avLst/>
          </a:prstGeom>
        </p:spPr>
      </p:pic>
      <p:pic>
        <p:nvPicPr>
          <p:cNvPr id="85" name="Graphic 84" descr="User">
            <a:extLst>
              <a:ext uri="{FF2B5EF4-FFF2-40B4-BE49-F238E27FC236}">
                <a16:creationId xmlns:a16="http://schemas.microsoft.com/office/drawing/2014/main" id="{36196BDD-B103-4BF0-AB33-A057678134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46025" y="4850858"/>
            <a:ext cx="500913" cy="521848"/>
          </a:xfrm>
          <a:prstGeom prst="rect">
            <a:avLst/>
          </a:prstGeom>
        </p:spPr>
      </p:pic>
      <p:pic>
        <p:nvPicPr>
          <p:cNvPr id="86" name="Graphic 85" descr="Car">
            <a:extLst>
              <a:ext uri="{FF2B5EF4-FFF2-40B4-BE49-F238E27FC236}">
                <a16:creationId xmlns:a16="http://schemas.microsoft.com/office/drawing/2014/main" id="{28AB8372-6C00-45AD-B6C0-CD6F7DE94E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85911" y="5238438"/>
            <a:ext cx="495425" cy="603605"/>
          </a:xfrm>
          <a:prstGeom prst="rect">
            <a:avLst/>
          </a:prstGeom>
        </p:spPr>
      </p:pic>
      <p:pic>
        <p:nvPicPr>
          <p:cNvPr id="87" name="Graphic 86" descr="Home">
            <a:extLst>
              <a:ext uri="{FF2B5EF4-FFF2-40B4-BE49-F238E27FC236}">
                <a16:creationId xmlns:a16="http://schemas.microsoft.com/office/drawing/2014/main" id="{097C6F27-8085-4680-B133-356EC2AF583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74082" y="5307653"/>
            <a:ext cx="430373" cy="430373"/>
          </a:xfrm>
          <a:prstGeom prst="rect">
            <a:avLst/>
          </a:prstGeom>
        </p:spPr>
      </p:pic>
      <p:pic>
        <p:nvPicPr>
          <p:cNvPr id="88" name="Graphic 87" descr="User">
            <a:extLst>
              <a:ext uri="{FF2B5EF4-FFF2-40B4-BE49-F238E27FC236}">
                <a16:creationId xmlns:a16="http://schemas.microsoft.com/office/drawing/2014/main" id="{B779B7CC-EBB6-42C4-AA0F-D8DAC117E8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14872" y="6170130"/>
            <a:ext cx="500913" cy="521848"/>
          </a:xfrm>
          <a:prstGeom prst="rect">
            <a:avLst/>
          </a:prstGeom>
        </p:spPr>
      </p:pic>
      <p:pic>
        <p:nvPicPr>
          <p:cNvPr id="89" name="Graphic 88" descr="Car">
            <a:extLst>
              <a:ext uri="{FF2B5EF4-FFF2-40B4-BE49-F238E27FC236}">
                <a16:creationId xmlns:a16="http://schemas.microsoft.com/office/drawing/2014/main" id="{001EE5BE-06B2-4F76-9E23-1DBC55807EC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46785" y="5743848"/>
            <a:ext cx="495425" cy="603605"/>
          </a:xfrm>
          <a:prstGeom prst="rect">
            <a:avLst/>
          </a:prstGeom>
        </p:spPr>
      </p:pic>
      <p:pic>
        <p:nvPicPr>
          <p:cNvPr id="90" name="Graphic 89" descr="Home">
            <a:extLst>
              <a:ext uri="{FF2B5EF4-FFF2-40B4-BE49-F238E27FC236}">
                <a16:creationId xmlns:a16="http://schemas.microsoft.com/office/drawing/2014/main" id="{4F1FFA75-A283-48DA-91D4-D8E05832FBB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34956" y="5813063"/>
            <a:ext cx="430373" cy="430373"/>
          </a:xfrm>
          <a:prstGeom prst="rect">
            <a:avLst/>
          </a:prstGeom>
        </p:spPr>
      </p:pic>
      <p:pic>
        <p:nvPicPr>
          <p:cNvPr id="98" name="Graphic 97" descr="User">
            <a:extLst>
              <a:ext uri="{FF2B5EF4-FFF2-40B4-BE49-F238E27FC236}">
                <a16:creationId xmlns:a16="http://schemas.microsoft.com/office/drawing/2014/main" id="{B28DE3D0-A434-42C8-9306-0BEC717F9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0708" y="4850858"/>
            <a:ext cx="500913" cy="521848"/>
          </a:xfrm>
          <a:prstGeom prst="rect">
            <a:avLst/>
          </a:prstGeom>
        </p:spPr>
      </p:pic>
      <p:pic>
        <p:nvPicPr>
          <p:cNvPr id="99" name="Graphic 98" descr="User">
            <a:extLst>
              <a:ext uri="{FF2B5EF4-FFF2-40B4-BE49-F238E27FC236}">
                <a16:creationId xmlns:a16="http://schemas.microsoft.com/office/drawing/2014/main" id="{320C47EF-0015-4683-81D0-4798DA597AA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49437" y="5327683"/>
            <a:ext cx="500913" cy="521848"/>
          </a:xfrm>
          <a:prstGeom prst="rect">
            <a:avLst/>
          </a:prstGeom>
        </p:spPr>
      </p:pic>
      <p:pic>
        <p:nvPicPr>
          <p:cNvPr id="100" name="Graphic 99" descr="User">
            <a:extLst>
              <a:ext uri="{FF2B5EF4-FFF2-40B4-BE49-F238E27FC236}">
                <a16:creationId xmlns:a16="http://schemas.microsoft.com/office/drawing/2014/main" id="{BDDC2862-8EDF-4BF0-982A-035959E199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48166" y="5797818"/>
            <a:ext cx="500913" cy="521848"/>
          </a:xfrm>
          <a:prstGeom prst="rect">
            <a:avLst/>
          </a:prstGeom>
        </p:spPr>
      </p:pic>
      <p:pic>
        <p:nvPicPr>
          <p:cNvPr id="101" name="Graphic 100" descr="Car">
            <a:extLst>
              <a:ext uri="{FF2B5EF4-FFF2-40B4-BE49-F238E27FC236}">
                <a16:creationId xmlns:a16="http://schemas.microsoft.com/office/drawing/2014/main" id="{14EF617C-08BD-40BA-A185-4BB54B6637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59088" y="4802663"/>
            <a:ext cx="495425" cy="603605"/>
          </a:xfrm>
          <a:prstGeom prst="rect">
            <a:avLst/>
          </a:prstGeom>
        </p:spPr>
      </p:pic>
      <p:pic>
        <p:nvPicPr>
          <p:cNvPr id="102" name="Graphic 101" descr="Home">
            <a:extLst>
              <a:ext uri="{FF2B5EF4-FFF2-40B4-BE49-F238E27FC236}">
                <a16:creationId xmlns:a16="http://schemas.microsoft.com/office/drawing/2014/main" id="{0A47B367-165F-4F41-98DC-B893C10159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47259" y="4871878"/>
            <a:ext cx="430373" cy="430373"/>
          </a:xfrm>
          <a:prstGeom prst="rect">
            <a:avLst/>
          </a:prstGeom>
        </p:spPr>
      </p:pic>
      <p:pic>
        <p:nvPicPr>
          <p:cNvPr id="103" name="Graphic 102" descr="Car">
            <a:extLst>
              <a:ext uri="{FF2B5EF4-FFF2-40B4-BE49-F238E27FC236}">
                <a16:creationId xmlns:a16="http://schemas.microsoft.com/office/drawing/2014/main" id="{0A87E63F-5958-46AD-A26E-879BFA5AF7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59088" y="5307631"/>
            <a:ext cx="495425" cy="603605"/>
          </a:xfrm>
          <a:prstGeom prst="rect">
            <a:avLst/>
          </a:prstGeom>
        </p:spPr>
      </p:pic>
      <p:pic>
        <p:nvPicPr>
          <p:cNvPr id="104" name="Graphic 103" descr="Home">
            <a:extLst>
              <a:ext uri="{FF2B5EF4-FFF2-40B4-BE49-F238E27FC236}">
                <a16:creationId xmlns:a16="http://schemas.microsoft.com/office/drawing/2014/main" id="{21318851-EF6C-4C9F-BA80-1F36192E1F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47259" y="5376846"/>
            <a:ext cx="430373" cy="430373"/>
          </a:xfrm>
          <a:prstGeom prst="rect">
            <a:avLst/>
          </a:prstGeom>
        </p:spPr>
      </p:pic>
      <p:pic>
        <p:nvPicPr>
          <p:cNvPr id="105" name="Graphic 104" descr="Car">
            <a:extLst>
              <a:ext uri="{FF2B5EF4-FFF2-40B4-BE49-F238E27FC236}">
                <a16:creationId xmlns:a16="http://schemas.microsoft.com/office/drawing/2014/main" id="{B3661295-C724-4679-BC7C-82E2783FB0F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59088" y="5781620"/>
            <a:ext cx="495425" cy="603605"/>
          </a:xfrm>
          <a:prstGeom prst="rect">
            <a:avLst/>
          </a:prstGeom>
        </p:spPr>
      </p:pic>
      <p:pic>
        <p:nvPicPr>
          <p:cNvPr id="106" name="Graphic 105" descr="Home">
            <a:extLst>
              <a:ext uri="{FF2B5EF4-FFF2-40B4-BE49-F238E27FC236}">
                <a16:creationId xmlns:a16="http://schemas.microsoft.com/office/drawing/2014/main" id="{BB5E91B3-1571-4F25-8FB5-C7BE60EA6E5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47259" y="5850835"/>
            <a:ext cx="430373" cy="430373"/>
          </a:xfrm>
          <a:prstGeom prst="rect">
            <a:avLst/>
          </a:prstGeom>
        </p:spPr>
      </p:pic>
      <p:sp>
        <p:nvSpPr>
          <p:cNvPr id="119" name="Arrow: Right 118">
            <a:extLst>
              <a:ext uri="{FF2B5EF4-FFF2-40B4-BE49-F238E27FC236}">
                <a16:creationId xmlns:a16="http://schemas.microsoft.com/office/drawing/2014/main" id="{0278907B-455E-405D-ABED-36021092C34F}"/>
              </a:ext>
            </a:extLst>
          </p:cNvPr>
          <p:cNvSpPr/>
          <p:nvPr/>
        </p:nvSpPr>
        <p:spPr>
          <a:xfrm>
            <a:off x="3119536" y="5474730"/>
            <a:ext cx="662828" cy="28609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8320D99-59EC-42ED-BF85-306D3FE8F8BE}"/>
              </a:ext>
            </a:extLst>
          </p:cNvPr>
          <p:cNvCxnSpPr/>
          <p:nvPr/>
        </p:nvCxnSpPr>
        <p:spPr>
          <a:xfrm>
            <a:off x="6091383" y="82193"/>
            <a:ext cx="0" cy="666711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7BF9E0A-5B03-4170-809E-4277BC3F497F}"/>
              </a:ext>
            </a:extLst>
          </p:cNvPr>
          <p:cNvSpPr txBox="1"/>
          <p:nvPr/>
        </p:nvSpPr>
        <p:spPr>
          <a:xfrm>
            <a:off x="7529448" y="2698630"/>
            <a:ext cx="3292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School Meal Program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1F4D659-74C9-4E59-BBD2-7843264F9200}"/>
              </a:ext>
            </a:extLst>
          </p:cNvPr>
          <p:cNvSpPr txBox="1"/>
          <p:nvPr/>
        </p:nvSpPr>
        <p:spPr>
          <a:xfrm>
            <a:off x="7115629" y="82193"/>
            <a:ext cx="3763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Dinner Menu for Friends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204EE3C-FA94-4805-9EC5-D06198F0A9FF}"/>
              </a:ext>
            </a:extLst>
          </p:cNvPr>
          <p:cNvGrpSpPr/>
          <p:nvPr/>
        </p:nvGrpSpPr>
        <p:grpSpPr>
          <a:xfrm>
            <a:off x="6513799" y="870145"/>
            <a:ext cx="5276618" cy="1138282"/>
            <a:chOff x="-3600219" y="7880083"/>
            <a:chExt cx="5276618" cy="1138282"/>
          </a:xfrm>
        </p:grpSpPr>
        <p:pic>
          <p:nvPicPr>
            <p:cNvPr id="97" name="Picture 2" descr="https://az727346.vo.msecnd.net/content/images/hp1-steak.png">
              <a:extLst>
                <a:ext uri="{FF2B5EF4-FFF2-40B4-BE49-F238E27FC236}">
                  <a16:creationId xmlns:a16="http://schemas.microsoft.com/office/drawing/2014/main" id="{33F622CD-3F95-4E17-9E6B-FF6F00A4EF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328225" y="8032483"/>
              <a:ext cx="1613261" cy="985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4" descr="http://us.123rf.com/450wm/indigolotos/indigolotos1403/indigolotos140302498/26794694-grilled-fish-with-lemon-and-mushrooms-isolated-on-a-white-background.jpg">
              <a:extLst>
                <a:ext uri="{FF2B5EF4-FFF2-40B4-BE49-F238E27FC236}">
                  <a16:creationId xmlns:a16="http://schemas.microsoft.com/office/drawing/2014/main" id="{81E6F484-0DF7-442F-B260-845630B9CB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42255" y="7880083"/>
              <a:ext cx="1237422" cy="1044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6" descr="http://www.irisinn.com/wp-content/uploads/red_wine_image.jpg">
              <a:extLst>
                <a:ext uri="{FF2B5EF4-FFF2-40B4-BE49-F238E27FC236}">
                  <a16:creationId xmlns:a16="http://schemas.microsoft.com/office/drawing/2014/main" id="{002D40FB-E8F5-4900-BC60-B0E0F5880D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1919" y="7880083"/>
              <a:ext cx="750444" cy="1050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108" descr="http://www.irisinn.com/wp-content/uploads/white.jpg">
              <a:extLst>
                <a:ext uri="{FF2B5EF4-FFF2-40B4-BE49-F238E27FC236}">
                  <a16:creationId xmlns:a16="http://schemas.microsoft.com/office/drawing/2014/main" id="{2FF48FA3-A894-4AAF-A474-34ED5FEA7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463" y="7880083"/>
              <a:ext cx="883785" cy="10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5FFB305-67CC-45E8-9C8A-2208E7091C6E}"/>
                </a:ext>
              </a:extLst>
            </p:cNvPr>
            <p:cNvGrpSpPr/>
            <p:nvPr/>
          </p:nvGrpSpPr>
          <p:grpSpPr>
            <a:xfrm>
              <a:off x="-3600219" y="7895373"/>
              <a:ext cx="5276618" cy="927673"/>
              <a:chOff x="3494546" y="7312286"/>
              <a:chExt cx="5276618" cy="927673"/>
            </a:xfrm>
          </p:grpSpPr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2703194-0E86-4B8D-82BB-6E63053E35FA}"/>
                  </a:ext>
                </a:extLst>
              </p:cNvPr>
              <p:cNvSpPr txBox="1"/>
              <p:nvPr/>
            </p:nvSpPr>
            <p:spPr>
              <a:xfrm>
                <a:off x="3494546" y="7312286"/>
                <a:ext cx="382379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" dirty="0"/>
                  <a:t>{         ,       } </a:t>
                </a:r>
                <a:r>
                  <a:rPr lang="en-US" sz="4000" dirty="0"/>
                  <a:t>X</a:t>
                </a:r>
                <a:r>
                  <a:rPr lang="en-US" sz="5000" dirty="0"/>
                  <a:t>            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24C9D0C-A253-4A5F-92BA-267C5CF11AE8}"/>
                  </a:ext>
                </a:extLst>
              </p:cNvPr>
              <p:cNvSpPr txBox="1"/>
              <p:nvPr/>
            </p:nvSpPr>
            <p:spPr>
              <a:xfrm>
                <a:off x="6884374" y="7378185"/>
                <a:ext cx="188679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" dirty="0"/>
                  <a:t>{    ,    }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579E8EF-5990-414F-9873-C991863CDB76}"/>
                  </a:ext>
                </a:extLst>
              </p:cNvPr>
              <p:cNvSpPr txBox="1"/>
              <p:nvPr/>
            </p:nvSpPr>
            <p:spPr>
              <a:xfrm>
                <a:off x="10092099" y="1940653"/>
                <a:ext cx="16077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Wine (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579E8EF-5990-414F-9873-C991863CD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2099" y="1940653"/>
                <a:ext cx="1607748" cy="523220"/>
              </a:xfrm>
              <a:prstGeom prst="rect">
                <a:avLst/>
              </a:prstGeom>
              <a:blipFill>
                <a:blip r:embed="rId26"/>
                <a:stretch>
                  <a:fillRect l="-7985" t="-10465" r="-722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4114DA9-F7FE-4DD7-8BC0-213ED913C8F7}"/>
                  </a:ext>
                </a:extLst>
              </p:cNvPr>
              <p:cNvSpPr txBox="1"/>
              <p:nvPr/>
            </p:nvSpPr>
            <p:spPr>
              <a:xfrm>
                <a:off x="6882026" y="1940653"/>
                <a:ext cx="25514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Main dishes (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4114DA9-F7FE-4DD7-8BC0-213ED913C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026" y="1940653"/>
                <a:ext cx="2551468" cy="523220"/>
              </a:xfrm>
              <a:prstGeom prst="rect">
                <a:avLst/>
              </a:prstGeom>
              <a:blipFill>
                <a:blip r:embed="rId27"/>
                <a:stretch>
                  <a:fillRect l="-5024" t="-10465" r="-4067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5" name="Picture 4" descr="Related image">
            <a:extLst>
              <a:ext uri="{FF2B5EF4-FFF2-40B4-BE49-F238E27FC236}">
                <a16:creationId xmlns:a16="http://schemas.microsoft.com/office/drawing/2014/main" id="{041CF5F7-720A-419C-8805-90C2A2883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897" y="3330737"/>
            <a:ext cx="4141125" cy="27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457BA6E0-0347-4886-9B5C-95A188361293}"/>
              </a:ext>
            </a:extLst>
          </p:cNvPr>
          <p:cNvSpPr/>
          <p:nvPr/>
        </p:nvSpPr>
        <p:spPr>
          <a:xfrm>
            <a:off x="7115629" y="481611"/>
            <a:ext cx="2041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[Boutilier et al. ’99]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0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119" grpId="0" animBg="1"/>
      <p:bldP spid="94" grpId="0"/>
      <p:bldP spid="95" grpId="0"/>
      <p:bldP spid="113" grpId="0"/>
      <p:bldP spid="114" grpId="0"/>
      <p:bldP spid="1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F47F0C-F89F-42C5-AB21-C0E894750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" y="347270"/>
            <a:ext cx="11268891" cy="63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5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F2F5-4980-477C-A19E-6E041C319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90" y="1825625"/>
            <a:ext cx="1106610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Alternatives characterized by multiple </a:t>
            </a:r>
            <a:r>
              <a:rPr lang="en-US" i="1" dirty="0"/>
              <a:t>attributes</a:t>
            </a:r>
          </a:p>
          <a:p>
            <a:pPr lvl="1"/>
            <a:r>
              <a:rPr lang="en-US" sz="2800" dirty="0"/>
              <a:t>Bundles of items of different </a:t>
            </a:r>
            <a:r>
              <a:rPr lang="en-US" sz="2800" i="1" dirty="0"/>
              <a:t>types</a:t>
            </a:r>
            <a:endParaRPr lang="en-US" sz="2800" dirty="0"/>
          </a:p>
          <a:p>
            <a:pPr lvl="1"/>
            <a:r>
              <a:rPr lang="en-US" sz="2800" dirty="0"/>
              <a:t>Values for each of multiple </a:t>
            </a:r>
            <a:r>
              <a:rPr lang="en-US" sz="2800" i="1" dirty="0"/>
              <a:t>issues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Goal: Find a decision satisfying agents’ preferences.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Challenges</a:t>
            </a:r>
          </a:p>
          <a:p>
            <a:r>
              <a:rPr lang="en-US" dirty="0"/>
              <a:t>Computation is hard in many settings</a:t>
            </a:r>
          </a:p>
          <a:p>
            <a:r>
              <a:rPr lang="en-US" dirty="0"/>
              <a:t>Preference representation and elicitation</a:t>
            </a:r>
          </a:p>
          <a:p>
            <a:r>
              <a:rPr lang="en-US" dirty="0"/>
              <a:t>Impossible to satisfy desired properties in general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A7B08-7782-4F4B-8A08-13EBC78F4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0" y="365125"/>
            <a:ext cx="10747310" cy="1325563"/>
          </a:xfrm>
        </p:spPr>
        <p:txBody>
          <a:bodyPr/>
          <a:lstStyle/>
          <a:p>
            <a:r>
              <a:rPr lang="en-US" dirty="0"/>
              <a:t>Multi-attribute Decision Making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9BA9F-D309-4E41-9D69-4D83CEE5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3FA4-0CA2-49BE-B2E0-CA62BA105D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0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2531-52F9-427C-ACD4-AE6AE2C5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35"/>
            <a:ext cx="10515600" cy="1325563"/>
          </a:xfrm>
        </p:spPr>
        <p:txBody>
          <a:bodyPr/>
          <a:lstStyle/>
          <a:p>
            <a:r>
              <a:rPr lang="en-US" dirty="0"/>
              <a:t>Contributions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0ADFFD-1078-4A60-AAC1-619D0E6F7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209528"/>
              </p:ext>
            </p:extLst>
          </p:nvPr>
        </p:nvGraphicFramePr>
        <p:xfrm>
          <a:off x="466725" y="3181198"/>
          <a:ext cx="11334748" cy="33475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887">
                  <a:extLst>
                    <a:ext uri="{9D8B030D-6E8A-4147-A177-3AD203B41FA5}">
                      <a16:colId xmlns:a16="http://schemas.microsoft.com/office/drawing/2014/main" val="2524440224"/>
                    </a:ext>
                  </a:extLst>
                </a:gridCol>
                <a:gridCol w="4080040">
                  <a:extLst>
                    <a:ext uri="{9D8B030D-6E8A-4147-A177-3AD203B41FA5}">
                      <a16:colId xmlns:a16="http://schemas.microsoft.com/office/drawing/2014/main" val="128788100"/>
                    </a:ext>
                  </a:extLst>
                </a:gridCol>
                <a:gridCol w="3104093">
                  <a:extLst>
                    <a:ext uri="{9D8B030D-6E8A-4147-A177-3AD203B41FA5}">
                      <a16:colId xmlns:a16="http://schemas.microsoft.com/office/drawing/2014/main" val="3109331699"/>
                    </a:ext>
                  </a:extLst>
                </a:gridCol>
                <a:gridCol w="3462728">
                  <a:extLst>
                    <a:ext uri="{9D8B030D-6E8A-4147-A177-3AD203B41FA5}">
                      <a16:colId xmlns:a16="http://schemas.microsoft.com/office/drawing/2014/main" val="2823648030"/>
                    </a:ext>
                  </a:extLst>
                </a:gridCol>
              </a:tblGrid>
              <a:tr h="573877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Problem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Preference Structure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Contribution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5387555"/>
                  </a:ext>
                </a:extLst>
              </a:tr>
              <a:tr h="57387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Multi-type Exchange Markets</a:t>
                      </a:r>
                    </a:p>
                    <a:p>
                      <a:r>
                        <a:rPr lang="en-US" sz="2000" dirty="0">
                          <a:solidFill>
                            <a:schemeClr val="accent1"/>
                          </a:solidFill>
                        </a:rPr>
                        <a:t>[AAAI ‘17]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Lexicographic extensions of CP-nets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First core selecting mechanism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4096670"/>
                  </a:ext>
                </a:extLst>
              </a:tr>
              <a:tr h="57387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Multi-issue Voting</a:t>
                      </a:r>
                    </a:p>
                    <a:p>
                      <a:r>
                        <a:rPr lang="en-US" sz="2000" dirty="0">
                          <a:solidFill>
                            <a:schemeClr val="accent1"/>
                          </a:solidFill>
                        </a:rPr>
                        <a:t>[AAMAS ‘17]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CP-nets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PCP-nets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New class of voting rules under Loss Minimization Framework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9726159"/>
                  </a:ext>
                </a:extLst>
              </a:tr>
              <a:tr h="57387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Question Answering</a:t>
                      </a:r>
                    </a:p>
                    <a:p>
                      <a:r>
                        <a:rPr lang="en-US" sz="2000" dirty="0">
                          <a:solidFill>
                            <a:schemeClr val="accent1"/>
                          </a:solidFill>
                        </a:rPr>
                        <a:t>[ICCCN ‘17]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Heuristic-Lexicographic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Learning crowd behavior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069222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5356D1-7AC7-4D27-8189-73EFB76C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3FA4-0CA2-49BE-B2E0-CA62BA105D4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49D1B-D07D-4CEE-A434-3578AD20F26A}"/>
              </a:ext>
            </a:extLst>
          </p:cNvPr>
          <p:cNvSpPr txBox="1"/>
          <p:nvPr/>
        </p:nvSpPr>
        <p:spPr>
          <a:xfrm>
            <a:off x="838200" y="1415948"/>
            <a:ext cx="78793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Agents’ preferences often have natural structure.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agents: Easier to express preferences.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designer: Tractability.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AE3D278-2086-4AB1-9F6E-E28DD7267B1E}"/>
              </a:ext>
            </a:extLst>
          </p:cNvPr>
          <p:cNvSpPr/>
          <p:nvPr/>
        </p:nvSpPr>
        <p:spPr>
          <a:xfrm>
            <a:off x="466725" y="3987163"/>
            <a:ext cx="663985" cy="382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D7DCCA9-D006-4835-A012-4898996DB9BD}"/>
              </a:ext>
            </a:extLst>
          </p:cNvPr>
          <p:cNvSpPr/>
          <p:nvPr/>
        </p:nvSpPr>
        <p:spPr>
          <a:xfrm>
            <a:off x="466724" y="4972511"/>
            <a:ext cx="663985" cy="382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7611218-FDAA-412E-91F3-4073196637E0}"/>
              </a:ext>
            </a:extLst>
          </p:cNvPr>
          <p:cNvSpPr/>
          <p:nvPr/>
        </p:nvSpPr>
        <p:spPr>
          <a:xfrm rot="10800000">
            <a:off x="476055" y="5957859"/>
            <a:ext cx="663985" cy="38277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5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2354-FC91-4573-AB6C-5BE1CBEF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"/>
            <a:ext cx="10515600" cy="1325563"/>
          </a:xfrm>
        </p:spPr>
        <p:txBody>
          <a:bodyPr/>
          <a:lstStyle/>
          <a:p>
            <a:r>
              <a:rPr lang="en-US" dirty="0"/>
              <a:t>Multi-Type Exchange Markets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2BBF0-3AB7-464E-96A7-309E4CD2AB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8229"/>
                <a:ext cx="10515600" cy="5498011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agents, multiple types of indivisible items.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b="1" dirty="0">
                    <a:solidFill>
                      <a:srgbClr val="00B050"/>
                    </a:solidFill>
                  </a:rPr>
                  <a:t>Goal: Strict Core allocation.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B050"/>
                    </a:solidFill>
                    <a:ea typeface="宋体" pitchFamily="2" charset="-122"/>
                  </a:rPr>
                  <a:t>No group has incentive to deviate by exchanging </a:t>
                </a:r>
                <a:r>
                  <a:rPr lang="en-US" altLang="zh-CN" sz="2400" i="1" dirty="0">
                    <a:solidFill>
                      <a:srgbClr val="00B050"/>
                    </a:solidFill>
                    <a:ea typeface="宋体" pitchFamily="2" charset="-122"/>
                  </a:rPr>
                  <a:t>their initial endowments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ea typeface="宋体" pitchFamily="2" charset="-122"/>
                  </a:rPr>
                  <a:t>Long Standing Impossibility Results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2"/>
                    </a:solidFill>
                  </a:rPr>
                  <a:t>[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Konishi</a:t>
                </a:r>
                <a:r>
                  <a:rPr lang="en-US" sz="2400" dirty="0">
                    <a:solidFill>
                      <a:schemeClr val="tx2"/>
                    </a:solidFill>
                  </a:rPr>
                  <a:t> et al. ‘01]:</a:t>
                </a:r>
                <a:r>
                  <a:rPr lang="en-US" sz="2400" dirty="0"/>
                  <a:t> Strict core can be empty, even for two types and separable preferences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2"/>
                    </a:solidFill>
                  </a:rPr>
                  <a:t>[Sonmez and Unver ‘11]:</a:t>
                </a:r>
                <a:r>
                  <a:rPr lang="en-US" sz="2400" dirty="0"/>
                  <a:t> Positive results … [on housing markets] … no longer hold in an economy in which one agent can consume multiple houses or multiple types of houses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2BBF0-3AB7-464E-96A7-309E4CD2A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8229"/>
                <a:ext cx="10515600" cy="5498011"/>
              </a:xfrm>
              <a:blipFill>
                <a:blip r:embed="rId2"/>
                <a:stretch>
                  <a:fillRect l="-928" t="-1552" b="-2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CFE528E-219E-49A8-B8B0-C0843CAF5350}"/>
              </a:ext>
            </a:extLst>
          </p:cNvPr>
          <p:cNvSpPr txBox="1"/>
          <p:nvPr/>
        </p:nvSpPr>
        <p:spPr>
          <a:xfrm>
            <a:off x="1926337" y="1687571"/>
            <a:ext cx="301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Initial Endowments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0A946B-89B3-4C77-9C72-9B1E5629EA44}"/>
              </a:ext>
            </a:extLst>
          </p:cNvPr>
          <p:cNvSpPr txBox="1"/>
          <p:nvPr/>
        </p:nvSpPr>
        <p:spPr>
          <a:xfrm>
            <a:off x="6957862" y="1687571"/>
            <a:ext cx="301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Acceptable Bundles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CDC83D-FF2E-4872-A41C-E63E370B7D50}"/>
              </a:ext>
            </a:extLst>
          </p:cNvPr>
          <p:cNvGrpSpPr/>
          <p:nvPr/>
        </p:nvGrpSpPr>
        <p:grpSpPr>
          <a:xfrm>
            <a:off x="2132750" y="2218453"/>
            <a:ext cx="2602367" cy="1276848"/>
            <a:chOff x="1989953" y="2797312"/>
            <a:chExt cx="2870560" cy="1404256"/>
          </a:xfrm>
        </p:grpSpPr>
        <p:pic>
          <p:nvPicPr>
            <p:cNvPr id="41" name="Graphic 40" descr="User">
              <a:extLst>
                <a:ext uri="{FF2B5EF4-FFF2-40B4-BE49-F238E27FC236}">
                  <a16:creationId xmlns:a16="http://schemas.microsoft.com/office/drawing/2014/main" id="{7492FBCF-7E3C-4E5E-9C81-2A69EB952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89953" y="2797312"/>
              <a:ext cx="642256" cy="642256"/>
            </a:xfrm>
            <a:prstGeom prst="rect">
              <a:avLst/>
            </a:prstGeom>
          </p:spPr>
        </p:pic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FD6DBBBB-0AED-42ED-8EB2-07210A984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18257" y="2804931"/>
              <a:ext cx="642256" cy="642256"/>
            </a:xfrm>
            <a:prstGeom prst="rect">
              <a:avLst/>
            </a:prstGeom>
          </p:spPr>
        </p:pic>
        <p:pic>
          <p:nvPicPr>
            <p:cNvPr id="43" name="Graphic 42" descr="Home">
              <a:extLst>
                <a:ext uri="{FF2B5EF4-FFF2-40B4-BE49-F238E27FC236}">
                  <a16:creationId xmlns:a16="http://schemas.microsoft.com/office/drawing/2014/main" id="{1D8F0DFF-616A-408A-82AB-2EA07A343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508133" y="2797312"/>
              <a:ext cx="642256" cy="642256"/>
            </a:xfrm>
            <a:prstGeom prst="rect">
              <a:avLst/>
            </a:prstGeom>
          </p:spPr>
        </p:pic>
        <p:pic>
          <p:nvPicPr>
            <p:cNvPr id="44" name="Graphic 43" descr="Home">
              <a:extLst>
                <a:ext uri="{FF2B5EF4-FFF2-40B4-BE49-F238E27FC236}">
                  <a16:creationId xmlns:a16="http://schemas.microsoft.com/office/drawing/2014/main" id="{21BAFE7C-B73C-4FCF-A5EE-9D88FCF52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821621" y="3559312"/>
              <a:ext cx="642256" cy="642256"/>
            </a:xfrm>
            <a:prstGeom prst="rect">
              <a:avLst/>
            </a:prstGeom>
          </p:spPr>
        </p:pic>
        <p:pic>
          <p:nvPicPr>
            <p:cNvPr id="45" name="Graphic 44" descr="Home">
              <a:extLst>
                <a:ext uri="{FF2B5EF4-FFF2-40B4-BE49-F238E27FC236}">
                  <a16:creationId xmlns:a16="http://schemas.microsoft.com/office/drawing/2014/main" id="{223C005D-FB29-4D5B-BD0A-8B83AAC35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821621" y="2797312"/>
              <a:ext cx="642256" cy="642256"/>
            </a:xfrm>
            <a:prstGeom prst="rect">
              <a:avLst/>
            </a:prstGeom>
          </p:spPr>
        </p:pic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6AD3A2D7-E3CA-4064-90F5-B8135CBF1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218257" y="3559312"/>
              <a:ext cx="642256" cy="642256"/>
            </a:xfrm>
            <a:prstGeom prst="rect">
              <a:avLst/>
            </a:prstGeom>
          </p:spPr>
        </p:pic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14437CEC-DB2F-43DA-B02E-247FD1070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08133" y="3559312"/>
              <a:ext cx="642256" cy="642256"/>
            </a:xfrm>
            <a:prstGeom prst="rect">
              <a:avLst/>
            </a:prstGeom>
          </p:spPr>
        </p:pic>
        <p:pic>
          <p:nvPicPr>
            <p:cNvPr id="48" name="Graphic 47" descr="User">
              <a:extLst>
                <a:ext uri="{FF2B5EF4-FFF2-40B4-BE49-F238E27FC236}">
                  <a16:creationId xmlns:a16="http://schemas.microsoft.com/office/drawing/2014/main" id="{29CF2329-D616-4988-BCA2-B5E3180FF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989953" y="3559312"/>
              <a:ext cx="642256" cy="642256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4EAC315-666C-40C4-8B3F-0149D0E77B71}"/>
              </a:ext>
            </a:extLst>
          </p:cNvPr>
          <p:cNvGrpSpPr/>
          <p:nvPr/>
        </p:nvGrpSpPr>
        <p:grpSpPr>
          <a:xfrm>
            <a:off x="7257334" y="2211554"/>
            <a:ext cx="2414267" cy="1271558"/>
            <a:chOff x="7033814" y="2802602"/>
            <a:chExt cx="2870560" cy="1404256"/>
          </a:xfrm>
        </p:grpSpPr>
        <p:pic>
          <p:nvPicPr>
            <p:cNvPr id="49" name="Graphic 48" descr="User">
              <a:extLst>
                <a:ext uri="{FF2B5EF4-FFF2-40B4-BE49-F238E27FC236}">
                  <a16:creationId xmlns:a16="http://schemas.microsoft.com/office/drawing/2014/main" id="{EAA49444-A398-41BA-AD57-4130F1E61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33814" y="2802602"/>
              <a:ext cx="642256" cy="642256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D11385EF-40D6-419A-84E8-C053C121D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262118" y="2810221"/>
              <a:ext cx="642256" cy="642256"/>
            </a:xfrm>
            <a:prstGeom prst="rect">
              <a:avLst/>
            </a:prstGeom>
          </p:spPr>
        </p:pic>
        <p:pic>
          <p:nvPicPr>
            <p:cNvPr id="51" name="Graphic 50" descr="Home">
              <a:extLst>
                <a:ext uri="{FF2B5EF4-FFF2-40B4-BE49-F238E27FC236}">
                  <a16:creationId xmlns:a16="http://schemas.microsoft.com/office/drawing/2014/main" id="{C35CBE54-7EF8-4715-A48F-9F36CDF29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551994" y="2802602"/>
              <a:ext cx="642256" cy="642256"/>
            </a:xfrm>
            <a:prstGeom prst="rect">
              <a:avLst/>
            </a:prstGeom>
          </p:spPr>
        </p:pic>
        <p:pic>
          <p:nvPicPr>
            <p:cNvPr id="52" name="Graphic 51" descr="Home">
              <a:extLst>
                <a:ext uri="{FF2B5EF4-FFF2-40B4-BE49-F238E27FC236}">
                  <a16:creationId xmlns:a16="http://schemas.microsoft.com/office/drawing/2014/main" id="{92416323-61BA-4500-8D89-3D48310F3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865482" y="3564602"/>
              <a:ext cx="642256" cy="642256"/>
            </a:xfrm>
            <a:prstGeom prst="rect">
              <a:avLst/>
            </a:prstGeom>
          </p:spPr>
        </p:pic>
        <p:pic>
          <p:nvPicPr>
            <p:cNvPr id="53" name="Graphic 52" descr="Home">
              <a:extLst>
                <a:ext uri="{FF2B5EF4-FFF2-40B4-BE49-F238E27FC236}">
                  <a16:creationId xmlns:a16="http://schemas.microsoft.com/office/drawing/2014/main" id="{36E97C0D-C6E3-48C3-A563-6023349E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865482" y="2802602"/>
              <a:ext cx="642256" cy="642256"/>
            </a:xfrm>
            <a:prstGeom prst="rect">
              <a:avLst/>
            </a:prstGeom>
          </p:spPr>
        </p:pic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AD8A2483-AC80-41D7-8D50-87681159B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262118" y="3564602"/>
              <a:ext cx="642256" cy="642256"/>
            </a:xfrm>
            <a:prstGeom prst="rect">
              <a:avLst/>
            </a:prstGeom>
          </p:spPr>
        </p:pic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5871F2E7-EFFB-4B3C-91BC-3D01D1BE7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551994" y="3564602"/>
              <a:ext cx="642256" cy="642256"/>
            </a:xfrm>
            <a:prstGeom prst="rect">
              <a:avLst/>
            </a:prstGeom>
          </p:spPr>
        </p:pic>
        <p:pic>
          <p:nvPicPr>
            <p:cNvPr id="56" name="Graphic 55" descr="User">
              <a:extLst>
                <a:ext uri="{FF2B5EF4-FFF2-40B4-BE49-F238E27FC236}">
                  <a16:creationId xmlns:a16="http://schemas.microsoft.com/office/drawing/2014/main" id="{E14EFE89-2D9D-40EB-8229-98A24460B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033814" y="3564602"/>
              <a:ext cx="642256" cy="642256"/>
            </a:xfrm>
            <a:prstGeom prst="rect">
              <a:avLst/>
            </a:prstGeom>
          </p:spPr>
        </p:pic>
      </p:grpSp>
      <p:pic>
        <p:nvPicPr>
          <p:cNvPr id="24" name="Picture 23" descr="sad facegif.gif">
            <a:extLst>
              <a:ext uri="{FF2B5EF4-FFF2-40B4-BE49-F238E27FC236}">
                <a16:creationId xmlns:a16="http://schemas.microsoft.com/office/drawing/2014/main" id="{CE06884A-FB38-47E1-B591-167CCBE6DFD3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9" y="488092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 descr="sad facegif.gif">
            <a:extLst>
              <a:ext uri="{FF2B5EF4-FFF2-40B4-BE49-F238E27FC236}">
                <a16:creationId xmlns:a16="http://schemas.microsoft.com/office/drawing/2014/main" id="{E64778E1-D76E-4CB6-9526-D0A71CBC4A9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9" y="564292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06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08F2-F798-41D8-9CD0-ADC4FFFC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28892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Top-Trading-Cycles (TTC) Mechanism is Strict Core Selecting for Multi-Type Housing Markets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E43FC-DA26-457A-BEB3-F4820AD45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1060"/>
            <a:ext cx="10515600" cy="4351338"/>
          </a:xfrm>
        </p:spPr>
        <p:txBody>
          <a:bodyPr>
            <a:noAutofit/>
          </a:bodyPr>
          <a:lstStyle/>
          <a:p>
            <a:pPr marL="457200" lvl="1" indent="-457200">
              <a:buFont typeface="Wingdings" panose="05000000000000000000" pitchFamily="2" charset="2"/>
              <a:buChar char="ü"/>
            </a:pPr>
            <a:r>
              <a:rPr lang="en-US" sz="2800" dirty="0"/>
              <a:t>Agents may own and accept multiple items of each type</a:t>
            </a:r>
          </a:p>
          <a:p>
            <a:pPr marL="457200" lvl="1" indent="-457200">
              <a:buFont typeface="Wingdings" panose="05000000000000000000" pitchFamily="2" charset="2"/>
              <a:buChar char="ü"/>
            </a:pPr>
            <a:r>
              <a:rPr lang="en-US" sz="2800" dirty="0"/>
              <a:t>Under Lexicographic preferences</a:t>
            </a:r>
          </a:p>
          <a:p>
            <a:pPr marL="914400" lvl="2" indent="-457200"/>
            <a:r>
              <a:rPr lang="en-US" sz="2800" dirty="0"/>
              <a:t>Group-</a:t>
            </a:r>
            <a:r>
              <a:rPr lang="en-US" sz="2800" dirty="0" err="1"/>
              <a:t>strategyproof</a:t>
            </a:r>
            <a:endParaRPr lang="en-US" sz="2800" dirty="0"/>
          </a:p>
          <a:p>
            <a:pPr marL="457200" lvl="1" indent="-457200">
              <a:buFont typeface="Wingdings" panose="05000000000000000000" pitchFamily="2" charset="2"/>
              <a:buChar char="ü"/>
            </a:pPr>
            <a:r>
              <a:rPr lang="en-US" sz="2800" dirty="0"/>
              <a:t>Under Conditionally-Most-Important (CMI) tree preferences.</a:t>
            </a:r>
          </a:p>
          <a:p>
            <a:pPr marL="914400" lvl="2" indent="-457200"/>
            <a:r>
              <a:rPr lang="en-US" sz="2800" dirty="0"/>
              <a:t>Generalizes several important classes of preference languages</a:t>
            </a:r>
          </a:p>
          <a:p>
            <a:pPr marL="457200" lvl="1" indent="-457200">
              <a:buFont typeface="Wingdings" panose="05000000000000000000" pitchFamily="2" charset="2"/>
              <a:buChar char="ü"/>
            </a:pPr>
            <a:r>
              <a:rPr lang="en-US" sz="2800" dirty="0"/>
              <a:t>Generalizes </a:t>
            </a:r>
            <a:r>
              <a:rPr lang="en-US" sz="2800" dirty="0">
                <a:solidFill>
                  <a:schemeClr val="tx2"/>
                </a:solidFill>
              </a:rPr>
              <a:t>Fujita et al. ‘15, Sikdar et al. ’17</a:t>
            </a:r>
          </a:p>
          <a:p>
            <a:pPr marL="457200" lvl="1" indent="-457200">
              <a:buFont typeface="Wingdings" panose="05000000000000000000" pitchFamily="2" charset="2"/>
              <a:buChar char="ü"/>
            </a:pPr>
            <a:r>
              <a:rPr lang="en-US" sz="2800" dirty="0"/>
              <a:t>Resists manipulation*</a:t>
            </a:r>
          </a:p>
        </p:txBody>
      </p:sp>
      <p:pic>
        <p:nvPicPr>
          <p:cNvPr id="5" name="Picture 4" descr="happy_facegif.gif">
            <a:extLst>
              <a:ext uri="{FF2B5EF4-FFF2-40B4-BE49-F238E27FC236}">
                <a16:creationId xmlns:a16="http://schemas.microsoft.com/office/drawing/2014/main" id="{4CCE2B35-D239-4D07-A975-9BFEE7C8E0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922"/>
            <a:ext cx="1122680" cy="111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72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F279-2D38-450A-BF8E-ECE5D5F8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48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Multi-Attribute Decision Making Possible When Preferences Have Some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EE720-F534-418B-B1A6-6173F34D3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679"/>
            <a:ext cx="10515600" cy="2868295"/>
          </a:xfrm>
        </p:spPr>
        <p:txBody>
          <a:bodyPr>
            <a:normAutofit/>
          </a:bodyPr>
          <a:lstStyle/>
          <a:p>
            <a:pPr marL="571500" indent="-571500"/>
            <a:r>
              <a:rPr lang="en-US" sz="2600" dirty="0"/>
              <a:t>Lower cognitive burden</a:t>
            </a:r>
          </a:p>
          <a:p>
            <a:pPr marL="571500" indent="-571500"/>
            <a:r>
              <a:rPr lang="en-US" sz="2600" dirty="0"/>
              <a:t>Elicit preferences</a:t>
            </a:r>
          </a:p>
          <a:p>
            <a:pPr marL="571500" indent="-571500"/>
            <a:r>
              <a:rPr lang="en-US" sz="2600" dirty="0"/>
              <a:t>Express complex preferences</a:t>
            </a:r>
          </a:p>
          <a:p>
            <a:pPr marL="571500" indent="-571500"/>
            <a:r>
              <a:rPr lang="en-US" sz="2600" dirty="0"/>
              <a:t>Lower communication cost</a:t>
            </a:r>
          </a:p>
          <a:p>
            <a:pPr marL="571500" indent="-571500"/>
            <a:r>
              <a:rPr lang="en-US" sz="2600" dirty="0"/>
              <a:t>Lower computational complexity</a:t>
            </a:r>
          </a:p>
          <a:p>
            <a:pPr marL="571500" indent="-571500"/>
            <a:r>
              <a:rPr lang="en-US" sz="2600" dirty="0"/>
              <a:t>Design better mechanisms</a:t>
            </a:r>
          </a:p>
          <a:p>
            <a:endParaRPr lang="en-US" sz="2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13929-5F0D-4E92-97AE-10CC2C8061DC}"/>
              </a:ext>
            </a:extLst>
          </p:cNvPr>
          <p:cNvSpPr txBox="1"/>
          <p:nvPr/>
        </p:nvSpPr>
        <p:spPr>
          <a:xfrm rot="19990445">
            <a:off x="7897092" y="2189522"/>
            <a:ext cx="27994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Thank you!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4CB0679-ECDA-4FFC-A37F-E23590767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8" y="4123778"/>
            <a:ext cx="8738673" cy="269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9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370</Words>
  <Application>Microsoft Office PowerPoint</Application>
  <PresentationFormat>Widescreen</PresentationFormat>
  <Paragraphs>80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Cambria Math</vt:lpstr>
      <vt:lpstr>Wingdings</vt:lpstr>
      <vt:lpstr>Office Theme</vt:lpstr>
      <vt:lpstr>Optimal Multi-Attribute Decision Making in Social Choice</vt:lpstr>
      <vt:lpstr>PowerPoint Presentation</vt:lpstr>
      <vt:lpstr>PowerPoint Presentation</vt:lpstr>
      <vt:lpstr>Multi-attribute Decision Making</vt:lpstr>
      <vt:lpstr>Contributions</vt:lpstr>
      <vt:lpstr>Multi-Type Exchange Markets</vt:lpstr>
      <vt:lpstr>Top-Trading-Cycles (TTC) Mechanism is Strict Core Selecting for Multi-Type Housing Markets</vt:lpstr>
      <vt:lpstr>Multi-Attribute Decision Making Possible When Preferences Have Some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(Optimal) Multi-Attribute Decision Making in Individual and Social Choice</dc:title>
  <dc:creator>Sujoy Sikdar</dc:creator>
  <cp:lastModifiedBy>Sujoy Sikdar</cp:lastModifiedBy>
  <cp:revision>47</cp:revision>
  <dcterms:created xsi:type="dcterms:W3CDTF">2017-03-09T23:02:16Z</dcterms:created>
  <dcterms:modified xsi:type="dcterms:W3CDTF">2018-07-13T07:40:35Z</dcterms:modified>
</cp:coreProperties>
</file>