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8" r:id="rId4"/>
    <p:sldId id="260" r:id="rId5"/>
    <p:sldId id="259" r:id="rId6"/>
    <p:sldId id="262" r:id="rId7"/>
    <p:sldId id="263" r:id="rId8"/>
    <p:sldId id="261" r:id="rId9"/>
    <p:sldId id="267" r:id="rId10"/>
    <p:sldId id="272" r:id="rId11"/>
    <p:sldId id="266" r:id="rId12"/>
    <p:sldId id="271" r:id="rId13"/>
    <p:sldId id="265" r:id="rId14"/>
    <p:sldId id="269" r:id="rId15"/>
    <p:sldId id="268" r:id="rId16"/>
    <p:sldId id="270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550" autoAdjust="0"/>
  </p:normalViewPr>
  <p:slideViewPr>
    <p:cSldViewPr snapToGrid="0">
      <p:cViewPr>
        <p:scale>
          <a:sx n="90" d="100"/>
          <a:sy n="90" d="100"/>
        </p:scale>
        <p:origin x="11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7492-2F44-4246-8305-01CD249E5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461B2-EC41-4B7A-9650-6CD82F3B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LN-OPT for profiles becomes hard for even acyclic case</a:t>
            </a:r>
          </a:p>
          <a:p>
            <a:r>
              <a:rPr lang="en-US" dirty="0"/>
              <a:t>Identified tractable sub-case.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461B2-EC41-4B7A-9650-6CD82F3B8A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might expect that computing LOSS is easier than computing OPTDECISION.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out that for acyclic CP-nets LG-LOSS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-hard but LG-OPTDECISION is in P.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LN-LOSS is in P but LN-OPTDECISION is NP-complete for cyclic CP-nets.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461B2-EC41-4B7A-9650-6CD82F3B8A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94DF-906F-4B77-AA64-5343308AAA1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F004-720B-4F00-8F82-D24C1FC1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 Decision Making with CP-nets and PCP-nets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Sibel Adali, </a:t>
            </a:r>
            <a:r>
              <a:rPr lang="en-US" sz="2800" dirty="0">
                <a:solidFill>
                  <a:schemeClr val="accent1"/>
                </a:solidFill>
              </a:rPr>
              <a:t>Sujoy Sikdar</a:t>
            </a:r>
            <a:r>
              <a:rPr lang="en-US" sz="2800" dirty="0"/>
              <a:t>, Lirong Xia</a:t>
            </a:r>
          </a:p>
        </p:txBody>
      </p:sp>
      <p:pic>
        <p:nvPicPr>
          <p:cNvPr id="4" name="Picture 2" descr="https://upload.wikimedia.org/wikipedia/en/thumb/1/19/RPI_Logo_Small.svg/1280px-RPI_Logo_Sm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40" y="5257800"/>
            <a:ext cx="2534120" cy="4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a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Inputs:</a:t>
                </a:r>
              </a:p>
              <a:p>
                <a:pPr lvl="1"/>
                <a:r>
                  <a:rPr lang="en-US" sz="2800" dirty="0"/>
                  <a:t>(P)CP-net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Decision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US" sz="2800" dirty="0"/>
              </a:p>
              <a:p>
                <a:r>
                  <a:rPr lang="en-US" dirty="0"/>
                  <a:t>Output:</a:t>
                </a:r>
              </a:p>
              <a:p>
                <a:pPr lvl="1"/>
                <a:r>
                  <a:rPr lang="en-US" sz="2800" dirty="0"/>
                  <a:t>Loss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42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88061" cy="47681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0-1 loss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it dominated?</a:t>
                </a:r>
              </a:p>
              <a:p>
                <a:pPr lvl="1"/>
                <a:r>
                  <a:rPr lang="en-US" dirty="0"/>
                  <a:t>Most probable optimal decision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[Cornelio et al. ‘13]</a:t>
                </a:r>
              </a:p>
              <a:p>
                <a:r>
                  <a:rPr lang="en-US" dirty="0"/>
                  <a:t>Neighborhood loss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# (weakly) dominating neighbors</a:t>
                </a:r>
              </a:p>
              <a:p>
                <a:pPr lvl="1"/>
                <a:r>
                  <a:rPr lang="en-US" dirty="0"/>
                  <a:t>Local Condorcet winner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[Conitzer et al. ‘11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r>
                  <a:rPr lang="en-US" dirty="0"/>
                  <a:t>Global loss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 # dominating decisions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88061" cy="4768122"/>
              </a:xfrm>
              <a:blipFill>
                <a:blip r:embed="rId2"/>
                <a:stretch>
                  <a:fillRect l="-1594" t="-2043" r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66" y="5214961"/>
            <a:ext cx="761526" cy="6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04" y="5214960"/>
            <a:ext cx="459558" cy="6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66" y="6063648"/>
            <a:ext cx="761526" cy="6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04" y="6063647"/>
            <a:ext cx="459558" cy="6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629814" y="1225061"/>
            <a:ext cx="3993161" cy="2751588"/>
            <a:chOff x="2980810" y="20116800"/>
            <a:chExt cx="4334390" cy="2948474"/>
          </a:xfrm>
        </p:grpSpPr>
        <p:pic>
          <p:nvPicPr>
            <p:cNvPr id="11" name="Picture 4" descr="http://us.123rf.com/450wm/indigolotos/indigolotos1403/indigolotos140302498/26794694-grilled-fish-with-lemon-and-mushrooms-isolated-on-a-white-backgrou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96" y="22089920"/>
              <a:ext cx="1113406" cy="9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us.123rf.com/450wm/indigolotos/indigolotos1403/indigolotos140302498/26794694-grilled-fish-with-lemon-and-mushrooms-isolated-on-a-white-backgrou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287" y="22101611"/>
              <a:ext cx="1113406" cy="9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409" y="22085603"/>
              <a:ext cx="675234" cy="96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290" y="20116800"/>
              <a:ext cx="675234" cy="96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253" y="22107414"/>
              <a:ext cx="757947" cy="94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20" y="20127933"/>
              <a:ext cx="757947" cy="94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>
              <a:stCxn id="21" idx="2"/>
              <a:endCxn id="11" idx="0"/>
            </p:cNvCxnSpPr>
            <p:nvPr/>
          </p:nvCxnSpPr>
          <p:spPr>
            <a:xfrm>
              <a:off x="6060518" y="21416704"/>
              <a:ext cx="20781" cy="67321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711524" y="20857403"/>
              <a:ext cx="751355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2" idx="2"/>
              <a:endCxn id="12" idx="0"/>
            </p:cNvCxnSpPr>
            <p:nvPr/>
          </p:nvCxnSpPr>
          <p:spPr>
            <a:xfrm>
              <a:off x="3706599" y="21416704"/>
              <a:ext cx="10391" cy="6849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874644" y="22569821"/>
              <a:ext cx="649952" cy="1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https://az727346.vo.msecnd.net/content/images/hp1-stea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729" y="20507500"/>
              <a:ext cx="1451578" cy="909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s://az727346.vo.msecnd.net/content/images/hp1-stea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10" y="20507500"/>
              <a:ext cx="1451578" cy="909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26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17" y="4366273"/>
            <a:ext cx="761526" cy="6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755" y="4366272"/>
            <a:ext cx="459558" cy="6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726261" y="4425406"/>
                <a:ext cx="27819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0−1</m:t>
                        </m:r>
                      </m:sub>
                    </m:sSub>
                  </m:oMath>
                </a14:m>
                <a:r>
                  <a:rPr lang="en-US" sz="2800" dirty="0"/>
                  <a:t>(         ,    ) = 1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61" y="4425406"/>
                <a:ext cx="2781980" cy="523220"/>
              </a:xfrm>
              <a:prstGeom prst="rect">
                <a:avLst/>
              </a:prstGeom>
              <a:blipFill>
                <a:blip r:embed="rId7"/>
                <a:stretch>
                  <a:fillRect t="-11628" r="-32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795162" y="5280635"/>
                <a:ext cx="2952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(         ,    ) = 2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162" y="5280635"/>
                <a:ext cx="2952621" cy="523220"/>
              </a:xfrm>
              <a:prstGeom prst="rect">
                <a:avLst/>
              </a:prstGeom>
              <a:blipFill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732290" y="6135865"/>
                <a:ext cx="24696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800" dirty="0"/>
                  <a:t>(         ,    ) = 3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90" y="6135865"/>
                <a:ext cx="2469650" cy="523220"/>
              </a:xfrm>
              <a:prstGeom prst="rect">
                <a:avLst/>
              </a:prstGeom>
              <a:blipFill>
                <a:blip r:embed="rId9"/>
                <a:stretch>
                  <a:fillRect t="-11765" r="-369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6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flip dynamics</a:t>
            </a:r>
          </a:p>
        </p:txBody>
      </p:sp>
      <p:pic>
        <p:nvPicPr>
          <p:cNvPr id="4" name="Content Placeholder 6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34" y="1992617"/>
            <a:ext cx="5442804" cy="3296946"/>
          </a:xfrm>
        </p:spPr>
      </p:pic>
      <p:pic>
        <p:nvPicPr>
          <p:cNvPr id="25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205" y="4106660"/>
            <a:ext cx="1025752" cy="8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67" y="2265296"/>
            <a:ext cx="622076" cy="90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irisinn.com/wp-content/uploads/whi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5" y="4122986"/>
            <a:ext cx="698277" cy="88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http://www.irisinn.com/wp-content/uploads/whi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650" y="2275686"/>
            <a:ext cx="698277" cy="88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>
            <a:cxnSpLocks/>
            <a:stCxn id="25" idx="0"/>
            <a:endCxn id="35" idx="2"/>
          </p:cNvCxnSpPr>
          <p:nvPr/>
        </p:nvCxnSpPr>
        <p:spPr>
          <a:xfrm flipH="1" flipV="1">
            <a:off x="9884936" y="3478398"/>
            <a:ext cx="19145" cy="6282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8642143" y="2928318"/>
            <a:ext cx="574142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285" y="2629907"/>
            <a:ext cx="1337301" cy="84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az727346.vo.msecnd.net/content/images/hp1-stea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81" y="2629907"/>
            <a:ext cx="1337301" cy="84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8017623" y="5289563"/>
            <a:ext cx="23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Improving Flips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391205" y="4106660"/>
            <a:ext cx="1573206" cy="1052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" descr="http://us.123rf.com/450wm/indigolotos/indigolotos1403/indigolotos140302498/26794694-grilled-fish-with-lemon-and-mushroom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90" y="4111234"/>
            <a:ext cx="1025752" cy="8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http://www.irisinn.com/wp-content/uploads/red_wine_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06" y="4096295"/>
            <a:ext cx="622076" cy="90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 flipH="1">
            <a:off x="8678082" y="4632943"/>
            <a:ext cx="713123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1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239011"/>
                  </p:ext>
                </p:extLst>
              </p:nvPr>
            </p:nvGraphicFramePr>
            <p:xfrm>
              <a:off x="1522244" y="2491530"/>
              <a:ext cx="866848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5502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3303488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2889495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09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1" i="1" dirty="0" smtClean="0">
                                    <a:latin typeface="Cambria Math" panose="02040503050406030204" pitchFamily="18" charset="0"/>
                                  </a:rPr>
                                  <m:t>𝐋𝐨𝐬𝐬</m:t>
                                </m:r>
                                <m:r>
                                  <a:rPr lang="en-US" sz="30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000" b="1" i="1" dirty="0" smtClean="0">
                                    <a:latin typeface="Cambria Math" panose="02040503050406030204" pitchFamily="18" charset="0"/>
                                  </a:rPr>
                                  <m:t>𝐟𝐧</m:t>
                                </m:r>
                                <m:r>
                                  <a:rPr lang="en-US" sz="3000" b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3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0−1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000" b="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 (trivial)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000" b="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00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err="1"/>
                            <a:t>coNP</a:t>
                          </a:r>
                          <a:r>
                            <a:rPr lang="en-US" sz="3000" dirty="0"/>
                            <a:t>-hard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coNP-hard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239011"/>
                  </p:ext>
                </p:extLst>
              </p:nvPr>
            </p:nvGraphicFramePr>
            <p:xfrm>
              <a:off x="1522244" y="2491530"/>
              <a:ext cx="866848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5502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3303488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2889495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12222" r="-250985" b="-3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110989" r="-250985" b="-2329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 (trivial)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213333" r="-250985" b="-1355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313333" r="-250985" b="-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err="1"/>
                            <a:t>coNP</a:t>
                          </a:r>
                          <a:r>
                            <a:rPr lang="en-US" sz="3000" dirty="0"/>
                            <a:t>-hard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coNP-hard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899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Optimal Decision for CP-nets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630959"/>
                  </p:ext>
                </p:extLst>
              </p:nvPr>
            </p:nvGraphicFramePr>
            <p:xfrm>
              <a:off x="2188633" y="3943606"/>
              <a:ext cx="7814734" cy="2072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0396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3615137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2489201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𝐋𝐨𝐬𝐬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𝐟𝐧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0−1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000" baseline="0" dirty="0">
                              <a:solidFill>
                                <a:schemeClr val="accent1"/>
                              </a:solidFill>
                            </a:rPr>
                            <a:t>[Boutilier et al., ‘04]</a:t>
                          </a:r>
                          <a:endParaRPr lang="en-US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630959"/>
                  </p:ext>
                </p:extLst>
              </p:nvPr>
            </p:nvGraphicFramePr>
            <p:xfrm>
              <a:off x="2188633" y="3943606"/>
              <a:ext cx="7814734" cy="2072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0396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3615137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2489201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2" t="-10588" r="-357295" b="-3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2" t="-109302" r="-357295" b="-231395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000" baseline="0" dirty="0">
                              <a:solidFill>
                                <a:schemeClr val="accent1"/>
                              </a:solidFill>
                            </a:rPr>
                            <a:t>[Boutilier et al., ‘04]</a:t>
                          </a:r>
                          <a:endParaRPr lang="en-US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2" t="-211765" r="-357295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2" t="-311765" r="-357295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38200" y="1979802"/>
            <a:ext cx="7778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Input: CP-net</a:t>
            </a:r>
          </a:p>
          <a:p>
            <a:endParaRPr lang="en-US" sz="2800" dirty="0"/>
          </a:p>
          <a:p>
            <a:r>
              <a:rPr lang="en-US" sz="2800" dirty="0"/>
              <a:t>Output: Optimal decision = Loss minimizing decision</a:t>
            </a:r>
          </a:p>
        </p:txBody>
      </p:sp>
    </p:spTree>
    <p:extLst>
      <p:ext uri="{BB962C8B-B14F-4D97-AF65-F5344CB8AC3E}">
        <p14:creationId xmlns:p14="http://schemas.microsoft.com/office/powerpoint/2010/main" val="298961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Decision for PCP-nets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897116"/>
                  </p:ext>
                </p:extLst>
              </p:nvPr>
            </p:nvGraphicFramePr>
            <p:xfrm>
              <a:off x="838200" y="1690688"/>
              <a:ext cx="10515600" cy="295350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9439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4639112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4307049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𝐋𝐨𝐬𝐬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𝐟𝐧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9723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0−1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NP-complete,</a:t>
                          </a:r>
                          <a:r>
                            <a:rPr lang="en-US" sz="28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800" baseline="0" dirty="0"/>
                            <a:t>P for trees </a:t>
                          </a:r>
                          <a:r>
                            <a:rPr lang="en-US" sz="2000" baseline="0" dirty="0">
                              <a:solidFill>
                                <a:schemeClr val="accent1"/>
                              </a:solidFill>
                            </a:rPr>
                            <a:t>[Cornelio et al., ‘13]</a:t>
                          </a:r>
                          <a:endParaRPr lang="en-US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5674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NP-complete </a:t>
                          </a:r>
                        </a:p>
                        <a:p>
                          <a:pPr marL="0" marR="0" indent="0" algn="ctr" defTabSz="15674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>
                              <a:solidFill>
                                <a:schemeClr val="accent1"/>
                              </a:solidFill>
                            </a:rPr>
                            <a:t>[Cornelio et al., ‘13]</a:t>
                          </a:r>
                          <a:endParaRPr lang="en-US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NP-hard, </a:t>
                          </a:r>
                        </a:p>
                        <a:p>
                          <a:pPr algn="ctr"/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P for trees*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NP-hard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coNP-hard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897116"/>
                  </p:ext>
                </p:extLst>
              </p:nvPr>
            </p:nvGraphicFramePr>
            <p:xfrm>
              <a:off x="838200" y="1690688"/>
              <a:ext cx="10515600" cy="295350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9439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4639112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4307049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8" t="-10588" r="-569767" b="-5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9723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8" t="-58750" r="-569767" b="-16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NP-complete,</a:t>
                          </a:r>
                          <a:r>
                            <a:rPr lang="en-US" sz="28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800" baseline="0" dirty="0"/>
                            <a:t>P for trees </a:t>
                          </a:r>
                          <a:r>
                            <a:rPr lang="en-US" sz="2000" baseline="0" dirty="0">
                              <a:solidFill>
                                <a:schemeClr val="accent1"/>
                              </a:solidFill>
                            </a:rPr>
                            <a:t>[Cornelio et al., ‘13]</a:t>
                          </a:r>
                          <a:endParaRPr lang="en-US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5674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NP-complete </a:t>
                          </a:r>
                        </a:p>
                        <a:p>
                          <a:pPr marL="0" marR="0" indent="0" algn="ctr" defTabSz="15674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>
                              <a:solidFill>
                                <a:schemeClr val="accent1"/>
                              </a:solidFill>
                            </a:rPr>
                            <a:t>[Cornelio et al., ‘13]</a:t>
                          </a:r>
                          <a:endParaRPr lang="en-US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8" t="-163871" r="-569767" b="-7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NP-hard, </a:t>
                          </a:r>
                        </a:p>
                        <a:p>
                          <a:pPr algn="ctr"/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P for trees*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NP-hard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8" t="-481176" r="-569767" b="-3411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coNP-hard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838200" y="5343787"/>
            <a:ext cx="5819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* 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Exponential in tree-width</a:t>
            </a:r>
          </a:p>
          <a:p>
            <a:r>
              <a:rPr lang="en-US" sz="2800" dirty="0">
                <a:solidFill>
                  <a:srgbClr val="00B050"/>
                </a:solidFill>
              </a:rPr>
              <a:t>Using a variable-elimination algorithm </a:t>
            </a:r>
          </a:p>
        </p:txBody>
      </p:sp>
    </p:spTree>
    <p:extLst>
      <p:ext uri="{BB962C8B-B14F-4D97-AF65-F5344CB8AC3E}">
        <p14:creationId xmlns:p14="http://schemas.microsoft.com/office/powerpoint/2010/main" val="264916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class of voting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CP-net profile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Decision for every issue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258185"/>
                  </p:ext>
                </p:extLst>
              </p:nvPr>
            </p:nvGraphicFramePr>
            <p:xfrm>
              <a:off x="838200" y="3358398"/>
              <a:ext cx="10515600" cy="295350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9439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4639112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4307049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𝐋𝐨𝐬𝐬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𝐟𝐧</m:t>
                                </m:r>
                                <m:r>
                                  <a:rPr lang="en-US" sz="2800" b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9723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0−1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5674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NP-complete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</a:t>
                          </a:r>
                        </a:p>
                        <a:p>
                          <a:pPr algn="ctr"/>
                          <a:r>
                            <a:rPr lang="en-US" sz="2800" dirty="0"/>
                            <a:t>P for shared tree dependency structure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coNP-hard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258185"/>
                  </p:ext>
                </p:extLst>
              </p:nvPr>
            </p:nvGraphicFramePr>
            <p:xfrm>
              <a:off x="838200" y="3358398"/>
              <a:ext cx="10515600" cy="295350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9439">
                      <a:extLst>
                        <a:ext uri="{9D8B030D-6E8A-4147-A177-3AD203B41FA5}">
                          <a16:colId xmlns:a16="http://schemas.microsoft.com/office/drawing/2014/main" val="1091279105"/>
                        </a:ext>
                      </a:extLst>
                    </a:gridCol>
                    <a:gridCol w="4639112">
                      <a:extLst>
                        <a:ext uri="{9D8B030D-6E8A-4147-A177-3AD203B41FA5}">
                          <a16:colId xmlns:a16="http://schemas.microsoft.com/office/drawing/2014/main" val="215024895"/>
                        </a:ext>
                      </a:extLst>
                    </a:gridCol>
                    <a:gridCol w="4307049">
                      <a:extLst>
                        <a:ext uri="{9D8B030D-6E8A-4147-A177-3AD203B41FA5}">
                          <a16:colId xmlns:a16="http://schemas.microsoft.com/office/drawing/2014/main" val="15775753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8" t="-10588" r="-569767" b="-5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Acyclic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Cyclic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124684"/>
                      </a:ext>
                    </a:extLst>
                  </a:tr>
                  <a:tr h="9723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8" t="-58750" r="-569767" b="-16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5674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NP-complete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94404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8" t="-162821" r="-569767" b="-7243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NP-complete</a:t>
                          </a:r>
                        </a:p>
                        <a:p>
                          <a:pPr algn="ctr"/>
                          <a:r>
                            <a:rPr lang="en-US" sz="2800" dirty="0"/>
                            <a:t>P for shared tree dependency structure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42935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8" t="-482353" r="-569767" b="-3294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coNP-hard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980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932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Axiomatic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Issue-wise neutrality</a:t>
            </a:r>
          </a:p>
          <a:p>
            <a:r>
              <a:rPr lang="en-US" dirty="0"/>
              <a:t>Weak monotonicity</a:t>
            </a:r>
          </a:p>
          <a:p>
            <a:endParaRPr lang="en-US" dirty="0"/>
          </a:p>
          <a:p>
            <a:r>
              <a:rPr lang="en-US" dirty="0"/>
              <a:t>Satisfied by every rule</a:t>
            </a:r>
          </a:p>
        </p:txBody>
      </p:sp>
    </p:spTree>
    <p:extLst>
      <p:ext uri="{BB962C8B-B14F-4D97-AF65-F5344CB8AC3E}">
        <p14:creationId xmlns:p14="http://schemas.microsoft.com/office/powerpoint/2010/main" val="128894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Quantitative approach to multi-issue voting</a:t>
            </a:r>
          </a:p>
          <a:p>
            <a:r>
              <a:rPr lang="en-US" sz="2200" dirty="0"/>
              <a:t>Fully general:</a:t>
            </a:r>
          </a:p>
          <a:p>
            <a:pPr lvl="1"/>
            <a:r>
              <a:rPr lang="en-US" sz="2200" dirty="0"/>
              <a:t>Cyclic dependencies</a:t>
            </a:r>
          </a:p>
          <a:p>
            <a:pPr lvl="1"/>
            <a:r>
              <a:rPr lang="en-US" sz="2200" dirty="0"/>
              <a:t>CP-net and PCP-net profiles</a:t>
            </a:r>
          </a:p>
          <a:p>
            <a:r>
              <a:rPr lang="en-US" sz="2200" dirty="0"/>
              <a:t>New loss minimization framework</a:t>
            </a:r>
          </a:p>
          <a:p>
            <a:r>
              <a:rPr lang="en-US" sz="2200" dirty="0"/>
              <a:t>Natural loss functions</a:t>
            </a:r>
          </a:p>
          <a:p>
            <a:r>
              <a:rPr lang="en-US" sz="2200" dirty="0"/>
              <a:t>New class of voting rules</a:t>
            </a:r>
          </a:p>
          <a:p>
            <a:r>
              <a:rPr lang="en-US" sz="2200" dirty="0"/>
              <a:t>Identifying tractable sub-cases for optimal outcome of PCP-nets</a:t>
            </a:r>
          </a:p>
          <a:p>
            <a:r>
              <a:rPr lang="en-US" sz="2200" dirty="0"/>
              <a:t>Large space of possible loss functions</a:t>
            </a:r>
          </a:p>
          <a:p>
            <a:pPr lvl="1"/>
            <a:r>
              <a:rPr lang="en-US" sz="2200" dirty="0"/>
              <a:t>Good social choice normative properties</a:t>
            </a:r>
          </a:p>
          <a:p>
            <a:pPr lvl="1"/>
            <a:r>
              <a:rPr lang="en-US" sz="2200" dirty="0"/>
              <a:t>Computationally tractable</a:t>
            </a:r>
          </a:p>
        </p:txBody>
      </p:sp>
    </p:spTree>
    <p:extLst>
      <p:ext uri="{BB962C8B-B14F-4D97-AF65-F5344CB8AC3E}">
        <p14:creationId xmlns:p14="http://schemas.microsoft.com/office/powerpoint/2010/main" val="7206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Multi-Issue Voting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1897810"/>
            <a:ext cx="5276618" cy="1138282"/>
            <a:chOff x="-3600219" y="7880083"/>
            <a:chExt cx="5276618" cy="1138282"/>
          </a:xfrm>
        </p:grpSpPr>
        <p:pic>
          <p:nvPicPr>
            <p:cNvPr id="8" name="Picture 2" descr="https://az727346.vo.msecnd.net/content/images/hp1-stea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28225" y="8032483"/>
              <a:ext cx="1613261" cy="985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us.123rf.com/450wm/indigolotos/indigolotos1403/indigolotos140302498/26794694-grilled-fish-with-lemon-and-mushrooms-isolated-on-a-white-backgrou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42255" y="7880083"/>
              <a:ext cx="1237422" cy="1044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919" y="7880083"/>
              <a:ext cx="750444" cy="10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463" y="7880083"/>
              <a:ext cx="883785" cy="10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-3600219" y="7895373"/>
              <a:ext cx="5276618" cy="927673"/>
              <a:chOff x="3494546" y="7312286"/>
              <a:chExt cx="5276618" cy="92767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494546" y="7312286"/>
                <a:ext cx="382379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" dirty="0"/>
                  <a:t>{         ,       } </a:t>
                </a:r>
                <a:r>
                  <a:rPr lang="en-US" sz="4000" dirty="0"/>
                  <a:t>X</a:t>
                </a:r>
                <a:r>
                  <a:rPr lang="en-US" sz="5000" dirty="0"/>
                  <a:t>            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84374" y="7378185"/>
                <a:ext cx="188679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" dirty="0"/>
                  <a:t>{    ,    }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16500" y="2968318"/>
                <a:ext cx="16077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Wine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968318"/>
                <a:ext cx="1607748" cy="523220"/>
              </a:xfrm>
              <a:prstGeom prst="rect">
                <a:avLst/>
              </a:prstGeom>
              <a:blipFill>
                <a:blip r:embed="rId6"/>
                <a:stretch>
                  <a:fillRect l="-7576" t="-11628" r="-719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06427" y="2968318"/>
                <a:ext cx="2551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Main dishes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27" y="2968318"/>
                <a:ext cx="2551468" cy="523220"/>
              </a:xfrm>
              <a:prstGeom prst="rect">
                <a:avLst/>
              </a:prstGeom>
              <a:blipFill>
                <a:blip r:embed="rId7"/>
                <a:stretch>
                  <a:fillRect l="-5024" t="-11628" r="-40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8200" y="4070876"/>
            <a:ext cx="529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Goal: Cater to people’s preferences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897732" y="1690688"/>
                <a:ext cx="467168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issues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Combinatorial preferences over decisions on all issues.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Challenges: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Preference representation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Computational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732" y="1690688"/>
                <a:ext cx="4671689" cy="3108543"/>
              </a:xfrm>
              <a:prstGeom prst="rect">
                <a:avLst/>
              </a:prstGeom>
              <a:blipFill>
                <a:blip r:embed="rId8"/>
                <a:stretch>
                  <a:fillRect l="-2350" t="-1765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44301" y="5151826"/>
            <a:ext cx="5879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the best decision for all issues?</a:t>
            </a:r>
          </a:p>
          <a:p>
            <a:r>
              <a:rPr lang="en-US" sz="2800" dirty="0"/>
              <a:t>How to compare two decisions?</a:t>
            </a:r>
          </a:p>
        </p:txBody>
      </p:sp>
    </p:spTree>
    <p:extLst>
      <p:ext uri="{BB962C8B-B14F-4D97-AF65-F5344CB8AC3E}">
        <p14:creationId xmlns:p14="http://schemas.microsoft.com/office/powerpoint/2010/main" val="211081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6"/>
            <a:ext cx="10515600" cy="1325563"/>
          </a:xfrm>
        </p:spPr>
        <p:txBody>
          <a:bodyPr/>
          <a:lstStyle/>
          <a:p>
            <a:r>
              <a:rPr lang="en-US" dirty="0"/>
              <a:t>Compact Preference Languages and CP-nets</a:t>
            </a:r>
          </a:p>
        </p:txBody>
      </p:sp>
      <p:pic>
        <p:nvPicPr>
          <p:cNvPr id="62" name="Content Placeholder 6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34" y="1743198"/>
            <a:ext cx="5442804" cy="3296946"/>
          </a:xfrm>
        </p:spPr>
      </p:pic>
      <p:grpSp>
        <p:nvGrpSpPr>
          <p:cNvPr id="48" name="Group 47"/>
          <p:cNvGrpSpPr/>
          <p:nvPr/>
        </p:nvGrpSpPr>
        <p:grpSpPr>
          <a:xfrm>
            <a:off x="7047681" y="2015877"/>
            <a:ext cx="3993161" cy="2751588"/>
            <a:chOff x="2980810" y="20116800"/>
            <a:chExt cx="4334390" cy="2948474"/>
          </a:xfrm>
        </p:grpSpPr>
        <p:pic>
          <p:nvPicPr>
            <p:cNvPr id="49" name="Picture 4" descr="http://us.123rf.com/450wm/indigolotos/indigolotos1403/indigolotos140302498/26794694-grilled-fish-with-lemon-and-mushrooms-isolated-on-a-white-backgrou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96" y="22089920"/>
              <a:ext cx="1113406" cy="9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http://us.123rf.com/450wm/indigolotos/indigolotos1403/indigolotos140302498/26794694-grilled-fish-with-lemon-and-mushrooms-isolated-on-a-white-backgrou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287" y="22101611"/>
              <a:ext cx="1113406" cy="9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409" y="22085603"/>
              <a:ext cx="675234" cy="96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irisinn.com/wp-content/uploads/red_wine_imag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290" y="20116800"/>
              <a:ext cx="675234" cy="96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253" y="22107414"/>
              <a:ext cx="757947" cy="94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http://www.irisinn.com/wp-content/uploads/whit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20" y="20127933"/>
              <a:ext cx="757947" cy="94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/>
            <p:cNvCxnSpPr>
              <a:stCxn id="59" idx="2"/>
              <a:endCxn id="49" idx="0"/>
            </p:cNvCxnSpPr>
            <p:nvPr/>
          </p:nvCxnSpPr>
          <p:spPr>
            <a:xfrm>
              <a:off x="6060518" y="21416704"/>
              <a:ext cx="20781" cy="67321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11524" y="20857403"/>
              <a:ext cx="751355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60" idx="2"/>
              <a:endCxn id="50" idx="0"/>
            </p:cNvCxnSpPr>
            <p:nvPr/>
          </p:nvCxnSpPr>
          <p:spPr>
            <a:xfrm>
              <a:off x="3706599" y="21416704"/>
              <a:ext cx="10391" cy="6849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  <a:stCxn id="49" idx="1"/>
              <a:endCxn id="51" idx="3"/>
            </p:cNvCxnSpPr>
            <p:nvPr/>
          </p:nvCxnSpPr>
          <p:spPr>
            <a:xfrm flipH="1" flipV="1">
              <a:off x="4874644" y="22569821"/>
              <a:ext cx="649952" cy="1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2" descr="https://az727346.vo.msecnd.net/content/images/hp1-stea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729" y="20507500"/>
              <a:ext cx="1451578" cy="909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s://az727346.vo.msecnd.net/content/images/hp1-stea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10" y="20507500"/>
              <a:ext cx="1451578" cy="909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2320320" y="5204834"/>
            <a:ext cx="69896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i="1" dirty="0"/>
              <a:t>“I prefer red wine to white wine with my meal, </a:t>
            </a:r>
          </a:p>
          <a:p>
            <a:pPr algn="ctr">
              <a:lnSpc>
                <a:spcPct val="150000"/>
              </a:lnSpc>
            </a:pPr>
            <a:r>
              <a:rPr lang="en-US" sz="2800" i="1" dirty="0"/>
              <a:t>ceteris paribus, given that meat is served.”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0765" y="3396236"/>
            <a:ext cx="3210339" cy="7553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34979"/>
            <a:ext cx="2190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[Boutilier et al. ‘04]</a:t>
            </a:r>
          </a:p>
        </p:txBody>
      </p:sp>
    </p:spTree>
    <p:extLst>
      <p:ext uri="{BB962C8B-B14F-4D97-AF65-F5344CB8AC3E}">
        <p14:creationId xmlns:p14="http://schemas.microsoft.com/office/powerpoint/2010/main" val="2152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Winners are Undominated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other decision is preferred</a:t>
            </a:r>
          </a:p>
          <a:p>
            <a:endParaRPr lang="en-US" dirty="0"/>
          </a:p>
          <a:p>
            <a:r>
              <a:rPr lang="en-US" dirty="0"/>
              <a:t>Acyclic CP-nets:</a:t>
            </a:r>
          </a:p>
          <a:p>
            <a:pPr lvl="1"/>
            <a:r>
              <a:rPr lang="en-US" sz="2800" dirty="0"/>
              <a:t>Always exists</a:t>
            </a:r>
          </a:p>
          <a:p>
            <a:pPr lvl="1"/>
            <a:r>
              <a:rPr lang="en-US" sz="2800" dirty="0"/>
              <a:t>Unique</a:t>
            </a:r>
          </a:p>
          <a:p>
            <a:endParaRPr lang="en-US" dirty="0"/>
          </a:p>
          <a:p>
            <a:r>
              <a:rPr lang="en-US" dirty="0"/>
              <a:t>Cyclic CP-nets: ???</a:t>
            </a:r>
          </a:p>
          <a:p>
            <a:pPr lvl="1"/>
            <a:r>
              <a:rPr lang="en-US" sz="2800" dirty="0"/>
              <a:t>Doesn’t always exist</a:t>
            </a:r>
          </a:p>
          <a:p>
            <a:pPr lvl="1"/>
            <a:r>
              <a:rPr lang="en-US" sz="2800" dirty="0"/>
              <a:t>May not be unique</a:t>
            </a:r>
          </a:p>
        </p:txBody>
      </p:sp>
    </p:spTree>
    <p:extLst>
      <p:ext uri="{BB962C8B-B14F-4D97-AF65-F5344CB8AC3E}">
        <p14:creationId xmlns:p14="http://schemas.microsoft.com/office/powerpoint/2010/main" val="10322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PCP-nets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49298" y="3114995"/>
                <a:ext cx="176760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Induces CP-net</a:t>
                </a:r>
              </a:p>
              <a:p>
                <a:pPr algn="ctr"/>
                <a:r>
                  <a:rPr lang="en-US" dirty="0"/>
                  <a:t>w/ probability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0.7×0.6×0.7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98" y="3114995"/>
                <a:ext cx="1767600" cy="1200329"/>
              </a:xfrm>
              <a:prstGeom prst="rect">
                <a:avLst/>
              </a:prstGeom>
              <a:blipFill>
                <a:blip r:embed="rId2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3" y="2084971"/>
            <a:ext cx="4265709" cy="2983379"/>
          </a:xfrm>
        </p:spPr>
      </p:pic>
      <p:pic>
        <p:nvPicPr>
          <p:cNvPr id="20" name="Content Placeholder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99" y="2397323"/>
            <a:ext cx="3893846" cy="2358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2467" y="827851"/>
            <a:ext cx="3793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[Bigot et al. ’13, Cornelio et al. ‘13]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5286" y="3417277"/>
            <a:ext cx="564174" cy="404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99361" y="4654062"/>
            <a:ext cx="564174" cy="370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02723" y="2397323"/>
            <a:ext cx="703322" cy="334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PCP-nets are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 preferences </a:t>
            </a:r>
            <a:r>
              <a:rPr lang="en-US" sz="2000" dirty="0">
                <a:solidFill>
                  <a:schemeClr val="accent1"/>
                </a:solidFill>
              </a:rPr>
              <a:t>[Bigot et al. ’13, Cornelio et al. ‘13]</a:t>
            </a:r>
          </a:p>
          <a:p>
            <a:r>
              <a:rPr lang="en-US" dirty="0"/>
              <a:t>Dynamic preferences </a:t>
            </a:r>
            <a:r>
              <a:rPr lang="en-US" sz="2000" dirty="0">
                <a:solidFill>
                  <a:schemeClr val="accent1"/>
                </a:solidFill>
              </a:rPr>
              <a:t>[Cornelio et al. ‘14]</a:t>
            </a:r>
          </a:p>
          <a:p>
            <a:endParaRPr lang="en-US" dirty="0"/>
          </a:p>
          <a:p>
            <a:r>
              <a:rPr lang="en-US" dirty="0"/>
              <a:t>Aggregate CP-net profile as a single PCP-net </a:t>
            </a:r>
            <a:r>
              <a:rPr lang="en-US" sz="2000" dirty="0">
                <a:solidFill>
                  <a:schemeClr val="accent1"/>
                </a:solidFill>
              </a:rPr>
              <a:t>[Cornelio et al. ‘14]</a:t>
            </a:r>
          </a:p>
        </p:txBody>
      </p:sp>
    </p:spTree>
    <p:extLst>
      <p:ext uri="{BB962C8B-B14F-4D97-AF65-F5344CB8AC3E}">
        <p14:creationId xmlns:p14="http://schemas.microsoft.com/office/powerpoint/2010/main" val="18270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Winner determination</a:t>
            </a:r>
          </a:p>
          <a:p>
            <a:endParaRPr lang="en-US" dirty="0"/>
          </a:p>
          <a:p>
            <a:r>
              <a:rPr lang="en-US" dirty="0"/>
              <a:t>Common assumptions:</a:t>
            </a:r>
          </a:p>
          <a:p>
            <a:pPr lvl="1"/>
            <a:r>
              <a:rPr lang="en-US" sz="2800" dirty="0"/>
              <a:t>Dependencies are acyclic</a:t>
            </a:r>
          </a:p>
          <a:p>
            <a:pPr lvl="1"/>
            <a:r>
              <a:rPr lang="en-US" sz="2800" dirty="0"/>
              <a:t>All preferences have the same structure</a:t>
            </a:r>
          </a:p>
        </p:txBody>
      </p:sp>
    </p:spTree>
    <p:extLst>
      <p:ext uri="{BB962C8B-B14F-4D97-AF65-F5344CB8AC3E}">
        <p14:creationId xmlns:p14="http://schemas.microsoft.com/office/powerpoint/2010/main" val="158271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approach to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Minimization Framework</a:t>
            </a:r>
          </a:p>
          <a:p>
            <a:pPr lvl="1"/>
            <a:r>
              <a:rPr lang="en-US" dirty="0"/>
              <a:t># (weakly) dominating decisions</a:t>
            </a:r>
          </a:p>
          <a:p>
            <a:pPr lvl="1"/>
            <a:endParaRPr lang="en-US" dirty="0"/>
          </a:p>
          <a:p>
            <a:r>
              <a:rPr lang="en-US" dirty="0"/>
              <a:t>Optimal decision = Loss minimizing decision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7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generality w.r.t. preferences:</a:t>
            </a:r>
          </a:p>
          <a:p>
            <a:pPr lvl="1"/>
            <a:r>
              <a:rPr lang="en-US" dirty="0"/>
              <a:t>Cyclic dependencies</a:t>
            </a:r>
          </a:p>
          <a:p>
            <a:pPr lvl="1"/>
            <a:r>
              <a:rPr lang="en-US" dirty="0"/>
              <a:t>CP-net and PCP-net profiles</a:t>
            </a:r>
          </a:p>
          <a:p>
            <a:r>
              <a:rPr lang="en-US" dirty="0"/>
              <a:t>Natural notions of loss</a:t>
            </a:r>
          </a:p>
          <a:p>
            <a:pPr lvl="1"/>
            <a:r>
              <a:rPr lang="en-US" dirty="0"/>
              <a:t>Generalizes previous work</a:t>
            </a:r>
          </a:p>
          <a:p>
            <a:r>
              <a:rPr lang="en-US" dirty="0"/>
              <a:t>New class of voting rules</a:t>
            </a:r>
          </a:p>
          <a:p>
            <a:pPr lvl="1"/>
            <a:r>
              <a:rPr lang="en-US" dirty="0"/>
              <a:t>And axiomatic properties</a:t>
            </a:r>
          </a:p>
        </p:txBody>
      </p:sp>
    </p:spTree>
    <p:extLst>
      <p:ext uri="{BB962C8B-B14F-4D97-AF65-F5344CB8AC3E}">
        <p14:creationId xmlns:p14="http://schemas.microsoft.com/office/powerpoint/2010/main" val="2767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618</Words>
  <Application>Microsoft Office PowerPoint</Application>
  <PresentationFormat>Widescreen</PresentationFormat>
  <Paragraphs>162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Optimal Decision Making with CP-nets and PCP-nets</vt:lpstr>
      <vt:lpstr>Multi-Issue Voting</vt:lpstr>
      <vt:lpstr>Compact Preference Languages and CP-nets</vt:lpstr>
      <vt:lpstr>Winners are Undominated</vt:lpstr>
      <vt:lpstr>PCP-nets</vt:lpstr>
      <vt:lpstr>PCP-nets are useful</vt:lpstr>
      <vt:lpstr>Previous Work</vt:lpstr>
      <vt:lpstr>Quantitative approach to decision making</vt:lpstr>
      <vt:lpstr>Main messages</vt:lpstr>
      <vt:lpstr>Loss of a decision</vt:lpstr>
      <vt:lpstr>Natural loss functions</vt:lpstr>
      <vt:lpstr>Improving flip dynamics</vt:lpstr>
      <vt:lpstr>Computing the Loss</vt:lpstr>
      <vt:lpstr>Computing the Optimal Decision for CP-nets</vt:lpstr>
      <vt:lpstr>Optimal Decision for PCP-nets</vt:lpstr>
      <vt:lpstr>A new class of voting rules</vt:lpstr>
      <vt:lpstr>Axiomatic Properties</vt:lpstr>
      <vt:lpstr>Summary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Decision Making with CP-nets and PCP-nets</dc:title>
  <dc:creator>Sujoy Sikdar</dc:creator>
  <cp:lastModifiedBy>Sujoy Sikdar</cp:lastModifiedBy>
  <cp:revision>78</cp:revision>
  <dcterms:created xsi:type="dcterms:W3CDTF">2017-04-24T19:55:33Z</dcterms:created>
  <dcterms:modified xsi:type="dcterms:W3CDTF">2017-05-09T12:03:15Z</dcterms:modified>
</cp:coreProperties>
</file>