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9" r:id="rId4"/>
    <p:sldId id="268" r:id="rId5"/>
    <p:sldId id="259" r:id="rId6"/>
    <p:sldId id="260" r:id="rId7"/>
    <p:sldId id="261" r:id="rId8"/>
    <p:sldId id="263" r:id="rId9"/>
    <p:sldId id="278" r:id="rId10"/>
    <p:sldId id="274" r:id="rId11"/>
    <p:sldId id="272" r:id="rId12"/>
    <p:sldId id="275" r:id="rId13"/>
    <p:sldId id="27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A3B6-8389-4A17-A4B6-784D699B07C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74B42-0A8C-429C-A312-5A665B19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647C8-7C5A-49EE-A7A0-82967CD1A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CC3C9-59DD-49F5-B713-0D3F589D1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1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74B42-0A8C-429C-A312-5A665B19BA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1781-E500-4D00-B5D5-DB272C8F9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EEAD8-86C7-4DB4-8902-3869B875E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4D59-5DD7-40BF-BE85-176B4D5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9521E-94F1-42E8-BF87-8AD8B1A3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718D-C3FB-4E5B-9653-13CF3D93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1587-44D6-4D52-9FEC-8E51C59A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E98D4-C95E-459B-AF9D-5E9278EA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73-CA43-4A9F-98D2-C6EBCAEB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8D005-1C92-49C9-BCC8-5FB2EF28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AFD5E-100D-4456-A039-217C722C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6C930-859D-4E70-8E42-92029074B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F1039-A57C-4016-9BB2-685D2475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B6B5-1A8F-4341-A647-FCA6F88C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31C9-EE6E-4203-ACF4-7842F877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8AD7-E734-47E6-9869-9A02A267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D12-64DD-4D0E-AB37-417E06A0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D78D-C37E-4E27-83F5-24281738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CD85-DFB1-4E39-BE5E-E6766983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4D38-C4C3-462A-A7D5-6BB9ECEB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B18C-6C3F-4258-9D27-667A79C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E90B-1E99-4841-84FD-5D67B0EC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717A2-333B-4E54-A9E4-DE640665B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11A8A-64B8-41F8-B0E8-1A9205DA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14D6-A311-48EC-884B-C6DA4902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57F3-3A80-4EE8-90A0-03B11F1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8E4E-0610-44C9-A48E-8378015D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3468-E979-43A6-B862-7BFDF4D01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9D228-1CB1-45E8-BDAE-4A621FE0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CF8E6-736D-4410-802C-44DC9668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6F5DD-534B-417A-A496-A3062633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30902-9526-4D46-A864-DE3B9407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33E8-205E-486C-B7E3-B991E992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CD60-558A-475B-9C6B-CCCF33CC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0E83B-1380-40BF-9482-E03C5371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FD56C-4C7F-43F3-96F9-4DB1BEB3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A5286-E784-437E-8821-7F068AC87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DCDCD-0663-4F77-B912-007F0696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69CB-3387-4D9B-A9D0-7C75E156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94415-864B-4836-926E-BFF9AFF2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4FC9-B433-47C4-9541-89ACB1BF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E367-10AD-4392-A1DA-A92DBE64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9FB24-8946-46AD-8975-B1663B32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AFE40-FB8C-488A-BB38-4BB44F3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0B43-893D-4A00-8F7F-56E567C5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293C9-7324-4337-801C-B68C70EB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06B81-1017-4280-9F45-59FEF600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92A5-9E25-40E4-B2CF-1BE525CA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C2AD-4A69-4F33-B12B-8691A528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76495-9114-4B9D-99E7-D797645B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F04E-AF5A-4AC2-A081-167E32BA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0F231-0036-4439-A1A2-7ECCBC53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5DAD8-1C94-412A-B30E-90E859A4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15FB-14FD-4EA5-A8BB-AEA3E64B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FD8F5-B67F-4EBE-A907-6AAB0E3E9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D233D-6417-434A-81F5-84A82BC98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C23EB-A316-4DA4-8FE3-76612F59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ADD9-13B3-4A1A-9477-F27C42DC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394E0-B65B-4164-9F9C-EC01E03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07AEE-76DF-4C78-9008-D9053E3D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9818-B36C-4665-BEFA-D1C56BE2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73B1-3F2B-4841-958F-D3EC4BBC7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9465-C5A4-4894-B4E1-DC03BF7505C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7F56-61ED-462F-BAD7-108153B7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0533-FA41-42D8-A8E4-DA9770C4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18" Type="http://schemas.openxmlformats.org/officeDocument/2006/relationships/image" Target="../media/image26.png"/><Relationship Id="rId3" Type="http://schemas.openxmlformats.org/officeDocument/2006/relationships/image" Target="../media/image14.svg"/><Relationship Id="rId21" Type="http://schemas.openxmlformats.org/officeDocument/2006/relationships/image" Target="../media/image29.svg"/><Relationship Id="rId7" Type="http://schemas.openxmlformats.org/officeDocument/2006/relationships/image" Target="../media/image16.svg"/><Relationship Id="rId12" Type="http://schemas.openxmlformats.org/officeDocument/2006/relationships/image" Target="../media/image3.png"/><Relationship Id="rId17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25.svg"/><Relationship Id="rId15" Type="http://schemas.openxmlformats.org/officeDocument/2006/relationships/image" Target="../media/image22.svg"/><Relationship Id="rId10" Type="http://schemas.openxmlformats.org/officeDocument/2006/relationships/image" Target="../media/image11.png"/><Relationship Id="rId19" Type="http://schemas.openxmlformats.org/officeDocument/2006/relationships/image" Target="../media/image27.svg"/><Relationship Id="rId4" Type="http://schemas.openxmlformats.org/officeDocument/2006/relationships/image" Target="../media/image9.png"/><Relationship Id="rId9" Type="http://schemas.openxmlformats.org/officeDocument/2006/relationships/image" Target="../media/image18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svg"/><Relationship Id="rId18" Type="http://schemas.openxmlformats.org/officeDocument/2006/relationships/image" Target="../media/image28.png"/><Relationship Id="rId3" Type="http://schemas.openxmlformats.org/officeDocument/2006/relationships/image" Target="../media/image14.svg"/><Relationship Id="rId21" Type="http://schemas.openxmlformats.org/officeDocument/2006/relationships/image" Target="../media/image27.svg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25.svg"/><Relationship Id="rId15" Type="http://schemas.openxmlformats.org/officeDocument/2006/relationships/image" Target="../media/image24.svg"/><Relationship Id="rId10" Type="http://schemas.openxmlformats.org/officeDocument/2006/relationships/image" Target="../media/image3.png"/><Relationship Id="rId19" Type="http://schemas.openxmlformats.org/officeDocument/2006/relationships/image" Target="../media/image29.svg"/><Relationship Id="rId4" Type="http://schemas.openxmlformats.org/officeDocument/2006/relationships/image" Target="../media/image9.png"/><Relationship Id="rId9" Type="http://schemas.openxmlformats.org/officeDocument/2006/relationships/image" Target="../media/image19.sv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svg"/><Relationship Id="rId18" Type="http://schemas.openxmlformats.org/officeDocument/2006/relationships/image" Target="../media/image11.png"/><Relationship Id="rId3" Type="http://schemas.openxmlformats.org/officeDocument/2006/relationships/image" Target="../media/image14.svg"/><Relationship Id="rId21" Type="http://schemas.openxmlformats.org/officeDocument/2006/relationships/image" Target="../media/image27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svg"/><Relationship Id="rId5" Type="http://schemas.openxmlformats.org/officeDocument/2006/relationships/image" Target="../media/image25.svg"/><Relationship Id="rId15" Type="http://schemas.openxmlformats.org/officeDocument/2006/relationships/image" Target="../media/image29.svg"/><Relationship Id="rId10" Type="http://schemas.openxmlformats.org/officeDocument/2006/relationships/image" Target="../media/image23.png"/><Relationship Id="rId19" Type="http://schemas.openxmlformats.org/officeDocument/2006/relationships/image" Target="../media/image19.sv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3.png"/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12" Type="http://schemas.openxmlformats.org/officeDocument/2006/relationships/image" Target="../media/image3.png"/><Relationship Id="rId17" Type="http://schemas.openxmlformats.org/officeDocument/2006/relationships/image" Target="../media/image27.svg"/><Relationship Id="rId2" Type="http://schemas.openxmlformats.org/officeDocument/2006/relationships/image" Target="../media/image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8.svg"/><Relationship Id="rId5" Type="http://schemas.openxmlformats.org/officeDocument/2006/relationships/image" Target="../media/image22.svg"/><Relationship Id="rId15" Type="http://schemas.openxmlformats.org/officeDocument/2006/relationships/image" Target="../media/image19.svg"/><Relationship Id="rId10" Type="http://schemas.openxmlformats.org/officeDocument/2006/relationships/image" Target="../media/image17.png"/><Relationship Id="rId19" Type="http://schemas.openxmlformats.org/officeDocument/2006/relationships/image" Target="../media/image24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1.png"/><Relationship Id="rId18" Type="http://schemas.openxmlformats.org/officeDocument/2006/relationships/image" Target="../media/image25.sv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17" Type="http://schemas.openxmlformats.org/officeDocument/2006/relationships/image" Target="../media/image9.png"/><Relationship Id="rId2" Type="http://schemas.openxmlformats.org/officeDocument/2006/relationships/image" Target="../media/image14.png"/><Relationship Id="rId16" Type="http://schemas.openxmlformats.org/officeDocument/2006/relationships/image" Target="../media/image24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9.svg"/><Relationship Id="rId19" Type="http://schemas.openxmlformats.org/officeDocument/2006/relationships/image" Target="../media/image26.png"/><Relationship Id="rId4" Type="http://schemas.openxmlformats.org/officeDocument/2006/relationships/image" Target="../media/image14.svg"/><Relationship Id="rId9" Type="http://schemas.openxmlformats.org/officeDocument/2006/relationships/image" Target="../media/image11.png"/><Relationship Id="rId14" Type="http://schemas.openxmlformats.org/officeDocument/2006/relationships/image" Target="../media/image22.svg"/><Relationship Id="rId22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.png"/><Relationship Id="rId18" Type="http://schemas.openxmlformats.org/officeDocument/2006/relationships/image" Target="../media/image18.svg"/><Relationship Id="rId3" Type="http://schemas.openxmlformats.org/officeDocument/2006/relationships/image" Target="../media/image1.png"/><Relationship Id="rId21" Type="http://schemas.openxmlformats.org/officeDocument/2006/relationships/image" Target="../media/image32.png"/><Relationship Id="rId7" Type="http://schemas.openxmlformats.org/officeDocument/2006/relationships/image" Target="../media/image9.png"/><Relationship Id="rId12" Type="http://schemas.openxmlformats.org/officeDocument/2006/relationships/image" Target="../media/image19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2.svg"/><Relationship Id="rId19" Type="http://schemas.openxmlformats.org/officeDocument/2006/relationships/image" Target="../media/image30.png"/><Relationship Id="rId4" Type="http://schemas.openxmlformats.org/officeDocument/2006/relationships/image" Target="../media/image14.svg"/><Relationship Id="rId9" Type="http://schemas.openxmlformats.org/officeDocument/2006/relationships/image" Target="../media/image21.png"/><Relationship Id="rId14" Type="http://schemas.openxmlformats.org/officeDocument/2006/relationships/image" Target="../media/image20.svg"/><Relationship Id="rId22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svg"/><Relationship Id="rId18" Type="http://schemas.openxmlformats.org/officeDocument/2006/relationships/image" Target="../media/image26.png"/><Relationship Id="rId3" Type="http://schemas.openxmlformats.org/officeDocument/2006/relationships/image" Target="../media/image14.svg"/><Relationship Id="rId21" Type="http://schemas.openxmlformats.org/officeDocument/2006/relationships/image" Target="../media/image29.svg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17" Type="http://schemas.openxmlformats.org/officeDocument/2006/relationships/image" Target="../media/image25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5" Type="http://schemas.openxmlformats.org/officeDocument/2006/relationships/image" Target="../media/image24.svg"/><Relationship Id="rId10" Type="http://schemas.openxmlformats.org/officeDocument/2006/relationships/image" Target="../media/image3.png"/><Relationship Id="rId19" Type="http://schemas.openxmlformats.org/officeDocument/2006/relationships/image" Target="../media/image27.svg"/><Relationship Id="rId4" Type="http://schemas.openxmlformats.org/officeDocument/2006/relationships/image" Target="../media/image15.png"/><Relationship Id="rId9" Type="http://schemas.openxmlformats.org/officeDocument/2006/relationships/image" Target="../media/image19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45CB-C481-45EF-A1CB-2871ADFE1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Top-Trading-Cycles Mechanisms with Acceptable Bundles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1C8CD-E9F8-49C7-964E-27B527BFF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5779"/>
            <a:ext cx="9144000" cy="1655762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Sujoy Sikdar</a:t>
            </a:r>
            <a:r>
              <a:rPr lang="en-US" sz="3200" dirty="0"/>
              <a:t>, Sibel Adali, Lirong Xia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Rensselaer Polytechnic Institute</a:t>
            </a:r>
          </a:p>
        </p:txBody>
      </p:sp>
    </p:spTree>
    <p:extLst>
      <p:ext uri="{BB962C8B-B14F-4D97-AF65-F5344CB8AC3E}">
        <p14:creationId xmlns:p14="http://schemas.microsoft.com/office/powerpoint/2010/main" val="353898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2BCE86C5-1310-42E8-AB18-7E89A8C0F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3565" y="2243760"/>
            <a:ext cx="642256" cy="642256"/>
          </a:xfrm>
          <a:prstGeom prst="rect">
            <a:avLst/>
          </a:prstGeom>
        </p:spPr>
      </p:pic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BA7F6A62-6E71-485E-97A6-7795EF116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6893" y="5313528"/>
            <a:ext cx="642256" cy="64225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A32EAA76-9AA7-445A-BAFF-8F6DB8767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3689" y="3274635"/>
            <a:ext cx="642256" cy="642256"/>
          </a:xfrm>
          <a:prstGeom prst="rect">
            <a:avLst/>
          </a:prstGeom>
        </p:spPr>
      </p:pic>
      <p:pic>
        <p:nvPicPr>
          <p:cNvPr id="54" name="Graphic 53" descr="Home">
            <a:extLst>
              <a:ext uri="{FF2B5EF4-FFF2-40B4-BE49-F238E27FC236}">
                <a16:creationId xmlns:a16="http://schemas.microsoft.com/office/drawing/2014/main" id="{6F44566C-884B-40FF-871E-395433AF64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3565" y="3267016"/>
            <a:ext cx="642256" cy="642256"/>
          </a:xfrm>
          <a:prstGeom prst="rect">
            <a:avLst/>
          </a:prstGeom>
        </p:spPr>
      </p:pic>
      <p:pic>
        <p:nvPicPr>
          <p:cNvPr id="55" name="Graphic 54" descr="Home">
            <a:extLst>
              <a:ext uri="{FF2B5EF4-FFF2-40B4-BE49-F238E27FC236}">
                <a16:creationId xmlns:a16="http://schemas.microsoft.com/office/drawing/2014/main" id="{27000C35-790E-4F3D-8941-D0EC53B8A3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67053" y="4290272"/>
            <a:ext cx="642256" cy="642256"/>
          </a:xfrm>
          <a:prstGeom prst="rect">
            <a:avLst/>
          </a:prstGeom>
        </p:spPr>
      </p:pic>
      <p:pic>
        <p:nvPicPr>
          <p:cNvPr id="56" name="Graphic 55" descr="Home">
            <a:extLst>
              <a:ext uri="{FF2B5EF4-FFF2-40B4-BE49-F238E27FC236}">
                <a16:creationId xmlns:a16="http://schemas.microsoft.com/office/drawing/2014/main" id="{C8688D40-A3C5-4A6F-AFD8-F6F5523CA5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67053" y="3267016"/>
            <a:ext cx="642256" cy="64225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8422878-F235-4128-A9D6-A627932673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3689" y="4290272"/>
            <a:ext cx="642256" cy="64225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53D2EE32-5272-4738-88B1-B59D52C478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3565" y="4290272"/>
            <a:ext cx="642256" cy="64225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AF4FA0-4373-4484-936E-CF1965DD4047}"/>
              </a:ext>
            </a:extLst>
          </p:cNvPr>
          <p:cNvCxnSpPr>
            <a:cxnSpLocks/>
            <a:stCxn id="54" idx="0"/>
            <a:endCxn id="51" idx="2"/>
          </p:cNvCxnSpPr>
          <p:nvPr/>
        </p:nvCxnSpPr>
        <p:spPr>
          <a:xfrm flipV="1">
            <a:off x="7074693" y="2886016"/>
            <a:ext cx="0" cy="38100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016387-BABC-48E7-BC92-4272BAF0F498}"/>
              </a:ext>
            </a:extLst>
          </p:cNvPr>
          <p:cNvCxnSpPr>
            <a:cxnSpLocks/>
            <a:stCxn id="58" idx="2"/>
            <a:endCxn id="52" idx="0"/>
          </p:cNvCxnSpPr>
          <p:nvPr/>
        </p:nvCxnSpPr>
        <p:spPr>
          <a:xfrm>
            <a:off x="7074693" y="4932528"/>
            <a:ext cx="13328" cy="38100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A8F7C43-32A7-40A6-B675-DB19DB358BD8}"/>
              </a:ext>
            </a:extLst>
          </p:cNvPr>
          <p:cNvCxnSpPr>
            <a:stCxn id="57" idx="2"/>
            <a:endCxn id="52" idx="3"/>
          </p:cNvCxnSpPr>
          <p:nvPr/>
        </p:nvCxnSpPr>
        <p:spPr>
          <a:xfrm rot="5400000">
            <a:off x="7245919" y="5095758"/>
            <a:ext cx="702128" cy="375668"/>
          </a:xfrm>
          <a:prstGeom prst="bentConnector2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1A2DCEE-124E-412A-95BA-67C9A323A51F}"/>
              </a:ext>
            </a:extLst>
          </p:cNvPr>
          <p:cNvCxnSpPr>
            <a:cxnSpLocks/>
            <a:stCxn id="55" idx="2"/>
            <a:endCxn id="52" idx="1"/>
          </p:cNvCxnSpPr>
          <p:nvPr/>
        </p:nvCxnSpPr>
        <p:spPr>
          <a:xfrm rot="16200000" flipH="1">
            <a:off x="6226473" y="5094236"/>
            <a:ext cx="702128" cy="378712"/>
          </a:xfrm>
          <a:prstGeom prst="bentConnector2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9316FA1-CEEC-488D-ADA1-61ACF8FB06B9}"/>
              </a:ext>
            </a:extLst>
          </p:cNvPr>
          <p:cNvCxnSpPr>
            <a:cxnSpLocks/>
            <a:stCxn id="53" idx="0"/>
            <a:endCxn id="51" idx="3"/>
          </p:cNvCxnSpPr>
          <p:nvPr/>
        </p:nvCxnSpPr>
        <p:spPr>
          <a:xfrm rot="16200000" flipV="1">
            <a:off x="7235446" y="2725264"/>
            <a:ext cx="709747" cy="388996"/>
          </a:xfrm>
          <a:prstGeom prst="bentConnector2">
            <a:avLst/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78B3BD8-6615-4328-9E61-CBF1693FF37B}"/>
              </a:ext>
            </a:extLst>
          </p:cNvPr>
          <p:cNvCxnSpPr>
            <a:cxnSpLocks/>
            <a:stCxn id="56" idx="0"/>
            <a:endCxn id="51" idx="1"/>
          </p:cNvCxnSpPr>
          <p:nvPr/>
        </p:nvCxnSpPr>
        <p:spPr>
          <a:xfrm rot="5400000" flipH="1" flipV="1">
            <a:off x="6219809" y="2733260"/>
            <a:ext cx="702128" cy="365384"/>
          </a:xfrm>
          <a:prstGeom prst="bentConnector2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7085D38-A1AA-46EC-9E91-0A729D3B6342}"/>
              </a:ext>
            </a:extLst>
          </p:cNvPr>
          <p:cNvGrpSpPr>
            <a:grpSpLocks noChangeAspect="1"/>
          </p:cNvGrpSpPr>
          <p:nvPr/>
        </p:nvGrpSpPr>
        <p:grpSpPr>
          <a:xfrm>
            <a:off x="90124" y="1847050"/>
            <a:ext cx="2526616" cy="1236001"/>
            <a:chOff x="1989953" y="2797312"/>
            <a:chExt cx="2870560" cy="1404256"/>
          </a:xfrm>
        </p:grpSpPr>
        <p:pic>
          <p:nvPicPr>
            <p:cNvPr id="70" name="Graphic 69" descr="User">
              <a:extLst>
                <a:ext uri="{FF2B5EF4-FFF2-40B4-BE49-F238E27FC236}">
                  <a16:creationId xmlns:a16="http://schemas.microsoft.com/office/drawing/2014/main" id="{0A46A625-FB87-444C-9E37-14059D18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9953" y="2797312"/>
              <a:ext cx="642256" cy="642256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94D6FF11-53FD-4906-BDBC-DC4A6EEE3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18257" y="2804931"/>
              <a:ext cx="642256" cy="642256"/>
            </a:xfrm>
            <a:prstGeom prst="rect">
              <a:avLst/>
            </a:prstGeom>
          </p:spPr>
        </p:pic>
        <p:pic>
          <p:nvPicPr>
            <p:cNvPr id="72" name="Graphic 71" descr="Home">
              <a:extLst>
                <a:ext uri="{FF2B5EF4-FFF2-40B4-BE49-F238E27FC236}">
                  <a16:creationId xmlns:a16="http://schemas.microsoft.com/office/drawing/2014/main" id="{5BEF8DDE-B486-4EF3-9CB7-920EF645E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08133" y="2797312"/>
              <a:ext cx="642256" cy="642256"/>
            </a:xfrm>
            <a:prstGeom prst="rect">
              <a:avLst/>
            </a:prstGeom>
          </p:spPr>
        </p:pic>
        <p:pic>
          <p:nvPicPr>
            <p:cNvPr id="73" name="Graphic 72" descr="Home">
              <a:extLst>
                <a:ext uri="{FF2B5EF4-FFF2-40B4-BE49-F238E27FC236}">
                  <a16:creationId xmlns:a16="http://schemas.microsoft.com/office/drawing/2014/main" id="{782FE62D-2C53-4845-81B5-E7C9338F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21621" y="3559312"/>
              <a:ext cx="642256" cy="642256"/>
            </a:xfrm>
            <a:prstGeom prst="rect">
              <a:avLst/>
            </a:prstGeom>
          </p:spPr>
        </p:pic>
        <p:pic>
          <p:nvPicPr>
            <p:cNvPr id="74" name="Graphic 73" descr="Home">
              <a:extLst>
                <a:ext uri="{FF2B5EF4-FFF2-40B4-BE49-F238E27FC236}">
                  <a16:creationId xmlns:a16="http://schemas.microsoft.com/office/drawing/2014/main" id="{D319DA58-0970-47CD-91BC-ECDA02878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21621" y="2797312"/>
              <a:ext cx="642256" cy="642256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A5C89FAE-408F-4F5F-AEC3-3EFCC3B8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18257" y="3559312"/>
              <a:ext cx="642256" cy="642256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A8DF86A4-4A9B-4451-89BE-DEE6CB7E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8133" y="3559312"/>
              <a:ext cx="642256" cy="642256"/>
            </a:xfrm>
            <a:prstGeom prst="rect">
              <a:avLst/>
            </a:prstGeom>
          </p:spPr>
        </p:pic>
        <p:pic>
          <p:nvPicPr>
            <p:cNvPr id="77" name="Graphic 76" descr="User">
              <a:extLst>
                <a:ext uri="{FF2B5EF4-FFF2-40B4-BE49-F238E27FC236}">
                  <a16:creationId xmlns:a16="http://schemas.microsoft.com/office/drawing/2014/main" id="{F5ED1E35-D211-4448-8E4D-6E25E147F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9953" y="3559312"/>
              <a:ext cx="642256" cy="64225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A5E0BEB-8015-4FFE-BF07-DC0CEF321C83}"/>
              </a:ext>
            </a:extLst>
          </p:cNvPr>
          <p:cNvGrpSpPr>
            <a:grpSpLocks noChangeAspect="1"/>
          </p:cNvGrpSpPr>
          <p:nvPr/>
        </p:nvGrpSpPr>
        <p:grpSpPr>
          <a:xfrm>
            <a:off x="90124" y="3640773"/>
            <a:ext cx="2513717" cy="1229691"/>
            <a:chOff x="7033814" y="2802602"/>
            <a:chExt cx="2870560" cy="1404256"/>
          </a:xfrm>
        </p:grpSpPr>
        <p:pic>
          <p:nvPicPr>
            <p:cNvPr id="79" name="Graphic 78" descr="User">
              <a:extLst>
                <a:ext uri="{FF2B5EF4-FFF2-40B4-BE49-F238E27FC236}">
                  <a16:creationId xmlns:a16="http://schemas.microsoft.com/office/drawing/2014/main" id="{470CD583-4F12-469D-BC68-8A9B00452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3814" y="2802602"/>
              <a:ext cx="642256" cy="642256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4A3987F-D9D8-41BD-A1C0-D51245162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62118" y="2810221"/>
              <a:ext cx="642256" cy="642256"/>
            </a:xfrm>
            <a:prstGeom prst="rect">
              <a:avLst/>
            </a:prstGeom>
          </p:spPr>
        </p:pic>
        <p:pic>
          <p:nvPicPr>
            <p:cNvPr id="81" name="Graphic 80" descr="Home">
              <a:extLst>
                <a:ext uri="{FF2B5EF4-FFF2-40B4-BE49-F238E27FC236}">
                  <a16:creationId xmlns:a16="http://schemas.microsoft.com/office/drawing/2014/main" id="{5DC98BAD-079E-419E-9370-A95F70826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51994" y="2802602"/>
              <a:ext cx="642256" cy="642256"/>
            </a:xfrm>
            <a:prstGeom prst="rect">
              <a:avLst/>
            </a:prstGeom>
          </p:spPr>
        </p:pic>
        <p:pic>
          <p:nvPicPr>
            <p:cNvPr id="82" name="Graphic 81" descr="Home">
              <a:extLst>
                <a:ext uri="{FF2B5EF4-FFF2-40B4-BE49-F238E27FC236}">
                  <a16:creationId xmlns:a16="http://schemas.microsoft.com/office/drawing/2014/main" id="{4857974E-DE60-40F2-8ADF-3005B20E2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65482" y="3564602"/>
              <a:ext cx="642256" cy="642256"/>
            </a:xfrm>
            <a:prstGeom prst="rect">
              <a:avLst/>
            </a:prstGeom>
          </p:spPr>
        </p:pic>
        <p:pic>
          <p:nvPicPr>
            <p:cNvPr id="83" name="Graphic 82" descr="Home">
              <a:extLst>
                <a:ext uri="{FF2B5EF4-FFF2-40B4-BE49-F238E27FC236}">
                  <a16:creationId xmlns:a16="http://schemas.microsoft.com/office/drawing/2014/main" id="{79202CC2-C79A-4B76-83F6-154C9527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65482" y="2802602"/>
              <a:ext cx="642256" cy="642256"/>
            </a:xfrm>
            <a:prstGeom prst="rect">
              <a:avLst/>
            </a:prstGeom>
          </p:spPr>
        </p:pic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BC19A320-4122-4D2D-BBE2-52EB2404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62118" y="3564602"/>
              <a:ext cx="642256" cy="642256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BE6F8ADE-AE49-4C4E-AFD8-B744528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551994" y="3564602"/>
              <a:ext cx="642256" cy="642256"/>
            </a:xfrm>
            <a:prstGeom prst="rect">
              <a:avLst/>
            </a:prstGeom>
          </p:spPr>
        </p:pic>
        <p:pic>
          <p:nvPicPr>
            <p:cNvPr id="86" name="Graphic 85" descr="User">
              <a:extLst>
                <a:ext uri="{FF2B5EF4-FFF2-40B4-BE49-F238E27FC236}">
                  <a16:creationId xmlns:a16="http://schemas.microsoft.com/office/drawing/2014/main" id="{885B23D6-6C28-4B16-9E44-08CB9E039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814" y="3564602"/>
              <a:ext cx="642256" cy="642256"/>
            </a:xfrm>
            <a:prstGeom prst="rect">
              <a:avLst/>
            </a:prstGeom>
          </p:spPr>
        </p:pic>
      </p:grpSp>
      <p:pic>
        <p:nvPicPr>
          <p:cNvPr id="87" name="Graphic 86" descr="User">
            <a:extLst>
              <a:ext uri="{FF2B5EF4-FFF2-40B4-BE49-F238E27FC236}">
                <a16:creationId xmlns:a16="http://schemas.microsoft.com/office/drawing/2014/main" id="{EB4C6F21-D266-475A-B840-0A621D86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24" y="5363191"/>
            <a:ext cx="642256" cy="642256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F2AF3804-36AB-4DF1-B346-C01FBB80A4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792" y="5363191"/>
            <a:ext cx="642256" cy="642256"/>
          </a:xfrm>
          <a:prstGeom prst="rect">
            <a:avLst/>
          </a:prstGeom>
        </p:spPr>
      </p:pic>
      <p:pic>
        <p:nvPicPr>
          <p:cNvPr id="89" name="Graphic 88" descr="User">
            <a:extLst>
              <a:ext uri="{FF2B5EF4-FFF2-40B4-BE49-F238E27FC236}">
                <a16:creationId xmlns:a16="http://schemas.microsoft.com/office/drawing/2014/main" id="{97A3A648-7FC6-4EF1-80A8-EC9EDF071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79" y="6175266"/>
            <a:ext cx="642256" cy="642256"/>
          </a:xfrm>
          <a:prstGeom prst="rect">
            <a:avLst/>
          </a:prstGeom>
        </p:spPr>
      </p:pic>
      <p:pic>
        <p:nvPicPr>
          <p:cNvPr id="100" name="Graphic 99" descr="Home">
            <a:extLst>
              <a:ext uri="{FF2B5EF4-FFF2-40B4-BE49-F238E27FC236}">
                <a16:creationId xmlns:a16="http://schemas.microsoft.com/office/drawing/2014/main" id="{D1201A19-9250-4B13-993B-BE839F7E64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792" y="6175266"/>
            <a:ext cx="642256" cy="64225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8AFEA59-BB4C-45F6-A4E2-802E8E5A8B87}"/>
              </a:ext>
            </a:extLst>
          </p:cNvPr>
          <p:cNvSpPr txBox="1"/>
          <p:nvPr/>
        </p:nvSpPr>
        <p:spPr>
          <a:xfrm>
            <a:off x="313947" y="1392387"/>
            <a:ext cx="185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Endowments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F262C4-A2AA-4ABB-9D25-3DCB54C751A2}"/>
              </a:ext>
            </a:extLst>
          </p:cNvPr>
          <p:cNvSpPr txBox="1"/>
          <p:nvPr/>
        </p:nvSpPr>
        <p:spPr>
          <a:xfrm>
            <a:off x="46084" y="3199784"/>
            <a:ext cx="2682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Acceptable bundles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8C8B1D-6DB7-4E51-89B3-2BE040EEAA32}"/>
              </a:ext>
            </a:extLst>
          </p:cNvPr>
          <p:cNvSpPr txBox="1"/>
          <p:nvPr/>
        </p:nvSpPr>
        <p:spPr>
          <a:xfrm>
            <a:off x="46084" y="4901526"/>
            <a:ext cx="227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CMI preferences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20E45A8-B3AC-4860-963E-42174CE7DEDE}"/>
              </a:ext>
            </a:extLst>
          </p:cNvPr>
          <p:cNvSpPr/>
          <p:nvPr/>
        </p:nvSpPr>
        <p:spPr>
          <a:xfrm>
            <a:off x="90124" y="2849"/>
            <a:ext cx="10765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/>
              <a:t>Round 1 of TTC</a:t>
            </a:r>
          </a:p>
          <a:p>
            <a:r>
              <a:rPr lang="en-US" sz="4200" b="1" dirty="0"/>
              <a:t>Multi Type Housing Markets w/ Size Constraints</a:t>
            </a: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6C8FD9BC-B36A-4326-944E-3E6E376C014A}"/>
              </a:ext>
            </a:extLst>
          </p:cNvPr>
          <p:cNvCxnSpPr>
            <a:stCxn id="51" idx="0"/>
            <a:endCxn id="53" idx="3"/>
          </p:cNvCxnSpPr>
          <p:nvPr/>
        </p:nvCxnSpPr>
        <p:spPr>
          <a:xfrm rot="16200000" flipH="1">
            <a:off x="6914317" y="2404135"/>
            <a:ext cx="1352003" cy="1031252"/>
          </a:xfrm>
          <a:prstGeom prst="curvedConnector4">
            <a:avLst>
              <a:gd name="adj1" fmla="val -33816"/>
              <a:gd name="adj2" fmla="val 174946"/>
            </a:avLst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BA91CF8-F539-42A7-A8EB-27A05E616865}"/>
              </a:ext>
            </a:extLst>
          </p:cNvPr>
          <p:cNvCxnSpPr>
            <a:cxnSpLocks/>
          </p:cNvCxnSpPr>
          <p:nvPr/>
        </p:nvCxnSpPr>
        <p:spPr>
          <a:xfrm rot="5400000" flipH="1">
            <a:off x="5191034" y="4201608"/>
            <a:ext cx="2367640" cy="1020968"/>
          </a:xfrm>
          <a:prstGeom prst="curvedConnector4">
            <a:avLst>
              <a:gd name="adj1" fmla="val -20690"/>
              <a:gd name="adj2" fmla="val 215152"/>
            </a:avLst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DB80DF87-474C-492E-A901-22BFECA16C8C}"/>
              </a:ext>
            </a:extLst>
          </p:cNvPr>
          <p:cNvSpPr/>
          <p:nvPr/>
        </p:nvSpPr>
        <p:spPr>
          <a:xfrm>
            <a:off x="10958777" y="6175266"/>
            <a:ext cx="1138844" cy="61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2BCE86C5-1310-42E8-AB18-7E89A8C0F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021" y="1415133"/>
            <a:ext cx="642256" cy="642256"/>
          </a:xfrm>
          <a:prstGeom prst="rect">
            <a:avLst/>
          </a:prstGeom>
        </p:spPr>
      </p:pic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BA7F6A62-6E71-485E-97A6-7795EF116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4349" y="4484901"/>
            <a:ext cx="642256" cy="642256"/>
          </a:xfrm>
          <a:prstGeom prst="rect">
            <a:avLst/>
          </a:prstGeom>
        </p:spPr>
      </p:pic>
      <p:pic>
        <p:nvPicPr>
          <p:cNvPr id="54" name="Graphic 53" descr="Home">
            <a:extLst>
              <a:ext uri="{FF2B5EF4-FFF2-40B4-BE49-F238E27FC236}">
                <a16:creationId xmlns:a16="http://schemas.microsoft.com/office/drawing/2014/main" id="{6F44566C-884B-40FF-871E-395433AF6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1021" y="2438389"/>
            <a:ext cx="642256" cy="642256"/>
          </a:xfrm>
          <a:prstGeom prst="rect">
            <a:avLst/>
          </a:prstGeom>
        </p:spPr>
      </p:pic>
      <p:pic>
        <p:nvPicPr>
          <p:cNvPr id="55" name="Graphic 54" descr="Home">
            <a:extLst>
              <a:ext uri="{FF2B5EF4-FFF2-40B4-BE49-F238E27FC236}">
                <a16:creationId xmlns:a16="http://schemas.microsoft.com/office/drawing/2014/main" id="{27000C35-790E-4F3D-8941-D0EC53B8A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4509" y="3461645"/>
            <a:ext cx="642256" cy="642256"/>
          </a:xfrm>
          <a:prstGeom prst="rect">
            <a:avLst/>
          </a:prstGeom>
        </p:spPr>
      </p:pic>
      <p:pic>
        <p:nvPicPr>
          <p:cNvPr id="56" name="Graphic 55" descr="Home">
            <a:extLst>
              <a:ext uri="{FF2B5EF4-FFF2-40B4-BE49-F238E27FC236}">
                <a16:creationId xmlns:a16="http://schemas.microsoft.com/office/drawing/2014/main" id="{C8688D40-A3C5-4A6F-AFD8-F6F5523CA5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4509" y="2438389"/>
            <a:ext cx="642256" cy="64225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8422878-F235-4128-A9D6-A627932673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1145" y="3461645"/>
            <a:ext cx="642256" cy="64225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53D2EE32-5272-4738-88B1-B59D52C478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91021" y="3461645"/>
            <a:ext cx="642256" cy="64225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AF4FA0-4373-4484-936E-CF1965DD4047}"/>
              </a:ext>
            </a:extLst>
          </p:cNvPr>
          <p:cNvCxnSpPr>
            <a:cxnSpLocks/>
            <a:stCxn id="54" idx="0"/>
            <a:endCxn id="51" idx="2"/>
          </p:cNvCxnSpPr>
          <p:nvPr/>
        </p:nvCxnSpPr>
        <p:spPr>
          <a:xfrm flipV="1">
            <a:off x="7412149" y="2057389"/>
            <a:ext cx="0" cy="38100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016387-BABC-48E7-BC92-4272BAF0F498}"/>
              </a:ext>
            </a:extLst>
          </p:cNvPr>
          <p:cNvCxnSpPr>
            <a:cxnSpLocks/>
            <a:stCxn id="58" idx="2"/>
            <a:endCxn id="52" idx="0"/>
          </p:cNvCxnSpPr>
          <p:nvPr/>
        </p:nvCxnSpPr>
        <p:spPr>
          <a:xfrm>
            <a:off x="7412149" y="4103901"/>
            <a:ext cx="13328" cy="38100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A8F7C43-32A7-40A6-B675-DB19DB358BD8}"/>
              </a:ext>
            </a:extLst>
          </p:cNvPr>
          <p:cNvCxnSpPr>
            <a:cxnSpLocks/>
            <a:stCxn id="57" idx="2"/>
            <a:endCxn id="52" idx="3"/>
          </p:cNvCxnSpPr>
          <p:nvPr/>
        </p:nvCxnSpPr>
        <p:spPr>
          <a:xfrm rot="5400000">
            <a:off x="7583375" y="4267131"/>
            <a:ext cx="702128" cy="375668"/>
          </a:xfrm>
          <a:prstGeom prst="bentConnector2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1A2DCEE-124E-412A-95BA-67C9A323A51F}"/>
              </a:ext>
            </a:extLst>
          </p:cNvPr>
          <p:cNvCxnSpPr>
            <a:cxnSpLocks/>
            <a:stCxn id="55" idx="2"/>
            <a:endCxn id="52" idx="1"/>
          </p:cNvCxnSpPr>
          <p:nvPr/>
        </p:nvCxnSpPr>
        <p:spPr>
          <a:xfrm rot="16200000" flipH="1">
            <a:off x="6563929" y="4265609"/>
            <a:ext cx="702128" cy="378712"/>
          </a:xfrm>
          <a:prstGeom prst="bentConnector2">
            <a:avLst/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78B3BD8-6615-4328-9E61-CBF1693FF37B}"/>
              </a:ext>
            </a:extLst>
          </p:cNvPr>
          <p:cNvCxnSpPr>
            <a:cxnSpLocks/>
            <a:stCxn id="56" idx="0"/>
            <a:endCxn id="51" idx="1"/>
          </p:cNvCxnSpPr>
          <p:nvPr/>
        </p:nvCxnSpPr>
        <p:spPr>
          <a:xfrm rot="5400000" flipH="1" flipV="1">
            <a:off x="6557265" y="1904633"/>
            <a:ext cx="702128" cy="365384"/>
          </a:xfrm>
          <a:prstGeom prst="bentConnector2">
            <a:avLst/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A5E0BEB-8015-4FFE-BF07-DC0CEF321C83}"/>
              </a:ext>
            </a:extLst>
          </p:cNvPr>
          <p:cNvGrpSpPr>
            <a:grpSpLocks noChangeAspect="1"/>
          </p:cNvGrpSpPr>
          <p:nvPr/>
        </p:nvGrpSpPr>
        <p:grpSpPr>
          <a:xfrm>
            <a:off x="220755" y="1953479"/>
            <a:ext cx="2513717" cy="1229691"/>
            <a:chOff x="7033814" y="2802602"/>
            <a:chExt cx="2870560" cy="1404256"/>
          </a:xfrm>
        </p:grpSpPr>
        <p:pic>
          <p:nvPicPr>
            <p:cNvPr id="79" name="Graphic 78" descr="User">
              <a:extLst>
                <a:ext uri="{FF2B5EF4-FFF2-40B4-BE49-F238E27FC236}">
                  <a16:creationId xmlns:a16="http://schemas.microsoft.com/office/drawing/2014/main" id="{470CD583-4F12-469D-BC68-8A9B00452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3814" y="2802602"/>
              <a:ext cx="642256" cy="642256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4A3987F-D9D8-41BD-A1C0-D51245162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62118" y="2810221"/>
              <a:ext cx="642256" cy="642256"/>
            </a:xfrm>
            <a:prstGeom prst="rect">
              <a:avLst/>
            </a:prstGeom>
          </p:spPr>
        </p:pic>
        <p:pic>
          <p:nvPicPr>
            <p:cNvPr id="81" name="Graphic 80" descr="Home">
              <a:extLst>
                <a:ext uri="{FF2B5EF4-FFF2-40B4-BE49-F238E27FC236}">
                  <a16:creationId xmlns:a16="http://schemas.microsoft.com/office/drawing/2014/main" id="{5DC98BAD-079E-419E-9370-A95F70826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551994" y="2802602"/>
              <a:ext cx="642256" cy="642256"/>
            </a:xfrm>
            <a:prstGeom prst="rect">
              <a:avLst/>
            </a:prstGeom>
          </p:spPr>
        </p:pic>
        <p:pic>
          <p:nvPicPr>
            <p:cNvPr id="82" name="Graphic 81" descr="Home">
              <a:extLst>
                <a:ext uri="{FF2B5EF4-FFF2-40B4-BE49-F238E27FC236}">
                  <a16:creationId xmlns:a16="http://schemas.microsoft.com/office/drawing/2014/main" id="{4857974E-DE60-40F2-8ADF-3005B20E2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65482" y="3564602"/>
              <a:ext cx="642256" cy="642256"/>
            </a:xfrm>
            <a:prstGeom prst="rect">
              <a:avLst/>
            </a:prstGeom>
          </p:spPr>
        </p:pic>
        <p:pic>
          <p:nvPicPr>
            <p:cNvPr id="83" name="Graphic 82" descr="Home">
              <a:extLst>
                <a:ext uri="{FF2B5EF4-FFF2-40B4-BE49-F238E27FC236}">
                  <a16:creationId xmlns:a16="http://schemas.microsoft.com/office/drawing/2014/main" id="{79202CC2-C79A-4B76-83F6-154C9527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65482" y="2802602"/>
              <a:ext cx="642256" cy="642256"/>
            </a:xfrm>
            <a:prstGeom prst="rect">
              <a:avLst/>
            </a:prstGeom>
          </p:spPr>
        </p:pic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BC19A320-4122-4D2D-BBE2-52EB2404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262118" y="3564602"/>
              <a:ext cx="642256" cy="642256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BE6F8ADE-AE49-4C4E-AFD8-B744528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51994" y="3564602"/>
              <a:ext cx="642256" cy="642256"/>
            </a:xfrm>
            <a:prstGeom prst="rect">
              <a:avLst/>
            </a:prstGeom>
          </p:spPr>
        </p:pic>
        <p:pic>
          <p:nvPicPr>
            <p:cNvPr id="86" name="Graphic 85" descr="User">
              <a:extLst>
                <a:ext uri="{FF2B5EF4-FFF2-40B4-BE49-F238E27FC236}">
                  <a16:creationId xmlns:a16="http://schemas.microsoft.com/office/drawing/2014/main" id="{885B23D6-6C28-4B16-9E44-08CB9E039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814" y="3564602"/>
              <a:ext cx="642256" cy="642256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B48C8B1D-6DB7-4E51-89B3-2BE040EEAA32}"/>
              </a:ext>
            </a:extLst>
          </p:cNvPr>
          <p:cNvSpPr txBox="1"/>
          <p:nvPr/>
        </p:nvSpPr>
        <p:spPr>
          <a:xfrm>
            <a:off x="176715" y="3377522"/>
            <a:ext cx="227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CMI preferences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20E45A8-B3AC-4860-963E-42174CE7DEDE}"/>
              </a:ext>
            </a:extLst>
          </p:cNvPr>
          <p:cNvSpPr/>
          <p:nvPr/>
        </p:nvSpPr>
        <p:spPr>
          <a:xfrm>
            <a:off x="90124" y="2849"/>
            <a:ext cx="10765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/>
              <a:t>Round 2 of TTC</a:t>
            </a: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6C8FD9BC-B36A-4326-944E-3E6E376C014A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6725637" y="1736261"/>
            <a:ext cx="1007640" cy="1785554"/>
          </a:xfrm>
          <a:prstGeom prst="curvedConnector4">
            <a:avLst>
              <a:gd name="adj1" fmla="val -51856"/>
              <a:gd name="adj2" fmla="val 80940"/>
            </a:avLst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BA91CF8-F539-42A7-A8EB-27A05E616865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5400000" flipH="1">
            <a:off x="5731173" y="3432853"/>
            <a:ext cx="2367640" cy="1020968"/>
          </a:xfrm>
          <a:prstGeom prst="curvedConnector4">
            <a:avLst>
              <a:gd name="adj1" fmla="val -23448"/>
              <a:gd name="adj2" fmla="val 211953"/>
            </a:avLst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DB80DF87-474C-492E-A901-22BFECA16C8C}"/>
              </a:ext>
            </a:extLst>
          </p:cNvPr>
          <p:cNvSpPr/>
          <p:nvPr/>
        </p:nvSpPr>
        <p:spPr>
          <a:xfrm>
            <a:off x="10958777" y="6175266"/>
            <a:ext cx="1138844" cy="61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Graphic 147" descr="User">
            <a:extLst>
              <a:ext uri="{FF2B5EF4-FFF2-40B4-BE49-F238E27FC236}">
                <a16:creationId xmlns:a16="http://schemas.microsoft.com/office/drawing/2014/main" id="{95E2FCAD-2564-42A5-8C23-F84A53D56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55" y="3849700"/>
            <a:ext cx="642256" cy="642256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83376C59-2058-42D7-BAF3-5CE4782016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2423" y="3849700"/>
            <a:ext cx="642256" cy="642256"/>
          </a:xfrm>
          <a:prstGeom prst="rect">
            <a:avLst/>
          </a:prstGeom>
        </p:spPr>
      </p:pic>
      <p:pic>
        <p:nvPicPr>
          <p:cNvPr id="150" name="Graphic 149" descr="User">
            <a:extLst>
              <a:ext uri="{FF2B5EF4-FFF2-40B4-BE49-F238E27FC236}">
                <a16:creationId xmlns:a16="http://schemas.microsoft.com/office/drawing/2014/main" id="{419D474A-6C31-4492-B178-D6B56EC69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010" y="4661775"/>
            <a:ext cx="642256" cy="642256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BA50F342-23AA-4B22-9FF5-250BA5A39E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0063" y="3849700"/>
            <a:ext cx="642256" cy="642256"/>
          </a:xfrm>
          <a:prstGeom prst="rect">
            <a:avLst/>
          </a:prstGeom>
        </p:spPr>
      </p:pic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BF8ED6C-7D4B-457B-8295-5F4747C35A43}"/>
              </a:ext>
            </a:extLst>
          </p:cNvPr>
          <p:cNvCxnSpPr>
            <a:stCxn id="149" idx="3"/>
            <a:endCxn id="151" idx="1"/>
          </p:cNvCxnSpPr>
          <p:nvPr/>
        </p:nvCxnSpPr>
        <p:spPr>
          <a:xfrm>
            <a:off x="1694679" y="4170828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Graphic 152" descr="Home">
            <a:extLst>
              <a:ext uri="{FF2B5EF4-FFF2-40B4-BE49-F238E27FC236}">
                <a16:creationId xmlns:a16="http://schemas.microsoft.com/office/drawing/2014/main" id="{EF84EB45-BA67-4CA0-BE39-0D2850C20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7703" y="3849700"/>
            <a:ext cx="642256" cy="642256"/>
          </a:xfrm>
          <a:prstGeom prst="rect">
            <a:avLst/>
          </a:prstGeom>
        </p:spPr>
      </p:pic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E9DB669-D5BA-4A03-BA93-00E65D0A7630}"/>
              </a:ext>
            </a:extLst>
          </p:cNvPr>
          <p:cNvCxnSpPr>
            <a:cxnSpLocks/>
            <a:stCxn id="151" idx="3"/>
            <a:endCxn id="153" idx="1"/>
          </p:cNvCxnSpPr>
          <p:nvPr/>
        </p:nvCxnSpPr>
        <p:spPr>
          <a:xfrm>
            <a:off x="2702319" y="4170828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Graphic 154" descr="Home">
            <a:extLst>
              <a:ext uri="{FF2B5EF4-FFF2-40B4-BE49-F238E27FC236}">
                <a16:creationId xmlns:a16="http://schemas.microsoft.com/office/drawing/2014/main" id="{796466C2-CB66-4D3F-B3C4-445F970767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423" y="4661775"/>
            <a:ext cx="642256" cy="6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2BCE86C5-1310-42E8-AB18-7E89A8C0F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649" y="1887347"/>
            <a:ext cx="642256" cy="642256"/>
          </a:xfrm>
          <a:prstGeom prst="rect">
            <a:avLst/>
          </a:prstGeom>
        </p:spPr>
      </p:pic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BA7F6A62-6E71-485E-97A6-7795EF116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8977" y="4957115"/>
            <a:ext cx="642256" cy="642256"/>
          </a:xfrm>
          <a:prstGeom prst="rect">
            <a:avLst/>
          </a:prstGeom>
        </p:spPr>
      </p:pic>
      <p:pic>
        <p:nvPicPr>
          <p:cNvPr id="54" name="Graphic 53" descr="Home">
            <a:extLst>
              <a:ext uri="{FF2B5EF4-FFF2-40B4-BE49-F238E27FC236}">
                <a16:creationId xmlns:a16="http://schemas.microsoft.com/office/drawing/2014/main" id="{6F44566C-884B-40FF-871E-395433AF6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5649" y="2910603"/>
            <a:ext cx="642256" cy="64225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8422878-F235-4128-A9D6-A62793267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5773" y="3933859"/>
            <a:ext cx="642256" cy="64225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53D2EE32-5272-4738-88B1-B59D52C47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5649" y="3933859"/>
            <a:ext cx="642256" cy="64225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AF4FA0-4373-4484-936E-CF1965DD4047}"/>
              </a:ext>
            </a:extLst>
          </p:cNvPr>
          <p:cNvCxnSpPr>
            <a:cxnSpLocks/>
            <a:stCxn id="54" idx="0"/>
            <a:endCxn id="51" idx="2"/>
          </p:cNvCxnSpPr>
          <p:nvPr/>
        </p:nvCxnSpPr>
        <p:spPr>
          <a:xfrm flipV="1">
            <a:off x="8636777" y="2529603"/>
            <a:ext cx="0" cy="381000"/>
          </a:xfrm>
          <a:prstGeom prst="straightConnector1">
            <a:avLst/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016387-BABC-48E7-BC92-4272BAF0F498}"/>
              </a:ext>
            </a:extLst>
          </p:cNvPr>
          <p:cNvCxnSpPr>
            <a:cxnSpLocks/>
            <a:stCxn id="58" idx="2"/>
            <a:endCxn id="52" idx="0"/>
          </p:cNvCxnSpPr>
          <p:nvPr/>
        </p:nvCxnSpPr>
        <p:spPr>
          <a:xfrm>
            <a:off x="8636777" y="4576115"/>
            <a:ext cx="13328" cy="381000"/>
          </a:xfrm>
          <a:prstGeom prst="straightConnector1">
            <a:avLst/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A8F7C43-32A7-40A6-B675-DB19DB358BD8}"/>
              </a:ext>
            </a:extLst>
          </p:cNvPr>
          <p:cNvCxnSpPr>
            <a:cxnSpLocks/>
            <a:stCxn id="57" idx="2"/>
            <a:endCxn id="52" idx="3"/>
          </p:cNvCxnSpPr>
          <p:nvPr/>
        </p:nvCxnSpPr>
        <p:spPr>
          <a:xfrm rot="5400000">
            <a:off x="8808003" y="4739345"/>
            <a:ext cx="702128" cy="375668"/>
          </a:xfrm>
          <a:prstGeom prst="bentConnector2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A5E0BEB-8015-4FFE-BF07-DC0CEF321C83}"/>
              </a:ext>
            </a:extLst>
          </p:cNvPr>
          <p:cNvGrpSpPr>
            <a:grpSpLocks noChangeAspect="1"/>
          </p:cNvGrpSpPr>
          <p:nvPr/>
        </p:nvGrpSpPr>
        <p:grpSpPr>
          <a:xfrm>
            <a:off x="231638" y="1887347"/>
            <a:ext cx="2513717" cy="1229691"/>
            <a:chOff x="7033814" y="2802602"/>
            <a:chExt cx="2870560" cy="1404256"/>
          </a:xfrm>
        </p:grpSpPr>
        <p:pic>
          <p:nvPicPr>
            <p:cNvPr id="79" name="Graphic 78" descr="User">
              <a:extLst>
                <a:ext uri="{FF2B5EF4-FFF2-40B4-BE49-F238E27FC236}">
                  <a16:creationId xmlns:a16="http://schemas.microsoft.com/office/drawing/2014/main" id="{470CD583-4F12-469D-BC68-8A9B00452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3814" y="2802602"/>
              <a:ext cx="642256" cy="642256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4A3987F-D9D8-41BD-A1C0-D51245162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62118" y="2810221"/>
              <a:ext cx="642256" cy="642256"/>
            </a:xfrm>
            <a:prstGeom prst="rect">
              <a:avLst/>
            </a:prstGeom>
          </p:spPr>
        </p:pic>
        <p:pic>
          <p:nvPicPr>
            <p:cNvPr id="81" name="Graphic 80" descr="Home">
              <a:extLst>
                <a:ext uri="{FF2B5EF4-FFF2-40B4-BE49-F238E27FC236}">
                  <a16:creationId xmlns:a16="http://schemas.microsoft.com/office/drawing/2014/main" id="{5DC98BAD-079E-419E-9370-A95F70826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51994" y="2802602"/>
              <a:ext cx="642256" cy="642256"/>
            </a:xfrm>
            <a:prstGeom prst="rect">
              <a:avLst/>
            </a:prstGeom>
          </p:spPr>
        </p:pic>
        <p:pic>
          <p:nvPicPr>
            <p:cNvPr id="82" name="Graphic 81" descr="Home">
              <a:extLst>
                <a:ext uri="{FF2B5EF4-FFF2-40B4-BE49-F238E27FC236}">
                  <a16:creationId xmlns:a16="http://schemas.microsoft.com/office/drawing/2014/main" id="{4857974E-DE60-40F2-8ADF-3005B20E2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5482" y="3564602"/>
              <a:ext cx="642256" cy="642256"/>
            </a:xfrm>
            <a:prstGeom prst="rect">
              <a:avLst/>
            </a:prstGeom>
          </p:spPr>
        </p:pic>
        <p:pic>
          <p:nvPicPr>
            <p:cNvPr id="83" name="Graphic 82" descr="Home">
              <a:extLst>
                <a:ext uri="{FF2B5EF4-FFF2-40B4-BE49-F238E27FC236}">
                  <a16:creationId xmlns:a16="http://schemas.microsoft.com/office/drawing/2014/main" id="{79202CC2-C79A-4B76-83F6-154C9527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65482" y="2802602"/>
              <a:ext cx="642256" cy="642256"/>
            </a:xfrm>
            <a:prstGeom prst="rect">
              <a:avLst/>
            </a:prstGeom>
          </p:spPr>
        </p:pic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BC19A320-4122-4D2D-BBE2-52EB2404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262118" y="3564602"/>
              <a:ext cx="642256" cy="642256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BE6F8ADE-AE49-4C4E-AFD8-B744528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51994" y="3564602"/>
              <a:ext cx="642256" cy="642256"/>
            </a:xfrm>
            <a:prstGeom prst="rect">
              <a:avLst/>
            </a:prstGeom>
          </p:spPr>
        </p:pic>
        <p:pic>
          <p:nvPicPr>
            <p:cNvPr id="86" name="Graphic 85" descr="User">
              <a:extLst>
                <a:ext uri="{FF2B5EF4-FFF2-40B4-BE49-F238E27FC236}">
                  <a16:creationId xmlns:a16="http://schemas.microsoft.com/office/drawing/2014/main" id="{885B23D6-6C28-4B16-9E44-08CB9E039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814" y="3564602"/>
              <a:ext cx="642256" cy="642256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B48C8B1D-6DB7-4E51-89B3-2BE040EEAA32}"/>
              </a:ext>
            </a:extLst>
          </p:cNvPr>
          <p:cNvSpPr txBox="1"/>
          <p:nvPr/>
        </p:nvSpPr>
        <p:spPr>
          <a:xfrm>
            <a:off x="187598" y="3311390"/>
            <a:ext cx="227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CMI preferences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20E45A8-B3AC-4860-963E-42174CE7DEDE}"/>
              </a:ext>
            </a:extLst>
          </p:cNvPr>
          <p:cNvSpPr/>
          <p:nvPr/>
        </p:nvSpPr>
        <p:spPr>
          <a:xfrm>
            <a:off x="90124" y="2849"/>
            <a:ext cx="10765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/>
              <a:t>Round 3 of TTC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DB80DF87-474C-492E-A901-22BFECA16C8C}"/>
              </a:ext>
            </a:extLst>
          </p:cNvPr>
          <p:cNvSpPr/>
          <p:nvPr/>
        </p:nvSpPr>
        <p:spPr>
          <a:xfrm>
            <a:off x="10958777" y="6175266"/>
            <a:ext cx="1138844" cy="61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BB96CE1A-A66A-4A4C-A8CF-8D7B2560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638" y="3773055"/>
            <a:ext cx="642256" cy="64225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B51259D-D5A2-40D4-A262-3F567072BA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3306" y="3773055"/>
            <a:ext cx="642256" cy="642256"/>
          </a:xfrm>
          <a:prstGeom prst="rect">
            <a:avLst/>
          </a:prstGeom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6C0F0F22-EF6F-4087-9A6F-F2E3B197C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893" y="4585130"/>
            <a:ext cx="642256" cy="642256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78BB311-F0FC-49D0-B336-14D75529C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70946" y="3773055"/>
            <a:ext cx="642256" cy="64225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A13E04-03CB-44E8-945C-B120B0D7DC83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>
            <a:off x="1705562" y="4094183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Home">
            <a:extLst>
              <a:ext uri="{FF2B5EF4-FFF2-40B4-BE49-F238E27FC236}">
                <a16:creationId xmlns:a16="http://schemas.microsoft.com/office/drawing/2014/main" id="{A4C66B3A-27B4-4513-ACFA-E80EC16C38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8586" y="3773055"/>
            <a:ext cx="642256" cy="64225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117821-28A2-4021-BD73-D4B7EE19140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2713202" y="4094183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Home">
            <a:extLst>
              <a:ext uri="{FF2B5EF4-FFF2-40B4-BE49-F238E27FC236}">
                <a16:creationId xmlns:a16="http://schemas.microsoft.com/office/drawing/2014/main" id="{DAB27D0B-950A-4532-A052-C0CF59A585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86226" y="3773055"/>
            <a:ext cx="642256" cy="64225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6968F6-8267-43F3-BBE7-01AB12A150F7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3720842" y="4094183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3A369F50-B159-4E1A-8A80-30A5F5C67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93866" y="3773055"/>
            <a:ext cx="642256" cy="64225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B0BD82-7C4E-4622-B8C7-10F36D820479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728482" y="4094183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Home">
            <a:extLst>
              <a:ext uri="{FF2B5EF4-FFF2-40B4-BE49-F238E27FC236}">
                <a16:creationId xmlns:a16="http://schemas.microsoft.com/office/drawing/2014/main" id="{B8904838-34C6-4346-B4CD-9233507BCB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1506" y="3773055"/>
            <a:ext cx="642256" cy="64225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3FFCBA-AD37-449E-8842-67C6FA68C61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5736122" y="4094183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Home">
            <a:extLst>
              <a:ext uri="{FF2B5EF4-FFF2-40B4-BE49-F238E27FC236}">
                <a16:creationId xmlns:a16="http://schemas.microsoft.com/office/drawing/2014/main" id="{9BFEF103-B0BE-42C8-B075-0A28A1CE0B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3306" y="4585130"/>
            <a:ext cx="642256" cy="642256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6D02712E-074B-4F3C-9ED4-817E9016F0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0946" y="4585130"/>
            <a:ext cx="642256" cy="64225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D486C4C0-AC7B-4752-81D9-F5D814B9C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78586" y="4585130"/>
            <a:ext cx="642256" cy="64225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1E1C9C-A836-46CF-BB34-9F3F15E1FF38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1705562" y="4906258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388D08E-CBF0-43F8-86BA-30A2B85830AF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2713202" y="4906258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A69436F-ED78-4070-AA87-019A910DA6FB}"/>
              </a:ext>
            </a:extLst>
          </p:cNvPr>
          <p:cNvSpPr txBox="1"/>
          <p:nvPr/>
        </p:nvSpPr>
        <p:spPr>
          <a:xfrm>
            <a:off x="2664590" y="5164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2F618C8F-7F08-4B8E-83AC-5A2A1B5BDC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8586" y="5400086"/>
            <a:ext cx="642256" cy="642256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03183A-5884-4B0C-8EBC-48740FFB6C8C}"/>
              </a:ext>
            </a:extLst>
          </p:cNvPr>
          <p:cNvCxnSpPr>
            <a:cxnSpLocks/>
            <a:stCxn id="50" idx="2"/>
            <a:endCxn id="103" idx="1"/>
          </p:cNvCxnSpPr>
          <p:nvPr/>
        </p:nvCxnSpPr>
        <p:spPr>
          <a:xfrm>
            <a:off x="2392074" y="5227386"/>
            <a:ext cx="686512" cy="493828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4426E50-7D5E-4EA0-B49A-2B0F07CE1CC7}"/>
              </a:ext>
            </a:extLst>
          </p:cNvPr>
          <p:cNvSpPr txBox="1"/>
          <p:nvPr/>
        </p:nvSpPr>
        <p:spPr>
          <a:xfrm>
            <a:off x="2665485" y="458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B877309-B731-4BD9-8997-9B82DB690412}"/>
              </a:ext>
            </a:extLst>
          </p:cNvPr>
          <p:cNvCxnSpPr>
            <a:stCxn id="51" idx="3"/>
            <a:endCxn id="54" idx="3"/>
          </p:cNvCxnSpPr>
          <p:nvPr/>
        </p:nvCxnSpPr>
        <p:spPr>
          <a:xfrm>
            <a:off x="8957905" y="2208475"/>
            <a:ext cx="12700" cy="1023256"/>
          </a:xfrm>
          <a:prstGeom prst="curvedConnector3">
            <a:avLst>
              <a:gd name="adj1" fmla="val 6514291"/>
            </a:avLst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61A220E-B250-41C4-B238-40B2C1E1D54A}"/>
              </a:ext>
            </a:extLst>
          </p:cNvPr>
          <p:cNvCxnSpPr>
            <a:stCxn id="52" idx="1"/>
            <a:endCxn id="58" idx="1"/>
          </p:cNvCxnSpPr>
          <p:nvPr/>
        </p:nvCxnSpPr>
        <p:spPr>
          <a:xfrm rot="10800000">
            <a:off x="8315649" y="4254987"/>
            <a:ext cx="13328" cy="1023256"/>
          </a:xfrm>
          <a:prstGeom prst="curvedConnector3">
            <a:avLst>
              <a:gd name="adj1" fmla="val 6225668"/>
            </a:avLst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BA7F6A62-6E71-485E-97A6-7795EF116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941" y="2978135"/>
            <a:ext cx="642256" cy="64225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8422878-F235-4128-A9D6-A62793267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37" y="1954879"/>
            <a:ext cx="642256" cy="642256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A8F7C43-32A7-40A6-B675-DB19DB358BD8}"/>
              </a:ext>
            </a:extLst>
          </p:cNvPr>
          <p:cNvCxnSpPr>
            <a:cxnSpLocks/>
            <a:stCxn id="57" idx="2"/>
            <a:endCxn id="52" idx="3"/>
          </p:cNvCxnSpPr>
          <p:nvPr/>
        </p:nvCxnSpPr>
        <p:spPr>
          <a:xfrm rot="5400000">
            <a:off x="5737967" y="2760365"/>
            <a:ext cx="702128" cy="375668"/>
          </a:xfrm>
          <a:prstGeom prst="bentConnector2">
            <a:avLst/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A5E0BEB-8015-4FFE-BF07-DC0CEF321C83}"/>
              </a:ext>
            </a:extLst>
          </p:cNvPr>
          <p:cNvGrpSpPr>
            <a:grpSpLocks noChangeAspect="1"/>
          </p:cNvGrpSpPr>
          <p:nvPr/>
        </p:nvGrpSpPr>
        <p:grpSpPr>
          <a:xfrm>
            <a:off x="90124" y="1811965"/>
            <a:ext cx="2513717" cy="1229691"/>
            <a:chOff x="7033814" y="2802602"/>
            <a:chExt cx="2870560" cy="1404256"/>
          </a:xfrm>
        </p:grpSpPr>
        <p:pic>
          <p:nvPicPr>
            <p:cNvPr id="79" name="Graphic 78" descr="User">
              <a:extLst>
                <a:ext uri="{FF2B5EF4-FFF2-40B4-BE49-F238E27FC236}">
                  <a16:creationId xmlns:a16="http://schemas.microsoft.com/office/drawing/2014/main" id="{470CD583-4F12-469D-BC68-8A9B00452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3814" y="2802602"/>
              <a:ext cx="642256" cy="642256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4A3987F-D9D8-41BD-A1C0-D51245162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62118" y="2810221"/>
              <a:ext cx="642256" cy="642256"/>
            </a:xfrm>
            <a:prstGeom prst="rect">
              <a:avLst/>
            </a:prstGeom>
          </p:spPr>
        </p:pic>
        <p:pic>
          <p:nvPicPr>
            <p:cNvPr id="81" name="Graphic 80" descr="Home">
              <a:extLst>
                <a:ext uri="{FF2B5EF4-FFF2-40B4-BE49-F238E27FC236}">
                  <a16:creationId xmlns:a16="http://schemas.microsoft.com/office/drawing/2014/main" id="{5DC98BAD-079E-419E-9370-A95F70826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51994" y="2802602"/>
              <a:ext cx="642256" cy="642256"/>
            </a:xfrm>
            <a:prstGeom prst="rect">
              <a:avLst/>
            </a:prstGeom>
          </p:spPr>
        </p:pic>
        <p:pic>
          <p:nvPicPr>
            <p:cNvPr id="82" name="Graphic 81" descr="Home">
              <a:extLst>
                <a:ext uri="{FF2B5EF4-FFF2-40B4-BE49-F238E27FC236}">
                  <a16:creationId xmlns:a16="http://schemas.microsoft.com/office/drawing/2014/main" id="{4857974E-DE60-40F2-8ADF-3005B20E2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65482" y="3564602"/>
              <a:ext cx="642256" cy="642256"/>
            </a:xfrm>
            <a:prstGeom prst="rect">
              <a:avLst/>
            </a:prstGeom>
          </p:spPr>
        </p:pic>
        <p:pic>
          <p:nvPicPr>
            <p:cNvPr id="83" name="Graphic 82" descr="Home">
              <a:extLst>
                <a:ext uri="{FF2B5EF4-FFF2-40B4-BE49-F238E27FC236}">
                  <a16:creationId xmlns:a16="http://schemas.microsoft.com/office/drawing/2014/main" id="{79202CC2-C79A-4B76-83F6-154C9527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5482" y="2802602"/>
              <a:ext cx="642256" cy="642256"/>
            </a:xfrm>
            <a:prstGeom prst="rect">
              <a:avLst/>
            </a:prstGeom>
          </p:spPr>
        </p:pic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BC19A320-4122-4D2D-BBE2-52EB2404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62118" y="3564602"/>
              <a:ext cx="642256" cy="642256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BE6F8ADE-AE49-4C4E-AFD8-B744528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551994" y="3564602"/>
              <a:ext cx="642256" cy="642256"/>
            </a:xfrm>
            <a:prstGeom prst="rect">
              <a:avLst/>
            </a:prstGeom>
          </p:spPr>
        </p:pic>
        <p:pic>
          <p:nvPicPr>
            <p:cNvPr id="86" name="Graphic 85" descr="User">
              <a:extLst>
                <a:ext uri="{FF2B5EF4-FFF2-40B4-BE49-F238E27FC236}">
                  <a16:creationId xmlns:a16="http://schemas.microsoft.com/office/drawing/2014/main" id="{885B23D6-6C28-4B16-9E44-08CB9E039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3814" y="3564602"/>
              <a:ext cx="642256" cy="642256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B48C8B1D-6DB7-4E51-89B3-2BE040EEAA32}"/>
              </a:ext>
            </a:extLst>
          </p:cNvPr>
          <p:cNvSpPr txBox="1"/>
          <p:nvPr/>
        </p:nvSpPr>
        <p:spPr>
          <a:xfrm>
            <a:off x="46084" y="3236008"/>
            <a:ext cx="227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CMI preferences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20E45A8-B3AC-4860-963E-42174CE7DEDE}"/>
              </a:ext>
            </a:extLst>
          </p:cNvPr>
          <p:cNvSpPr/>
          <p:nvPr/>
        </p:nvSpPr>
        <p:spPr>
          <a:xfrm>
            <a:off x="90124" y="132159"/>
            <a:ext cx="10765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/>
              <a:t>TTC continued…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DB80DF87-474C-492E-A901-22BFECA16C8C}"/>
              </a:ext>
            </a:extLst>
          </p:cNvPr>
          <p:cNvSpPr/>
          <p:nvPr/>
        </p:nvSpPr>
        <p:spPr>
          <a:xfrm>
            <a:off x="7092182" y="3161139"/>
            <a:ext cx="1138844" cy="61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67DD0088-7A05-4165-99A7-810DF783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24" y="3697673"/>
            <a:ext cx="642256" cy="642256"/>
          </a:xfrm>
          <a:prstGeom prst="rect">
            <a:avLst/>
          </a:prstGeom>
        </p:spPr>
      </p:pic>
      <p:pic>
        <p:nvPicPr>
          <p:cNvPr id="56" name="Graphic 55" descr="Home">
            <a:extLst>
              <a:ext uri="{FF2B5EF4-FFF2-40B4-BE49-F238E27FC236}">
                <a16:creationId xmlns:a16="http://schemas.microsoft.com/office/drawing/2014/main" id="{E7CD791C-253F-4E8C-8FDB-5DDA4E8AB3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537" y="3697673"/>
            <a:ext cx="642256" cy="642256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88B1CE1-045C-4CA0-948F-21113D0588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5177" y="3697673"/>
            <a:ext cx="642256" cy="642256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7D69E6-1508-4DBB-8E3F-756BCE26018C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>
            <a:off x="1559793" y="4018801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41B3374-9D29-408A-BE03-770FE3AC2908}"/>
              </a:ext>
            </a:extLst>
          </p:cNvPr>
          <p:cNvSpPr txBox="1"/>
          <p:nvPr/>
        </p:nvSpPr>
        <p:spPr>
          <a:xfrm>
            <a:off x="2518821" y="4276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FA9F2C75-B9D9-4D17-9AE9-3E051378DA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32817" y="4512629"/>
            <a:ext cx="642256" cy="642256"/>
          </a:xfrm>
          <a:prstGeom prst="rect">
            <a:avLst/>
          </a:prstGeom>
        </p:spPr>
      </p:pic>
      <p:pic>
        <p:nvPicPr>
          <p:cNvPr id="77" name="Graphic 76" descr="Home">
            <a:extLst>
              <a:ext uri="{FF2B5EF4-FFF2-40B4-BE49-F238E27FC236}">
                <a16:creationId xmlns:a16="http://schemas.microsoft.com/office/drawing/2014/main" id="{0F221809-E2F4-49A7-877E-B5FECF945D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40457" y="4512629"/>
            <a:ext cx="642256" cy="642256"/>
          </a:xfrm>
          <a:prstGeom prst="rect">
            <a:avLst/>
          </a:prstGeom>
        </p:spPr>
      </p:pic>
      <p:pic>
        <p:nvPicPr>
          <p:cNvPr id="87" name="Graphic 86" descr="Home">
            <a:extLst>
              <a:ext uri="{FF2B5EF4-FFF2-40B4-BE49-F238E27FC236}">
                <a16:creationId xmlns:a16="http://schemas.microsoft.com/office/drawing/2014/main" id="{F11A5933-C7F4-4496-B011-494545A5C9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8097" y="4512629"/>
            <a:ext cx="642256" cy="642256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EFF83C4A-C0C7-45AC-A255-5A04A573C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37" y="4515401"/>
            <a:ext cx="642256" cy="642256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881707-9B83-4CFF-BC99-C1032AA4A9DB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3575073" y="4833757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629E9D-9D2C-4E15-8D84-491A46CCBD87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4582713" y="4833757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BAAFE6-3BE1-4312-8675-A7662FB7B403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590353" y="4833757"/>
            <a:ext cx="365384" cy="2772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C2799E-ABCF-49A8-BCA0-9991FC750350}"/>
              </a:ext>
            </a:extLst>
          </p:cNvPr>
          <p:cNvCxnSpPr>
            <a:cxnSpLocks/>
            <a:stCxn id="62" idx="2"/>
            <a:endCxn id="76" idx="1"/>
          </p:cNvCxnSpPr>
          <p:nvPr/>
        </p:nvCxnSpPr>
        <p:spPr>
          <a:xfrm>
            <a:off x="2246305" y="4339929"/>
            <a:ext cx="686512" cy="493828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E9415B3-89B9-4875-84A0-F8DE64D029AC}"/>
              </a:ext>
            </a:extLst>
          </p:cNvPr>
          <p:cNvCxnSpPr>
            <a:stCxn id="52" idx="1"/>
            <a:endCxn id="57" idx="1"/>
          </p:cNvCxnSpPr>
          <p:nvPr/>
        </p:nvCxnSpPr>
        <p:spPr>
          <a:xfrm rot="10800000" flipH="1">
            <a:off x="5258941" y="2276007"/>
            <a:ext cx="696796" cy="1023256"/>
          </a:xfrm>
          <a:prstGeom prst="curvedConnector3">
            <a:avLst>
              <a:gd name="adj1" fmla="val -60927"/>
            </a:avLst>
          </a:prstGeom>
          <a:ln w="3492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A5D099-BDF9-40E8-B0DB-EC123871F9B6}"/>
              </a:ext>
            </a:extLst>
          </p:cNvPr>
          <p:cNvGrpSpPr>
            <a:grpSpLocks noChangeAspect="1"/>
          </p:cNvGrpSpPr>
          <p:nvPr/>
        </p:nvGrpSpPr>
        <p:grpSpPr>
          <a:xfrm>
            <a:off x="8953650" y="2814154"/>
            <a:ext cx="2513717" cy="1229691"/>
            <a:chOff x="7033814" y="2802602"/>
            <a:chExt cx="2870560" cy="1404256"/>
          </a:xfrm>
        </p:grpSpPr>
        <p:pic>
          <p:nvPicPr>
            <p:cNvPr id="95" name="Graphic 94" descr="User">
              <a:extLst>
                <a:ext uri="{FF2B5EF4-FFF2-40B4-BE49-F238E27FC236}">
                  <a16:creationId xmlns:a16="http://schemas.microsoft.com/office/drawing/2014/main" id="{C083CA17-7D88-4192-83B6-689FA9D79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3814" y="2802602"/>
              <a:ext cx="642256" cy="642256"/>
            </a:xfrm>
            <a:prstGeom prst="rect">
              <a:avLst/>
            </a:prstGeom>
          </p:spPr>
        </p:pic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A3B4228A-97CB-4EEB-8D61-045581CCA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62118" y="2810221"/>
              <a:ext cx="642256" cy="642256"/>
            </a:xfrm>
            <a:prstGeom prst="rect">
              <a:avLst/>
            </a:prstGeom>
          </p:spPr>
        </p:pic>
        <p:pic>
          <p:nvPicPr>
            <p:cNvPr id="97" name="Graphic 96" descr="Home">
              <a:extLst>
                <a:ext uri="{FF2B5EF4-FFF2-40B4-BE49-F238E27FC236}">
                  <a16:creationId xmlns:a16="http://schemas.microsoft.com/office/drawing/2014/main" id="{013A1AB1-965D-4170-A16B-C6C7A4C60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51994" y="2802602"/>
              <a:ext cx="642256" cy="642256"/>
            </a:xfrm>
            <a:prstGeom prst="rect">
              <a:avLst/>
            </a:prstGeom>
          </p:spPr>
        </p:pic>
        <p:pic>
          <p:nvPicPr>
            <p:cNvPr id="98" name="Graphic 97" descr="Home">
              <a:extLst>
                <a:ext uri="{FF2B5EF4-FFF2-40B4-BE49-F238E27FC236}">
                  <a16:creationId xmlns:a16="http://schemas.microsoft.com/office/drawing/2014/main" id="{10E5AD86-C8F8-42C1-9579-BB493D5F1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65482" y="3564602"/>
              <a:ext cx="642256" cy="642256"/>
            </a:xfrm>
            <a:prstGeom prst="rect">
              <a:avLst/>
            </a:prstGeom>
          </p:spPr>
        </p:pic>
        <p:pic>
          <p:nvPicPr>
            <p:cNvPr id="99" name="Graphic 98" descr="Home">
              <a:extLst>
                <a:ext uri="{FF2B5EF4-FFF2-40B4-BE49-F238E27FC236}">
                  <a16:creationId xmlns:a16="http://schemas.microsoft.com/office/drawing/2014/main" id="{B0D66513-D7F9-470C-AE9E-7C1480E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5482" y="2802602"/>
              <a:ext cx="642256" cy="642256"/>
            </a:xfrm>
            <a:prstGeom prst="rect">
              <a:avLst/>
            </a:prstGeom>
          </p:spPr>
        </p:pic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5328FC09-FB4E-4DFA-8933-FAACC4D08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62118" y="3564602"/>
              <a:ext cx="642256" cy="642256"/>
            </a:xfrm>
            <a:prstGeom prst="rect">
              <a:avLst/>
            </a:prstGeom>
          </p:spPr>
        </p:pic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9132F247-79A1-4DB2-B0CD-A797D4250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551994" y="3564602"/>
              <a:ext cx="642256" cy="642256"/>
            </a:xfrm>
            <a:prstGeom prst="rect">
              <a:avLst/>
            </a:prstGeom>
          </p:spPr>
        </p:pic>
        <p:pic>
          <p:nvPicPr>
            <p:cNvPr id="105" name="Graphic 104" descr="User">
              <a:extLst>
                <a:ext uri="{FF2B5EF4-FFF2-40B4-BE49-F238E27FC236}">
                  <a16:creationId xmlns:a16="http://schemas.microsoft.com/office/drawing/2014/main" id="{9DE2A3DF-D4FA-49A4-A5F5-F9B8C9C1B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3814" y="3564602"/>
              <a:ext cx="642256" cy="64225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C16B3B-4D48-45DC-8DC4-9F2A303C88C2}"/>
              </a:ext>
            </a:extLst>
          </p:cNvPr>
          <p:cNvSpPr txBox="1"/>
          <p:nvPr/>
        </p:nvSpPr>
        <p:spPr>
          <a:xfrm>
            <a:off x="9346623" y="2075490"/>
            <a:ext cx="17860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E2740-8802-4D87-8DC2-90BBE57447A8}"/>
              </a:ext>
            </a:extLst>
          </p:cNvPr>
          <p:cNvSpPr txBox="1"/>
          <p:nvPr/>
        </p:nvSpPr>
        <p:spPr>
          <a:xfrm>
            <a:off x="9346623" y="4067005"/>
            <a:ext cx="20878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Acceptable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Full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72665-C016-43B8-832B-62973C5852CC}"/>
              </a:ext>
            </a:extLst>
          </p:cNvPr>
          <p:cNvSpPr txBox="1"/>
          <p:nvPr/>
        </p:nvSpPr>
        <p:spPr>
          <a:xfrm>
            <a:off x="8724817" y="5296696"/>
            <a:ext cx="3331489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Strict Core Allocation</a:t>
            </a:r>
          </a:p>
        </p:txBody>
      </p:sp>
    </p:spTree>
    <p:extLst>
      <p:ext uri="{BB962C8B-B14F-4D97-AF65-F5344CB8AC3E}">
        <p14:creationId xmlns:p14="http://schemas.microsoft.com/office/powerpoint/2010/main" val="26141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49CC-EFC2-42CB-84D8-CD1B9225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BBE0-E5B5-4C79-8AC9-46CA1912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New framework of Housing Markets with Acceptable Bundles (HMAB)</a:t>
            </a:r>
          </a:p>
          <a:p>
            <a:r>
              <a:rPr lang="en-US" sz="2600" dirty="0"/>
              <a:t>New graphical language of CMI-trees</a:t>
            </a:r>
          </a:p>
          <a:p>
            <a:pPr lvl="1"/>
            <a:r>
              <a:rPr lang="en-US" sz="2600" dirty="0"/>
              <a:t>Generalizes LP-trees, GLPs, lexicographic extension of CP-nets.</a:t>
            </a:r>
          </a:p>
          <a:p>
            <a:r>
              <a:rPr lang="en-US" sz="2600" dirty="0"/>
              <a:t>Extension of TTC to HMAB which 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Strict core selecting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Non-bossy</a:t>
            </a:r>
          </a:p>
          <a:p>
            <a:pPr marL="457200" lvl="1" indent="0">
              <a:buNone/>
            </a:pPr>
            <a:r>
              <a:rPr lang="en-US" sz="2600" dirty="0"/>
              <a:t>Whenever TTC outputs an acceptable full allocation</a:t>
            </a:r>
          </a:p>
          <a:p>
            <a:r>
              <a:rPr lang="en-US" sz="2600" dirty="0"/>
              <a:t>Multi-type Housing Markets with Size Constraints</a:t>
            </a:r>
          </a:p>
          <a:p>
            <a:pPr lvl="1"/>
            <a:r>
              <a:rPr lang="en-US" sz="2600" dirty="0"/>
              <a:t>Generalizes previous settings of </a:t>
            </a:r>
            <a:r>
              <a:rPr lang="en-US" sz="2000" dirty="0">
                <a:solidFill>
                  <a:schemeClr val="tx2"/>
                </a:solidFill>
              </a:rPr>
              <a:t>Fujita et al. (2015)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Sikdar et al. (2017)</a:t>
            </a:r>
          </a:p>
          <a:p>
            <a:pPr lvl="1"/>
            <a:r>
              <a:rPr lang="en-US" sz="2600" dirty="0"/>
              <a:t>TTC always outputs an acceptable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AD5F4-E435-4024-BC22-43A2AA4F1806}"/>
              </a:ext>
            </a:extLst>
          </p:cNvPr>
          <p:cNvSpPr txBox="1"/>
          <p:nvPr/>
        </p:nvSpPr>
        <p:spPr>
          <a:xfrm>
            <a:off x="9392516" y="6088559"/>
            <a:ext cx="2799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76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9C84-D19E-44A2-9B44-71E69968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Markets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E0855C1-ED03-4BA8-B9A5-9A9F32FCA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311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agents</a:t>
                </a:r>
              </a:p>
              <a:p>
                <a:r>
                  <a:rPr lang="en-US" dirty="0"/>
                  <a:t>Agents are each </a:t>
                </a:r>
                <a:r>
                  <a:rPr lang="en-US" i="1" dirty="0"/>
                  <a:t>endowed</a:t>
                </a:r>
                <a:r>
                  <a:rPr lang="en-US" dirty="0"/>
                  <a:t> with one item.</a:t>
                </a:r>
              </a:p>
              <a:p>
                <a:r>
                  <a:rPr lang="en-US" dirty="0"/>
                  <a:t>Items are indivisible.</a:t>
                </a:r>
              </a:p>
              <a:p>
                <a:r>
                  <a:rPr lang="en-US" dirty="0"/>
                  <a:t>Agents have strict preferences over all items.</a:t>
                </a:r>
              </a:p>
              <a:p>
                <a:r>
                  <a:rPr lang="en-US" dirty="0"/>
                  <a:t>Goal: Mutually beneficial redistribution of items.</a:t>
                </a:r>
              </a:p>
              <a:p>
                <a:endParaRPr lang="en-US" dirty="0"/>
              </a:p>
              <a:p>
                <a:r>
                  <a:rPr lang="en-US" dirty="0"/>
                  <a:t>Strict Core allocation.</a:t>
                </a:r>
              </a:p>
              <a:p>
                <a:pPr lvl="1"/>
                <a:r>
                  <a:rPr lang="en-US" sz="2800" dirty="0"/>
                  <a:t>No group of agents has incentive to deviate by exchanging their initial endowments.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E0855C1-ED03-4BA8-B9A5-9A9F32FCA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31159"/>
              </a:xfrm>
              <a:blipFill>
                <a:blip r:embed="rId2"/>
                <a:stretch>
                  <a:fillRect l="-1043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77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E324-D9A6-4092-988F-CB9F1876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Gale’s Top Trading Cycles (TTC)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438D-E22F-4E81-9678-6DF09A25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7089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Strict Core (unique </a:t>
            </a:r>
            <a:r>
              <a:rPr lang="en-US" sz="2200" baseline="0" dirty="0">
                <a:solidFill>
                  <a:schemeClr val="accent1"/>
                </a:solidFill>
              </a:rPr>
              <a:t>[Roth and </a:t>
            </a:r>
            <a:r>
              <a:rPr lang="en-US" sz="2200" baseline="0" dirty="0" err="1">
                <a:solidFill>
                  <a:schemeClr val="accent1"/>
                </a:solidFill>
              </a:rPr>
              <a:t>Postlewaite</a:t>
            </a:r>
            <a:r>
              <a:rPr lang="en-US" sz="2200" baseline="0" dirty="0">
                <a:solidFill>
                  <a:schemeClr val="accent1"/>
                </a:solidFill>
              </a:rPr>
              <a:t>, ‘77]</a:t>
            </a:r>
            <a:r>
              <a:rPr lang="en-US" dirty="0"/>
              <a:t>).</a:t>
            </a:r>
            <a:r>
              <a:rPr lang="en-US" sz="3200" dirty="0"/>
              <a:t> </a:t>
            </a:r>
          </a:p>
          <a:p>
            <a:pPr lvl="2"/>
            <a:r>
              <a:rPr lang="en-US" sz="2800" dirty="0"/>
              <a:t>Individually rational</a:t>
            </a:r>
          </a:p>
          <a:p>
            <a:pPr lvl="2"/>
            <a:r>
              <a:rPr lang="en-US" sz="2800" dirty="0"/>
              <a:t>Pareto optimal.</a:t>
            </a:r>
            <a:endParaRPr lang="en-US" sz="1800" dirty="0"/>
          </a:p>
          <a:p>
            <a:r>
              <a:rPr lang="en-US" dirty="0"/>
              <a:t>Strong Group Strategy-proof. </a:t>
            </a:r>
            <a:r>
              <a:rPr lang="en-US" sz="2200" baseline="0" dirty="0">
                <a:solidFill>
                  <a:schemeClr val="accent1"/>
                </a:solidFill>
              </a:rPr>
              <a:t>[Bird, ‘84]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16D2D6-A8D3-4FD6-B4F8-2EA780938BFC}"/>
              </a:ext>
            </a:extLst>
          </p:cNvPr>
          <p:cNvSpPr/>
          <p:nvPr/>
        </p:nvSpPr>
        <p:spPr>
          <a:xfrm>
            <a:off x="981075" y="1537801"/>
            <a:ext cx="6729687" cy="24150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44F73-D3BF-4EF9-958F-C345637ED972}"/>
              </a:ext>
            </a:extLst>
          </p:cNvPr>
          <p:cNvSpPr txBox="1"/>
          <p:nvPr/>
        </p:nvSpPr>
        <p:spPr>
          <a:xfrm>
            <a:off x="991709" y="1616586"/>
            <a:ext cx="6560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While any item remains</a:t>
            </a:r>
          </a:p>
          <a:p>
            <a:pPr lvl="1"/>
            <a:r>
              <a:rPr lang="en-US" sz="2800" dirty="0"/>
              <a:t>Build a graph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 agent -&gt; top item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 item   -&gt; owner</a:t>
            </a:r>
          </a:p>
          <a:p>
            <a:pPr lvl="1"/>
            <a:r>
              <a:rPr lang="en-US" sz="2800" dirty="0"/>
              <a:t>Implement all cycles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1EC5B-8E4A-40CE-B132-C294D5E6A544}"/>
              </a:ext>
            </a:extLst>
          </p:cNvPr>
          <p:cNvSpPr/>
          <p:nvPr/>
        </p:nvSpPr>
        <p:spPr>
          <a:xfrm>
            <a:off x="5342741" y="3391510"/>
            <a:ext cx="236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[Shapley and Scarf, ‘74]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590F-A6F9-481D-B8C3-98E8F9E6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FA4-0CA2-49BE-B2E0-CA62BA105D41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9C44C-5139-4673-866D-0E8656E6BC17}"/>
              </a:ext>
            </a:extLst>
          </p:cNvPr>
          <p:cNvSpPr txBox="1"/>
          <p:nvPr/>
        </p:nvSpPr>
        <p:spPr>
          <a:xfrm>
            <a:off x="9259893" y="-1260"/>
            <a:ext cx="1820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Endowments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BDF78-D466-4262-B787-5D9A94C81381}"/>
              </a:ext>
            </a:extLst>
          </p:cNvPr>
          <p:cNvGrpSpPr/>
          <p:nvPr/>
        </p:nvGrpSpPr>
        <p:grpSpPr>
          <a:xfrm>
            <a:off x="8642868" y="368059"/>
            <a:ext cx="3205896" cy="539142"/>
            <a:chOff x="8630070" y="595199"/>
            <a:chExt cx="3431385" cy="580590"/>
          </a:xfrm>
        </p:grpSpPr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589E2FC6-5776-4C1B-B4ED-FAFD6DA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0070" y="602354"/>
              <a:ext cx="555420" cy="573332"/>
            </a:xfrm>
            <a:prstGeom prst="rect">
              <a:avLst/>
            </a:prstGeom>
          </p:spPr>
        </p:pic>
        <p:pic>
          <p:nvPicPr>
            <p:cNvPr id="10" name="Graphic 9" descr="Home">
              <a:extLst>
                <a:ext uri="{FF2B5EF4-FFF2-40B4-BE49-F238E27FC236}">
                  <a16:creationId xmlns:a16="http://schemas.microsoft.com/office/drawing/2014/main" id="{98DC7C25-D75F-46AE-8534-C5F7EFF6B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45425" y="637604"/>
              <a:ext cx="470010" cy="465704"/>
            </a:xfrm>
            <a:prstGeom prst="rect">
              <a:avLst/>
            </a:prstGeom>
          </p:spPr>
        </p:pic>
        <p:pic>
          <p:nvPicPr>
            <p:cNvPr id="11" name="Graphic 10" descr="User">
              <a:extLst>
                <a:ext uri="{FF2B5EF4-FFF2-40B4-BE49-F238E27FC236}">
                  <a16:creationId xmlns:a16="http://schemas.microsoft.com/office/drawing/2014/main" id="{39EBADD8-C2F9-49AB-8A2F-7818F9508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53080" y="595199"/>
              <a:ext cx="555420" cy="573332"/>
            </a:xfrm>
            <a:prstGeom prst="rect">
              <a:avLst/>
            </a:prstGeom>
          </p:spPr>
        </p:pic>
        <p:pic>
          <p:nvPicPr>
            <p:cNvPr id="12" name="Graphic 11" descr="Home">
              <a:extLst>
                <a:ext uri="{FF2B5EF4-FFF2-40B4-BE49-F238E27FC236}">
                  <a16:creationId xmlns:a16="http://schemas.microsoft.com/office/drawing/2014/main" id="{C73747A4-EB0E-4DD2-AFE8-3E68C0D8F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68435" y="630449"/>
              <a:ext cx="470010" cy="465704"/>
            </a:xfrm>
            <a:prstGeom prst="rect">
              <a:avLst/>
            </a:prstGeom>
          </p:spPr>
        </p:pic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9B7F9678-0B5D-4F6E-99A4-E129C1655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76090" y="602457"/>
              <a:ext cx="555420" cy="573332"/>
            </a:xfrm>
            <a:prstGeom prst="rect">
              <a:avLst/>
            </a:prstGeom>
          </p:spPr>
        </p:pic>
        <p:pic>
          <p:nvPicPr>
            <p:cNvPr id="14" name="Graphic 13" descr="Home">
              <a:extLst>
                <a:ext uri="{FF2B5EF4-FFF2-40B4-BE49-F238E27FC236}">
                  <a16:creationId xmlns:a16="http://schemas.microsoft.com/office/drawing/2014/main" id="{AC08C391-F6DB-4EB1-9A8A-AD74EE9D0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91445" y="637707"/>
              <a:ext cx="470010" cy="46570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D98534-6E95-41B3-83B2-2720E24EE3E7}"/>
              </a:ext>
            </a:extLst>
          </p:cNvPr>
          <p:cNvSpPr txBox="1"/>
          <p:nvPr/>
        </p:nvSpPr>
        <p:spPr>
          <a:xfrm>
            <a:off x="9344077" y="925921"/>
            <a:ext cx="16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Preferences</a:t>
            </a:r>
          </a:p>
        </p:txBody>
      </p:sp>
      <p:pic>
        <p:nvPicPr>
          <p:cNvPr id="16" name="Graphic 15" descr="User">
            <a:extLst>
              <a:ext uri="{FF2B5EF4-FFF2-40B4-BE49-F238E27FC236}">
                <a16:creationId xmlns:a16="http://schemas.microsoft.com/office/drawing/2014/main" id="{844A4BEC-069A-46B0-B9D8-C9BFC3F25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1056" y="1740343"/>
            <a:ext cx="480741" cy="496245"/>
          </a:xfrm>
          <a:prstGeom prst="rect">
            <a:avLst/>
          </a:prstGeom>
        </p:spPr>
      </p:pic>
      <p:pic>
        <p:nvPicPr>
          <p:cNvPr id="17" name="Graphic 16" descr="Home">
            <a:extLst>
              <a:ext uri="{FF2B5EF4-FFF2-40B4-BE49-F238E27FC236}">
                <a16:creationId xmlns:a16="http://schemas.microsoft.com/office/drawing/2014/main" id="{97B54AA1-4286-49B2-A8EB-14FC72F48E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88670" y="1800251"/>
            <a:ext cx="406816" cy="4030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4ABFA6-4B1C-4C02-BC85-C26AF1B5A8F9}"/>
              </a:ext>
            </a:extLst>
          </p:cNvPr>
          <p:cNvSpPr txBox="1"/>
          <p:nvPr/>
        </p:nvSpPr>
        <p:spPr>
          <a:xfrm>
            <a:off x="10067029" y="185775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652358E8-1222-40BE-96D2-AF6F317507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1056" y="2255452"/>
            <a:ext cx="480741" cy="496245"/>
          </a:xfrm>
          <a:prstGeom prst="rect">
            <a:avLst/>
          </a:prstGeom>
        </p:spPr>
      </p:pic>
      <p:pic>
        <p:nvPicPr>
          <p:cNvPr id="25" name="Graphic 24" descr="Home">
            <a:extLst>
              <a:ext uri="{FF2B5EF4-FFF2-40B4-BE49-F238E27FC236}">
                <a16:creationId xmlns:a16="http://schemas.microsoft.com/office/drawing/2014/main" id="{91EB8A9B-96A5-4C34-8F47-C11586416B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6766" y="2287963"/>
            <a:ext cx="406816" cy="4030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FF4357-8E4D-43E0-952F-41E7E9231439}"/>
              </a:ext>
            </a:extLst>
          </p:cNvPr>
          <p:cNvSpPr txBox="1"/>
          <p:nvPr/>
        </p:nvSpPr>
        <p:spPr>
          <a:xfrm>
            <a:off x="10075125" y="2345463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4CABB0ED-264A-4342-84C6-2EB385F9A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6313" y="3091906"/>
            <a:ext cx="506055" cy="522375"/>
          </a:xfrm>
          <a:prstGeom prst="rect">
            <a:avLst/>
          </a:prstGeom>
        </p:spPr>
      </p:pic>
      <p:pic>
        <p:nvPicPr>
          <p:cNvPr id="28" name="Graphic 27" descr="Home">
            <a:extLst>
              <a:ext uri="{FF2B5EF4-FFF2-40B4-BE49-F238E27FC236}">
                <a16:creationId xmlns:a16="http://schemas.microsoft.com/office/drawing/2014/main" id="{D46EF748-E996-48FA-8EB0-1E8B39A3A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077" y="3722038"/>
            <a:ext cx="428236" cy="424313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ABCA1B02-4706-4794-8A90-6269DF8F8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8068" y="3629132"/>
            <a:ext cx="506055" cy="522375"/>
          </a:xfrm>
          <a:prstGeom prst="rect">
            <a:avLst/>
          </a:prstGeom>
        </p:spPr>
      </p:pic>
      <p:pic>
        <p:nvPicPr>
          <p:cNvPr id="30" name="Graphic 29" descr="Home">
            <a:extLst>
              <a:ext uri="{FF2B5EF4-FFF2-40B4-BE49-F238E27FC236}">
                <a16:creationId xmlns:a16="http://schemas.microsoft.com/office/drawing/2014/main" id="{8EBFCA83-942C-43F6-88E7-E60783A01C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52092" y="4225610"/>
            <a:ext cx="428236" cy="424313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FE7559F1-2BE4-4C25-B2F0-96F8AD0DF2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09931" y="3633582"/>
            <a:ext cx="506055" cy="522375"/>
          </a:xfrm>
          <a:prstGeom prst="rect">
            <a:avLst/>
          </a:prstGeom>
        </p:spPr>
      </p:pic>
      <p:pic>
        <p:nvPicPr>
          <p:cNvPr id="32" name="Graphic 31" descr="Home">
            <a:extLst>
              <a:ext uri="{FF2B5EF4-FFF2-40B4-BE49-F238E27FC236}">
                <a16:creationId xmlns:a16="http://schemas.microsoft.com/office/drawing/2014/main" id="{82836185-1EF6-4CEA-A3A7-9CE437ED5F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31862" y="3162839"/>
            <a:ext cx="428236" cy="424313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0E28AD2-E3D3-42AF-8434-CB8A9B1DEC1E}"/>
              </a:ext>
            </a:extLst>
          </p:cNvPr>
          <p:cNvCxnSpPr>
            <a:cxnSpLocks/>
            <a:stCxn id="27" idx="0"/>
            <a:endCxn id="32" idx="0"/>
          </p:cNvCxnSpPr>
          <p:nvPr/>
        </p:nvCxnSpPr>
        <p:spPr>
          <a:xfrm rot="16200000" flipH="1">
            <a:off x="10177193" y="2494053"/>
            <a:ext cx="70933" cy="1266639"/>
          </a:xfrm>
          <a:prstGeom prst="curvedConnector3">
            <a:avLst>
              <a:gd name="adj1" fmla="val -3222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17D1886-86C7-4866-B8F6-0A2F7140EA98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11060098" y="3374996"/>
            <a:ext cx="502861" cy="258586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BFF1899-8CD3-443D-B197-8E8EA6D2A19C}"/>
              </a:ext>
            </a:extLst>
          </p:cNvPr>
          <p:cNvCxnSpPr>
            <a:cxnSpLocks/>
            <a:stCxn id="31" idx="2"/>
            <a:endCxn id="30" idx="3"/>
          </p:cNvCxnSpPr>
          <p:nvPr/>
        </p:nvCxnSpPr>
        <p:spPr>
          <a:xfrm rot="5400000">
            <a:off x="11180739" y="4055547"/>
            <a:ext cx="281810" cy="482631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4E90456-2199-4412-8247-989386E6EBC8}"/>
              </a:ext>
            </a:extLst>
          </p:cNvPr>
          <p:cNvCxnSpPr>
            <a:cxnSpLocks/>
            <a:stCxn id="30" idx="1"/>
            <a:endCxn id="29" idx="2"/>
          </p:cNvCxnSpPr>
          <p:nvPr/>
        </p:nvCxnSpPr>
        <p:spPr>
          <a:xfrm rot="10800000">
            <a:off x="10171096" y="4151507"/>
            <a:ext cx="480996" cy="28626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8F52A24-0413-4994-BC2C-85CE5FEA0FBB}"/>
              </a:ext>
            </a:extLst>
          </p:cNvPr>
          <p:cNvCxnSpPr>
            <a:cxnSpLocks/>
            <a:stCxn id="28" idx="0"/>
            <a:endCxn id="27" idx="1"/>
          </p:cNvCxnSpPr>
          <p:nvPr/>
        </p:nvCxnSpPr>
        <p:spPr>
          <a:xfrm rot="5400000" flipH="1" flipV="1">
            <a:off x="9034782" y="3430507"/>
            <a:ext cx="368944" cy="21411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F63E175-302B-47E6-B6E4-5BEEE70CA460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10274411" y="3271681"/>
            <a:ext cx="254136" cy="460766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F22F1C71-F68B-4359-8A34-7A38890E7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3643" y="4666616"/>
            <a:ext cx="506055" cy="522375"/>
          </a:xfrm>
          <a:prstGeom prst="rect">
            <a:avLst/>
          </a:prstGeom>
        </p:spPr>
      </p:pic>
      <p:pic>
        <p:nvPicPr>
          <p:cNvPr id="63" name="Graphic 62" descr="Home">
            <a:extLst>
              <a:ext uri="{FF2B5EF4-FFF2-40B4-BE49-F238E27FC236}">
                <a16:creationId xmlns:a16="http://schemas.microsoft.com/office/drawing/2014/main" id="{954DF107-D0C3-45D9-8307-28A489264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5632" y="5251296"/>
            <a:ext cx="428236" cy="424313"/>
          </a:xfrm>
          <a:prstGeom prst="rect">
            <a:avLst/>
          </a:prstGeom>
        </p:spPr>
      </p:pic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879B44D4-DD6E-4F82-A510-C11CD24F8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7508" y="5133644"/>
            <a:ext cx="506055" cy="522375"/>
          </a:xfrm>
          <a:prstGeom prst="rect">
            <a:avLst/>
          </a:prstGeom>
        </p:spPr>
      </p:pic>
      <p:pic>
        <p:nvPicPr>
          <p:cNvPr id="65" name="Graphic 64" descr="Home">
            <a:extLst>
              <a:ext uri="{FF2B5EF4-FFF2-40B4-BE49-F238E27FC236}">
                <a16:creationId xmlns:a16="http://schemas.microsoft.com/office/drawing/2014/main" id="{17C4524F-88A3-484B-A911-19C89518C6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03479" y="5176359"/>
            <a:ext cx="428236" cy="424313"/>
          </a:xfrm>
          <a:prstGeom prst="rect">
            <a:avLst/>
          </a:prstGeom>
        </p:spPr>
      </p:pic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4FA4C464-1FF7-4AE3-A22E-7E8A627588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15859" y="5133644"/>
            <a:ext cx="506055" cy="522375"/>
          </a:xfrm>
          <a:prstGeom prst="rect">
            <a:avLst/>
          </a:prstGeom>
        </p:spPr>
      </p:pic>
      <p:pic>
        <p:nvPicPr>
          <p:cNvPr id="67" name="Graphic 66" descr="Home">
            <a:extLst>
              <a:ext uri="{FF2B5EF4-FFF2-40B4-BE49-F238E27FC236}">
                <a16:creationId xmlns:a16="http://schemas.microsoft.com/office/drawing/2014/main" id="{7E1D0B06-2633-4ECE-BF4B-6D1DD7213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97751" y="5176359"/>
            <a:ext cx="428236" cy="424313"/>
          </a:xfrm>
          <a:prstGeom prst="rect">
            <a:avLst/>
          </a:prstGeom>
        </p:spPr>
      </p:pic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5253671-3252-4626-9E06-5F3492BCDA1D}"/>
              </a:ext>
            </a:extLst>
          </p:cNvPr>
          <p:cNvCxnSpPr>
            <a:cxnSpLocks/>
            <a:stCxn id="63" idx="1"/>
            <a:endCxn id="62" idx="1"/>
          </p:cNvCxnSpPr>
          <p:nvPr/>
        </p:nvCxnSpPr>
        <p:spPr>
          <a:xfrm rot="10800000" flipH="1">
            <a:off x="8915631" y="4927805"/>
            <a:ext cx="438011" cy="535649"/>
          </a:xfrm>
          <a:prstGeom prst="curvedConnector3">
            <a:avLst>
              <a:gd name="adj1" fmla="val -5219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8CB16C39-E01C-448A-AF9F-3831D6F08F3F}"/>
              </a:ext>
            </a:extLst>
          </p:cNvPr>
          <p:cNvCxnSpPr>
            <a:cxnSpLocks/>
            <a:stCxn id="62" idx="2"/>
            <a:endCxn id="63" idx="3"/>
          </p:cNvCxnSpPr>
          <p:nvPr/>
        </p:nvCxnSpPr>
        <p:spPr>
          <a:xfrm rot="5400000">
            <a:off x="9338039" y="5194821"/>
            <a:ext cx="274462" cy="262803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5494D89-652A-4099-A12B-CF49250CC804}"/>
              </a:ext>
            </a:extLst>
          </p:cNvPr>
          <p:cNvCxnSpPr>
            <a:cxnSpLocks/>
          </p:cNvCxnSpPr>
          <p:nvPr/>
        </p:nvCxnSpPr>
        <p:spPr>
          <a:xfrm>
            <a:off x="8714096" y="2785484"/>
            <a:ext cx="3009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User">
            <a:extLst>
              <a:ext uri="{FF2B5EF4-FFF2-40B4-BE49-F238E27FC236}">
                <a16:creationId xmlns:a16="http://schemas.microsoft.com/office/drawing/2014/main" id="{8399F474-66E4-40D4-9442-A0F0AA599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9881" y="5870624"/>
            <a:ext cx="506055" cy="522375"/>
          </a:xfrm>
          <a:prstGeom prst="rect">
            <a:avLst/>
          </a:prstGeom>
        </p:spPr>
      </p:pic>
      <p:pic>
        <p:nvPicPr>
          <p:cNvPr id="93" name="Graphic 92" descr="Home">
            <a:extLst>
              <a:ext uri="{FF2B5EF4-FFF2-40B4-BE49-F238E27FC236}">
                <a16:creationId xmlns:a16="http://schemas.microsoft.com/office/drawing/2014/main" id="{BA49BE63-4158-4FD5-BA21-10E53C8B7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05852" y="5913339"/>
            <a:ext cx="428236" cy="424313"/>
          </a:xfrm>
          <a:prstGeom prst="rect">
            <a:avLst/>
          </a:prstGeom>
        </p:spPr>
      </p:pic>
      <p:pic>
        <p:nvPicPr>
          <p:cNvPr id="94" name="Graphic 93" descr="User">
            <a:extLst>
              <a:ext uri="{FF2B5EF4-FFF2-40B4-BE49-F238E27FC236}">
                <a16:creationId xmlns:a16="http://schemas.microsoft.com/office/drawing/2014/main" id="{B59F6E68-A997-4D75-A465-18D15BB6B2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18232" y="5870624"/>
            <a:ext cx="506055" cy="522375"/>
          </a:xfrm>
          <a:prstGeom prst="rect">
            <a:avLst/>
          </a:prstGeom>
        </p:spPr>
      </p:pic>
      <p:pic>
        <p:nvPicPr>
          <p:cNvPr id="95" name="Graphic 94" descr="Home">
            <a:extLst>
              <a:ext uri="{FF2B5EF4-FFF2-40B4-BE49-F238E27FC236}">
                <a16:creationId xmlns:a16="http://schemas.microsoft.com/office/drawing/2014/main" id="{BBF54F28-8B45-419E-91BA-342D1A2795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0124" y="5913339"/>
            <a:ext cx="428236" cy="424313"/>
          </a:xfrm>
          <a:prstGeom prst="rect">
            <a:avLst/>
          </a:prstGeom>
        </p:spPr>
      </p:pic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0E4BF3AC-7B3C-4515-A516-C323CEF48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7426" y="5879383"/>
            <a:ext cx="506055" cy="522375"/>
          </a:xfrm>
          <a:prstGeom prst="rect">
            <a:avLst/>
          </a:prstGeom>
        </p:spPr>
      </p:pic>
      <p:pic>
        <p:nvPicPr>
          <p:cNvPr id="97" name="Graphic 96" descr="Home">
            <a:extLst>
              <a:ext uri="{FF2B5EF4-FFF2-40B4-BE49-F238E27FC236}">
                <a16:creationId xmlns:a16="http://schemas.microsoft.com/office/drawing/2014/main" id="{7C0ED45D-048F-4D13-92D9-5F5292FCF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9083" y="5927461"/>
            <a:ext cx="428236" cy="424313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A53DF27-B4ED-4691-9179-3D992879CA80}"/>
              </a:ext>
            </a:extLst>
          </p:cNvPr>
          <p:cNvCxnSpPr>
            <a:cxnSpLocks/>
          </p:cNvCxnSpPr>
          <p:nvPr/>
        </p:nvCxnSpPr>
        <p:spPr>
          <a:xfrm>
            <a:off x="8839883" y="5747759"/>
            <a:ext cx="3009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13E310A-C4C9-4DE5-BB16-20D3F3C29296}"/>
              </a:ext>
            </a:extLst>
          </p:cNvPr>
          <p:cNvCxnSpPr>
            <a:cxnSpLocks/>
          </p:cNvCxnSpPr>
          <p:nvPr/>
        </p:nvCxnSpPr>
        <p:spPr>
          <a:xfrm>
            <a:off x="8762333" y="4680325"/>
            <a:ext cx="300933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User">
            <a:extLst>
              <a:ext uri="{FF2B5EF4-FFF2-40B4-BE49-F238E27FC236}">
                <a16:creationId xmlns:a16="http://schemas.microsoft.com/office/drawing/2014/main" id="{15448C2B-D410-4B24-BA97-00C809D30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2333" y="1283970"/>
            <a:ext cx="480741" cy="496245"/>
          </a:xfrm>
          <a:prstGeom prst="rect">
            <a:avLst/>
          </a:prstGeom>
        </p:spPr>
      </p:pic>
      <p:pic>
        <p:nvPicPr>
          <p:cNvPr id="58" name="Graphic 57" descr="Home">
            <a:extLst>
              <a:ext uri="{FF2B5EF4-FFF2-40B4-BE49-F238E27FC236}">
                <a16:creationId xmlns:a16="http://schemas.microsoft.com/office/drawing/2014/main" id="{964B6013-6088-43D9-ADCD-04CEC1F8AF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9947" y="1343878"/>
            <a:ext cx="406816" cy="403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128AD81-9625-4BA5-B512-D6566FFCFC46}"/>
                  </a:ext>
                </a:extLst>
              </p:cNvPr>
              <p:cNvSpPr txBox="1"/>
              <p:nvPr/>
            </p:nvSpPr>
            <p:spPr>
              <a:xfrm>
                <a:off x="9964499" y="1418828"/>
                <a:ext cx="1265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128AD81-9625-4BA5-B512-D6566FFC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99" y="1418828"/>
                <a:ext cx="12650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Home">
            <a:extLst>
              <a:ext uri="{FF2B5EF4-FFF2-40B4-BE49-F238E27FC236}">
                <a16:creationId xmlns:a16="http://schemas.microsoft.com/office/drawing/2014/main" id="{A74385FC-D0E6-4348-8EDB-4580A245F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8324" y="1328517"/>
            <a:ext cx="406816" cy="403089"/>
          </a:xfrm>
          <a:prstGeom prst="rect">
            <a:avLst/>
          </a:prstGeom>
        </p:spPr>
      </p:pic>
      <p:pic>
        <p:nvPicPr>
          <p:cNvPr id="61" name="Graphic 60" descr="Home">
            <a:extLst>
              <a:ext uri="{FF2B5EF4-FFF2-40B4-BE49-F238E27FC236}">
                <a16:creationId xmlns:a16="http://schemas.microsoft.com/office/drawing/2014/main" id="{273D11AC-6993-45A1-9B16-9A39A806DC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76701" y="1322456"/>
            <a:ext cx="406816" cy="4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26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19C3-671B-4F01-9FAD-B54CBEBC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More Than One Item to the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F759-9B81-49B6-8F2F-89E8CE9D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514" y="1690689"/>
            <a:ext cx="7161285" cy="2959688"/>
          </a:xfrm>
        </p:spPr>
        <p:txBody>
          <a:bodyPr>
            <a:normAutofit/>
          </a:bodyPr>
          <a:lstStyle/>
          <a:p>
            <a:r>
              <a:rPr lang="en-US" sz="2600" dirty="0"/>
              <a:t>When some agents initially own multiple items, … no mechanism satisfies both core-selection and strategy-proofness… [</a:t>
            </a:r>
            <a:r>
              <a:rPr lang="en-US" sz="2200" dirty="0">
                <a:solidFill>
                  <a:schemeClr val="tx2"/>
                </a:solidFill>
              </a:rPr>
              <a:t>Sonmez, 1999</a:t>
            </a:r>
            <a:r>
              <a:rPr lang="en-US" sz="2600" dirty="0"/>
              <a:t>]</a:t>
            </a:r>
          </a:p>
          <a:p>
            <a:r>
              <a:rPr lang="en-US" sz="2600" dirty="0"/>
              <a:t>Strict core can be empty, even for two types and separable preferences </a:t>
            </a:r>
            <a:r>
              <a:rPr lang="en-US" sz="2600" dirty="0">
                <a:solidFill>
                  <a:schemeClr val="tx2"/>
                </a:solidFill>
              </a:rPr>
              <a:t>[</a:t>
            </a:r>
            <a:r>
              <a:rPr lang="en-US" sz="2200" dirty="0" err="1">
                <a:solidFill>
                  <a:schemeClr val="tx2"/>
                </a:solidFill>
              </a:rPr>
              <a:t>Konishi</a:t>
            </a:r>
            <a:r>
              <a:rPr lang="en-US" sz="2200" dirty="0">
                <a:solidFill>
                  <a:schemeClr val="tx2"/>
                </a:solidFill>
              </a:rPr>
              <a:t> et al. 2001</a:t>
            </a:r>
            <a:r>
              <a:rPr lang="en-US" sz="2600" dirty="0">
                <a:solidFill>
                  <a:schemeClr val="tx2"/>
                </a:solidFill>
              </a:rPr>
              <a:t>]</a:t>
            </a:r>
          </a:p>
          <a:p>
            <a:endParaRPr lang="en-US" sz="2600" dirty="0">
              <a:solidFill>
                <a:schemeClr val="tx2"/>
              </a:solidFill>
            </a:endParaRPr>
          </a:p>
        </p:txBody>
      </p:sp>
      <p:pic>
        <p:nvPicPr>
          <p:cNvPr id="4" name="Picture 2" descr="https://kristineskitchenblog.com/wp-content/uploads/2016/07/lunchbox-collage-1-yet-again.jpg">
            <a:extLst>
              <a:ext uri="{FF2B5EF4-FFF2-40B4-BE49-F238E27FC236}">
                <a16:creationId xmlns:a16="http://schemas.microsoft.com/office/drawing/2014/main" id="{9594E4EE-DFAA-491E-BEAB-3B99D38D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354314" cy="295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45421-70EF-4087-B32E-382925CA4D1F}"/>
              </a:ext>
            </a:extLst>
          </p:cNvPr>
          <p:cNvSpPr txBox="1"/>
          <p:nvPr/>
        </p:nvSpPr>
        <p:spPr>
          <a:xfrm>
            <a:off x="838200" y="4650377"/>
            <a:ext cx="113029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2"/>
                </a:solidFill>
              </a:rPr>
              <a:t>Fujita et al. (2015)</a:t>
            </a:r>
            <a:r>
              <a:rPr lang="en-US" sz="2600" dirty="0">
                <a:solidFill>
                  <a:schemeClr val="tx2"/>
                </a:solidFill>
              </a:rPr>
              <a:t>: </a:t>
            </a:r>
            <a:r>
              <a:rPr lang="en-US" sz="2600" dirty="0"/>
              <a:t>Multiple items, Single Type, Lexicographic Preferences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2"/>
                </a:solidFill>
              </a:rPr>
              <a:t>Sikdar et al. (2017)</a:t>
            </a:r>
            <a:r>
              <a:rPr lang="en-US" sz="2600" dirty="0">
                <a:solidFill>
                  <a:schemeClr val="tx2"/>
                </a:solidFill>
              </a:rPr>
              <a:t>: </a:t>
            </a:r>
            <a:r>
              <a:rPr lang="en-US" sz="2600" dirty="0"/>
              <a:t>One item of each type, Lexicographic extensions of CP-nets</a:t>
            </a:r>
          </a:p>
        </p:txBody>
      </p:sp>
    </p:spTree>
    <p:extLst>
      <p:ext uri="{BB962C8B-B14F-4D97-AF65-F5344CB8AC3E}">
        <p14:creationId xmlns:p14="http://schemas.microsoft.com/office/powerpoint/2010/main" val="41185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2354-FC91-4573-AB6C-5BE1CBE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Markets with Acceptable Bundles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BBF0-3AB7-464E-96A7-309E4CD2A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1749"/>
                <a:ext cx="10515600" cy="52338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agents, multiple types of indivisible items.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Goal: Strict Core allocation.</a:t>
                </a:r>
              </a:p>
              <a:p>
                <a:r>
                  <a:rPr lang="en-US" dirty="0"/>
                  <a:t>Preferences?</a:t>
                </a:r>
              </a:p>
              <a:p>
                <a:pPr marL="0" indent="0">
                  <a:buNone/>
                </a:pPr>
                <a:r>
                  <a:rPr lang="en-US" i="1" dirty="0"/>
                  <a:t>When can we extend the TTC mechanism to housing markets with acceptable bundles?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BBF0-3AB7-464E-96A7-309E4CD2A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1749"/>
                <a:ext cx="10515600" cy="5233851"/>
              </a:xfrm>
              <a:blipFill>
                <a:blip r:embed="rId2"/>
                <a:stretch>
                  <a:fillRect l="-1217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CFE528E-219E-49A8-B8B0-C0843CAF5350}"/>
              </a:ext>
            </a:extLst>
          </p:cNvPr>
          <p:cNvSpPr txBox="1"/>
          <p:nvPr/>
        </p:nvSpPr>
        <p:spPr>
          <a:xfrm>
            <a:off x="1926337" y="2124451"/>
            <a:ext cx="3015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Initial Endowments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0A946B-89B3-4C77-9C72-9B1E5629EA44}"/>
              </a:ext>
            </a:extLst>
          </p:cNvPr>
          <p:cNvSpPr txBox="1"/>
          <p:nvPr/>
        </p:nvSpPr>
        <p:spPr>
          <a:xfrm>
            <a:off x="6957862" y="2124451"/>
            <a:ext cx="3015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Acceptable Bundles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DC83D-FF2E-4872-A41C-E63E370B7D50}"/>
              </a:ext>
            </a:extLst>
          </p:cNvPr>
          <p:cNvGrpSpPr/>
          <p:nvPr/>
        </p:nvGrpSpPr>
        <p:grpSpPr>
          <a:xfrm>
            <a:off x="1989953" y="2797312"/>
            <a:ext cx="2870560" cy="1404256"/>
            <a:chOff x="1989953" y="2797312"/>
            <a:chExt cx="2870560" cy="1404256"/>
          </a:xfrm>
        </p:grpSpPr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7492FBCF-7E3C-4E5E-9C81-2A69EB95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9953" y="2797312"/>
              <a:ext cx="642256" cy="642256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FD6DBBBB-0AED-42ED-8EB2-07210A984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18257" y="2804931"/>
              <a:ext cx="642256" cy="642256"/>
            </a:xfrm>
            <a:prstGeom prst="rect">
              <a:avLst/>
            </a:prstGeom>
          </p:spPr>
        </p:pic>
        <p:pic>
          <p:nvPicPr>
            <p:cNvPr id="43" name="Graphic 42" descr="Home">
              <a:extLst>
                <a:ext uri="{FF2B5EF4-FFF2-40B4-BE49-F238E27FC236}">
                  <a16:creationId xmlns:a16="http://schemas.microsoft.com/office/drawing/2014/main" id="{1D8F0DFF-616A-408A-82AB-2EA07A343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08133" y="2797312"/>
              <a:ext cx="642256" cy="642256"/>
            </a:xfrm>
            <a:prstGeom prst="rect">
              <a:avLst/>
            </a:prstGeom>
          </p:spPr>
        </p:pic>
        <p:pic>
          <p:nvPicPr>
            <p:cNvPr id="44" name="Graphic 43" descr="Home">
              <a:extLst>
                <a:ext uri="{FF2B5EF4-FFF2-40B4-BE49-F238E27FC236}">
                  <a16:creationId xmlns:a16="http://schemas.microsoft.com/office/drawing/2014/main" id="{21BAFE7C-B73C-4FCF-A5EE-9D88FCF52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21621" y="3559312"/>
              <a:ext cx="642256" cy="642256"/>
            </a:xfrm>
            <a:prstGeom prst="rect">
              <a:avLst/>
            </a:prstGeom>
          </p:spPr>
        </p:pic>
        <p:pic>
          <p:nvPicPr>
            <p:cNvPr id="45" name="Graphic 44" descr="Home">
              <a:extLst>
                <a:ext uri="{FF2B5EF4-FFF2-40B4-BE49-F238E27FC236}">
                  <a16:creationId xmlns:a16="http://schemas.microsoft.com/office/drawing/2014/main" id="{223C005D-FB29-4D5B-BD0A-8B83AAC35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21621" y="2797312"/>
              <a:ext cx="642256" cy="642256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6AD3A2D7-E3CA-4064-90F5-B8135CBF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18257" y="3559312"/>
              <a:ext cx="642256" cy="642256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14437CEC-DB2F-43DA-B02E-247FD107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8133" y="3559312"/>
              <a:ext cx="642256" cy="642256"/>
            </a:xfrm>
            <a:prstGeom prst="rect">
              <a:avLst/>
            </a:prstGeom>
          </p:spPr>
        </p:pic>
        <p:pic>
          <p:nvPicPr>
            <p:cNvPr id="48" name="Graphic 47" descr="User">
              <a:extLst>
                <a:ext uri="{FF2B5EF4-FFF2-40B4-BE49-F238E27FC236}">
                  <a16:creationId xmlns:a16="http://schemas.microsoft.com/office/drawing/2014/main" id="{29CF2329-D616-4988-BCA2-B5E3180FF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9953" y="3559312"/>
              <a:ext cx="642256" cy="64225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EAC315-666C-40C4-8B3F-0149D0E77B71}"/>
              </a:ext>
            </a:extLst>
          </p:cNvPr>
          <p:cNvGrpSpPr/>
          <p:nvPr/>
        </p:nvGrpSpPr>
        <p:grpSpPr>
          <a:xfrm>
            <a:off x="7033814" y="2802602"/>
            <a:ext cx="2870560" cy="1404256"/>
            <a:chOff x="7033814" y="2802602"/>
            <a:chExt cx="2870560" cy="1404256"/>
          </a:xfrm>
        </p:grpSpPr>
        <p:pic>
          <p:nvPicPr>
            <p:cNvPr id="49" name="Graphic 48" descr="User">
              <a:extLst>
                <a:ext uri="{FF2B5EF4-FFF2-40B4-BE49-F238E27FC236}">
                  <a16:creationId xmlns:a16="http://schemas.microsoft.com/office/drawing/2014/main" id="{EAA49444-A398-41BA-AD57-4130F1E6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3814" y="2802602"/>
              <a:ext cx="642256" cy="642256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D11385EF-40D6-419A-84E8-C053C121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262118" y="2810221"/>
              <a:ext cx="642256" cy="642256"/>
            </a:xfrm>
            <a:prstGeom prst="rect">
              <a:avLst/>
            </a:prstGeom>
          </p:spPr>
        </p:pic>
        <p:pic>
          <p:nvPicPr>
            <p:cNvPr id="51" name="Graphic 50" descr="Home">
              <a:extLst>
                <a:ext uri="{FF2B5EF4-FFF2-40B4-BE49-F238E27FC236}">
                  <a16:creationId xmlns:a16="http://schemas.microsoft.com/office/drawing/2014/main" id="{C35CBE54-7EF8-4715-A48F-9F36CDF2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551994" y="2802602"/>
              <a:ext cx="642256" cy="642256"/>
            </a:xfrm>
            <a:prstGeom prst="rect">
              <a:avLst/>
            </a:prstGeom>
          </p:spPr>
        </p:pic>
        <p:pic>
          <p:nvPicPr>
            <p:cNvPr id="52" name="Graphic 51" descr="Home">
              <a:extLst>
                <a:ext uri="{FF2B5EF4-FFF2-40B4-BE49-F238E27FC236}">
                  <a16:creationId xmlns:a16="http://schemas.microsoft.com/office/drawing/2014/main" id="{92416323-61BA-4500-8D89-3D48310F3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865482" y="3564602"/>
              <a:ext cx="642256" cy="642256"/>
            </a:xfrm>
            <a:prstGeom prst="rect">
              <a:avLst/>
            </a:prstGeom>
          </p:spPr>
        </p:pic>
        <p:pic>
          <p:nvPicPr>
            <p:cNvPr id="53" name="Graphic 52" descr="Home">
              <a:extLst>
                <a:ext uri="{FF2B5EF4-FFF2-40B4-BE49-F238E27FC236}">
                  <a16:creationId xmlns:a16="http://schemas.microsoft.com/office/drawing/2014/main" id="{36E97C0D-C6E3-48C3-A563-6023349E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865482" y="2802602"/>
              <a:ext cx="642256" cy="642256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AD8A2483-AC80-41D7-8D50-87681159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262118" y="3564602"/>
              <a:ext cx="642256" cy="642256"/>
            </a:xfrm>
            <a:prstGeom prst="rect">
              <a:avLst/>
            </a:prstGeom>
          </p:spPr>
        </p:pic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5871F2E7-EFFB-4B3C-91BC-3D01D1BE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551994" y="3564602"/>
              <a:ext cx="642256" cy="642256"/>
            </a:xfrm>
            <a:prstGeom prst="rect">
              <a:avLst/>
            </a:prstGeom>
          </p:spPr>
        </p:pic>
        <p:pic>
          <p:nvPicPr>
            <p:cNvPr id="56" name="Graphic 55" descr="User">
              <a:extLst>
                <a:ext uri="{FF2B5EF4-FFF2-40B4-BE49-F238E27FC236}">
                  <a16:creationId xmlns:a16="http://schemas.microsoft.com/office/drawing/2014/main" id="{E14EFE89-2D9D-40EB-8229-98A24460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033814" y="3564602"/>
              <a:ext cx="642256" cy="64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6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106E-415B-4545-868D-95CCE0FD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CBE5-E1A6-4CBC-96A2-43AB0115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TTC is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b="1" i="1" dirty="0">
                <a:solidFill>
                  <a:srgbClr val="00B050"/>
                </a:solidFill>
              </a:rPr>
              <a:t>strict core selecting</a:t>
            </a:r>
            <a:r>
              <a:rPr lang="en-US" sz="2600" dirty="0"/>
              <a:t>, and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b="1" i="1" dirty="0">
                <a:solidFill>
                  <a:srgbClr val="00B050"/>
                </a:solidFill>
              </a:rPr>
              <a:t>non-bossy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whenever it outputs an </a:t>
            </a:r>
            <a:r>
              <a:rPr lang="en-US" sz="2600" i="1" dirty="0"/>
              <a:t>acceptable full allocation</a:t>
            </a:r>
            <a:r>
              <a:rPr lang="en-US" sz="2600" dirty="0"/>
              <a:t> under </a:t>
            </a:r>
            <a:r>
              <a:rPr lang="en-US" sz="2600" b="1" i="1" dirty="0"/>
              <a:t>CMI-tree</a:t>
            </a:r>
            <a:r>
              <a:rPr lang="en-US" sz="2600" dirty="0"/>
              <a:t> preferences.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/>
              <a:t>TTC </a:t>
            </a:r>
            <a:r>
              <a:rPr lang="en-US" sz="2600" u="sng" dirty="0"/>
              <a:t>always</a:t>
            </a:r>
            <a:r>
              <a:rPr lang="en-US" sz="2600" dirty="0"/>
              <a:t> outputs an acceptable full allocation for </a:t>
            </a:r>
            <a:r>
              <a:rPr lang="en-US" sz="2600" b="1" i="1" dirty="0"/>
              <a:t>multi-type housing markets with size constraints</a:t>
            </a:r>
            <a:r>
              <a:rPr lang="en-US" sz="2600" dirty="0"/>
              <a:t> when preferences are </a:t>
            </a:r>
            <a:r>
              <a:rPr lang="en-US" sz="2600" b="1" i="1" dirty="0"/>
              <a:t>strict CMI-trees</a:t>
            </a:r>
            <a:r>
              <a:rPr lang="en-US" sz="2600" dirty="0"/>
              <a:t>.</a:t>
            </a:r>
          </a:p>
          <a:p>
            <a:pPr lvl="1" algn="just"/>
            <a:r>
              <a:rPr lang="en-US" sz="2600" dirty="0"/>
              <a:t>Generalizes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Fujita et al. (2015)</a:t>
            </a:r>
            <a:r>
              <a:rPr lang="en-US" sz="2600" dirty="0"/>
              <a:t>, and </a:t>
            </a:r>
            <a:r>
              <a:rPr lang="en-US" sz="2200" dirty="0">
                <a:solidFill>
                  <a:schemeClr val="tx2"/>
                </a:solidFill>
              </a:rPr>
              <a:t>Sikdar et al. (2017)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Manipulation is NP-complete.</a:t>
            </a:r>
          </a:p>
          <a:p>
            <a:pPr lvl="1"/>
            <a:r>
              <a:rPr lang="en-US" sz="2600" dirty="0"/>
              <a:t>[No core selecting mechanism is </a:t>
            </a:r>
            <a:r>
              <a:rPr lang="en-US" sz="2600" dirty="0" err="1"/>
              <a:t>strategyproof</a:t>
            </a:r>
            <a:r>
              <a:rPr lang="en-US" sz="2600" dirty="0"/>
              <a:t> under lexicographic preferences (</a:t>
            </a:r>
            <a:r>
              <a:rPr lang="en-US" sz="2200" dirty="0">
                <a:solidFill>
                  <a:schemeClr val="tx2"/>
                </a:solidFill>
              </a:rPr>
              <a:t>Sikdar et al. 2017</a:t>
            </a:r>
            <a:r>
              <a:rPr lang="en-US" sz="2600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7961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4DC9-C225-4FBB-AB77-4D650F16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05"/>
            <a:ext cx="12083143" cy="1325563"/>
          </a:xfrm>
        </p:spPr>
        <p:txBody>
          <a:bodyPr>
            <a:normAutofit/>
          </a:bodyPr>
          <a:lstStyle/>
          <a:p>
            <a:r>
              <a:rPr lang="en-US" dirty="0"/>
              <a:t>Conditionally Most Important (</a:t>
            </a:r>
            <a:r>
              <a:rPr lang="en-US" b="1" dirty="0"/>
              <a:t>CMI</a:t>
            </a:r>
            <a:r>
              <a:rPr lang="en-US" dirty="0"/>
              <a:t>)-tree preferences</a:t>
            </a:r>
          </a:p>
        </p:txBody>
      </p: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58B2D34E-1221-454E-A585-8CA4E4278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531418"/>
            <a:ext cx="642256" cy="642256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4358AB2-341D-4B84-B02F-B289AAC23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9868" y="1531418"/>
            <a:ext cx="642256" cy="642256"/>
          </a:xfrm>
          <a:prstGeom prst="rect">
            <a:avLst/>
          </a:prstGeom>
        </p:spPr>
      </p:pic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339460BC-D0F5-4D21-93FA-076C039DA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455" y="2343493"/>
            <a:ext cx="642256" cy="64225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D5F6E07-2178-4CD9-93F1-B6DA0F4E01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77508" y="1531418"/>
            <a:ext cx="642256" cy="642256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07E2A4-9077-4673-95C1-48BB9CDF4557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2312124" y="1852546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Home">
            <a:extLst>
              <a:ext uri="{FF2B5EF4-FFF2-40B4-BE49-F238E27FC236}">
                <a16:creationId xmlns:a16="http://schemas.microsoft.com/office/drawing/2014/main" id="{CB9D181D-3673-49E1-9273-3288A69D8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85148" y="1531418"/>
            <a:ext cx="642256" cy="64225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4EDA63-4237-46A9-B04E-5B9F2A28D5FE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3319764" y="1852546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Home">
            <a:extLst>
              <a:ext uri="{FF2B5EF4-FFF2-40B4-BE49-F238E27FC236}">
                <a16:creationId xmlns:a16="http://schemas.microsoft.com/office/drawing/2014/main" id="{4F659C4E-72ED-46FF-A5FE-62F65AC70C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92788" y="1531418"/>
            <a:ext cx="642256" cy="64225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040347-F506-42D2-8969-8005C7B4138E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327404" y="1852546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>
            <a:extLst>
              <a:ext uri="{FF2B5EF4-FFF2-40B4-BE49-F238E27FC236}">
                <a16:creationId xmlns:a16="http://schemas.microsoft.com/office/drawing/2014/main" id="{07FF50E5-B2B0-4F04-8F68-EBDDEE4C0A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00428" y="1531418"/>
            <a:ext cx="642256" cy="642256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6F039D-4E32-4E59-8B93-435E8A49194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5335044" y="1852546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Home">
            <a:extLst>
              <a:ext uri="{FF2B5EF4-FFF2-40B4-BE49-F238E27FC236}">
                <a16:creationId xmlns:a16="http://schemas.microsoft.com/office/drawing/2014/main" id="{F568FA70-7D5E-46DF-9FFB-D6321F4FF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08068" y="1531418"/>
            <a:ext cx="642256" cy="642256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36A24A-3478-415C-84C0-EEFC79A95242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6342684" y="1852546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Home">
            <a:extLst>
              <a:ext uri="{FF2B5EF4-FFF2-40B4-BE49-F238E27FC236}">
                <a16:creationId xmlns:a16="http://schemas.microsoft.com/office/drawing/2014/main" id="{702CCEE5-B7AE-4C7B-8780-64A2D9250A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69868" y="2343493"/>
            <a:ext cx="642256" cy="642256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14D05A33-AA33-48A5-A157-5BA40510C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7508" y="2343493"/>
            <a:ext cx="642256" cy="642256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0883F03A-7FC9-478E-94E3-8C1F0DFAE5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5148" y="2343493"/>
            <a:ext cx="642256" cy="642256"/>
          </a:xfrm>
          <a:prstGeom prst="rect">
            <a:avLst/>
          </a:prstGeom>
        </p:spPr>
      </p:pic>
      <p:pic>
        <p:nvPicPr>
          <p:cNvPr id="69" name="Graphic 68" descr="Home">
            <a:extLst>
              <a:ext uri="{FF2B5EF4-FFF2-40B4-BE49-F238E27FC236}">
                <a16:creationId xmlns:a16="http://schemas.microsoft.com/office/drawing/2014/main" id="{557BF71A-4708-49FF-A666-09FE18EF9B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2788" y="2343493"/>
            <a:ext cx="642256" cy="642256"/>
          </a:xfrm>
          <a:prstGeom prst="rect">
            <a:avLst/>
          </a:prstGeom>
        </p:spPr>
      </p:pic>
      <p:pic>
        <p:nvPicPr>
          <p:cNvPr id="70" name="Graphic 69" descr="Home">
            <a:extLst>
              <a:ext uri="{FF2B5EF4-FFF2-40B4-BE49-F238E27FC236}">
                <a16:creationId xmlns:a16="http://schemas.microsoft.com/office/drawing/2014/main" id="{17EB025E-FBC3-44F9-84F9-0C6AB6CCE5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00428" y="2343493"/>
            <a:ext cx="642256" cy="642256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7AD02101-9B2B-436E-BD57-E7C2F86C7F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08068" y="2346265"/>
            <a:ext cx="642256" cy="642256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18096B-BF74-4244-AF5D-297BE491CD3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2312124" y="2664621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073548-FA18-4CE1-91B5-4BC19B3B9B12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3319764" y="2664621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4759281-98F5-42D3-AB12-5ADEAD844A0D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4327404" y="2664621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540FEB1-9E60-4250-B4A4-2DE439110BDD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5335044" y="2664621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093533-D02E-4422-8047-32756F4AC09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6342684" y="2664621"/>
            <a:ext cx="365384" cy="2772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52A0C1-23F4-4D95-8949-80B56992E9E7}"/>
              </a:ext>
            </a:extLst>
          </p:cNvPr>
          <p:cNvSpPr txBox="1"/>
          <p:nvPr/>
        </p:nvSpPr>
        <p:spPr>
          <a:xfrm>
            <a:off x="3271152" y="2922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6BF6D6F0-8AE8-4956-A77C-3713AC0973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85148" y="3158449"/>
            <a:ext cx="642256" cy="642256"/>
          </a:xfrm>
          <a:prstGeom prst="rect">
            <a:avLst/>
          </a:prstGeom>
        </p:spPr>
      </p:pic>
      <p:pic>
        <p:nvPicPr>
          <p:cNvPr id="80" name="Graphic 79" descr="Home">
            <a:extLst>
              <a:ext uri="{FF2B5EF4-FFF2-40B4-BE49-F238E27FC236}">
                <a16:creationId xmlns:a16="http://schemas.microsoft.com/office/drawing/2014/main" id="{AFEC4358-69CC-4C14-9BE8-8E32C8190E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2788" y="3158449"/>
            <a:ext cx="642256" cy="642256"/>
          </a:xfrm>
          <a:prstGeom prst="rect">
            <a:avLst/>
          </a:prstGeom>
        </p:spPr>
      </p:pic>
      <p:pic>
        <p:nvPicPr>
          <p:cNvPr id="81" name="Graphic 80" descr="Home">
            <a:extLst>
              <a:ext uri="{FF2B5EF4-FFF2-40B4-BE49-F238E27FC236}">
                <a16:creationId xmlns:a16="http://schemas.microsoft.com/office/drawing/2014/main" id="{EB261D0E-F838-471E-A091-9FD073E602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00428" y="3158449"/>
            <a:ext cx="642256" cy="642256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910F0182-B13E-43BB-A954-E4F6F50620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08068" y="3161221"/>
            <a:ext cx="642256" cy="642256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E646FA-7D9A-43B4-A958-8217CA915C2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4327404" y="3479577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1C9129-5A57-470B-A5F7-B0575E435B33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5335044" y="3479577"/>
            <a:ext cx="365384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65B2A0-8B6F-4C9E-87F9-A326BD627888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6342684" y="3479577"/>
            <a:ext cx="365384" cy="2772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785170-823D-49EC-A7A8-86D5711758FA}"/>
              </a:ext>
            </a:extLst>
          </p:cNvPr>
          <p:cNvCxnSpPr>
            <a:cxnSpLocks/>
            <a:stCxn id="67" idx="2"/>
            <a:endCxn id="79" idx="1"/>
          </p:cNvCxnSpPr>
          <p:nvPr/>
        </p:nvCxnSpPr>
        <p:spPr>
          <a:xfrm>
            <a:off x="2998636" y="2985749"/>
            <a:ext cx="686512" cy="493828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18DE73-31A4-4B28-8A9E-0366CF693992}"/>
              </a:ext>
            </a:extLst>
          </p:cNvPr>
          <p:cNvSpPr txBox="1"/>
          <p:nvPr/>
        </p:nvSpPr>
        <p:spPr>
          <a:xfrm>
            <a:off x="3272047" y="2343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EB66089-5A60-4D1E-B5EC-C52509402DB1}"/>
              </a:ext>
            </a:extLst>
          </p:cNvPr>
          <p:cNvSpPr/>
          <p:nvPr/>
        </p:nvSpPr>
        <p:spPr>
          <a:xfrm>
            <a:off x="7864598" y="1343068"/>
            <a:ext cx="4218545" cy="5101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Home">
            <a:extLst>
              <a:ext uri="{FF2B5EF4-FFF2-40B4-BE49-F238E27FC236}">
                <a16:creationId xmlns:a16="http://schemas.microsoft.com/office/drawing/2014/main" id="{AF4681E9-2690-4F41-BAA3-83D4F736A4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65418" y="1341141"/>
            <a:ext cx="642256" cy="642256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0C0A725F-4D77-4EDF-9802-5CCEA10512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65418" y="2145738"/>
            <a:ext cx="642256" cy="642256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2BB30457-6DD4-4A3E-BAAF-F3F0DEE45E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61703" y="1402399"/>
            <a:ext cx="642256" cy="642256"/>
          </a:xfrm>
          <a:prstGeom prst="rect">
            <a:avLst/>
          </a:prstGeom>
        </p:spPr>
      </p:pic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91D476F-3E40-4D86-A9F2-E2E76F74051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08" y="4134952"/>
            <a:ext cx="5664098" cy="246957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22D2438-D623-41E2-9860-165943E290A4}"/>
              </a:ext>
            </a:extLst>
          </p:cNvPr>
          <p:cNvSpPr txBox="1"/>
          <p:nvPr/>
        </p:nvSpPr>
        <p:spPr>
          <a:xfrm>
            <a:off x="7833521" y="1402399"/>
            <a:ext cx="21083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Assigned</a:t>
            </a:r>
          </a:p>
          <a:p>
            <a:pPr algn="r"/>
            <a:endParaRPr lang="en-US" sz="2800" b="1" dirty="0"/>
          </a:p>
          <a:p>
            <a:pPr algn="r"/>
            <a:r>
              <a:rPr lang="en-US" sz="2800" b="1" dirty="0"/>
              <a:t>Not assigned</a:t>
            </a:r>
          </a:p>
          <a:p>
            <a:pPr algn="r"/>
            <a:endParaRPr lang="en-US" sz="2800" b="1" dirty="0"/>
          </a:p>
          <a:p>
            <a:pPr algn="r"/>
            <a:r>
              <a:rPr lang="en-US" sz="2800" b="1" dirty="0"/>
              <a:t>CMI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00E075E2-87EF-4C9E-9FD4-34395209C7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65418" y="3019689"/>
            <a:ext cx="642256" cy="642256"/>
          </a:xfrm>
          <a:prstGeom prst="rect">
            <a:avLst/>
          </a:prstGeom>
        </p:spPr>
      </p:pic>
      <p:pic>
        <p:nvPicPr>
          <p:cNvPr id="100" name="Graphic 99" descr="Home">
            <a:extLst>
              <a:ext uri="{FF2B5EF4-FFF2-40B4-BE49-F238E27FC236}">
                <a16:creationId xmlns:a16="http://schemas.microsoft.com/office/drawing/2014/main" id="{FEDBBD03-5C65-4F60-AAB6-24FFA012F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28060" y="4541537"/>
            <a:ext cx="642256" cy="642256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14369C32-E35D-4AE2-80F2-62DC607B13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6415" y="4541537"/>
            <a:ext cx="642256" cy="642256"/>
          </a:xfrm>
          <a:prstGeom prst="rect">
            <a:avLst/>
          </a:prstGeom>
        </p:spPr>
      </p:pic>
      <p:pic>
        <p:nvPicPr>
          <p:cNvPr id="102" name="Graphic 101" descr="Home">
            <a:extLst>
              <a:ext uri="{FF2B5EF4-FFF2-40B4-BE49-F238E27FC236}">
                <a16:creationId xmlns:a16="http://schemas.microsoft.com/office/drawing/2014/main" id="{EBA8EA5C-53B6-4CBE-A86E-72B8816929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24770" y="4541537"/>
            <a:ext cx="642256" cy="642256"/>
          </a:xfrm>
          <a:prstGeom prst="rect">
            <a:avLst/>
          </a:prstGeom>
        </p:spPr>
      </p:pic>
      <p:pic>
        <p:nvPicPr>
          <p:cNvPr id="103" name="Graphic 102" descr="Home">
            <a:extLst>
              <a:ext uri="{FF2B5EF4-FFF2-40B4-BE49-F238E27FC236}">
                <a16:creationId xmlns:a16="http://schemas.microsoft.com/office/drawing/2014/main" id="{C359F799-5589-4DB9-8A7A-87E656220B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28060" y="5680201"/>
            <a:ext cx="642256" cy="642256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CBE48BA0-B5E8-4F48-A1F7-4BF774BCAF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6415" y="5680201"/>
            <a:ext cx="642256" cy="642256"/>
          </a:xfrm>
          <a:prstGeom prst="rect">
            <a:avLst/>
          </a:prstGeom>
        </p:spPr>
      </p:pic>
      <p:pic>
        <p:nvPicPr>
          <p:cNvPr id="105" name="Graphic 104" descr="Home">
            <a:extLst>
              <a:ext uri="{FF2B5EF4-FFF2-40B4-BE49-F238E27FC236}">
                <a16:creationId xmlns:a16="http://schemas.microsoft.com/office/drawing/2014/main" id="{0A53CAC4-8B13-4BCE-9128-B1829EABAE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24770" y="5680201"/>
            <a:ext cx="642256" cy="642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F2C92FD-B184-49EA-BAC6-B5294600875D}"/>
                  </a:ext>
                </a:extLst>
              </p:cNvPr>
              <p:cNvSpPr txBox="1"/>
              <p:nvPr/>
            </p:nvSpPr>
            <p:spPr>
              <a:xfrm rot="5400000">
                <a:off x="9745330" y="5062666"/>
                <a:ext cx="70083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1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4200" b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F2C92FD-B184-49EA-BAC6-B52946008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745330" y="5062666"/>
                <a:ext cx="700833" cy="7386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3E0FFB36-B381-40D3-A36D-82AB914CC6CB}"/>
              </a:ext>
            </a:extLst>
          </p:cNvPr>
          <p:cNvSpPr txBox="1"/>
          <p:nvPr/>
        </p:nvSpPr>
        <p:spPr>
          <a:xfrm>
            <a:off x="7864598" y="3931716"/>
            <a:ext cx="4218545" cy="5232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6589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FC9C-7902-4C0D-A702-754E436F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0"/>
            <a:ext cx="10515600" cy="1325563"/>
          </a:xfrm>
        </p:spPr>
        <p:txBody>
          <a:bodyPr/>
          <a:lstStyle/>
          <a:p>
            <a:r>
              <a:rPr lang="en-US" dirty="0"/>
              <a:t>TTC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7AE4-E711-465F-B20D-C9E8EEB6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3133650"/>
          </a:xfrm>
          <a:ln w="28575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While at least one agent remains:</a:t>
            </a:r>
          </a:p>
          <a:p>
            <a:pPr marL="635000" lvl="1" indent="-635000">
              <a:buFont typeface="Consolas" panose="020B0609020204030204" pitchFamily="49" charset="0"/>
              <a:buChar char="-"/>
            </a:pPr>
            <a:r>
              <a:rPr lang="en-US" sz="2600" dirty="0">
                <a:latin typeface="Consolas" panose="020B0609020204030204" pitchFamily="49" charset="0"/>
              </a:rPr>
              <a:t>Identify most important allowable item for each agent</a:t>
            </a:r>
          </a:p>
          <a:p>
            <a:pPr marL="635000" lvl="1" indent="-635000">
              <a:buFont typeface="Consolas" panose="020B0609020204030204" pitchFamily="49" charset="0"/>
              <a:buChar char="-"/>
            </a:pPr>
            <a:r>
              <a:rPr lang="en-US" sz="2600" dirty="0">
                <a:latin typeface="Consolas" panose="020B0609020204030204" pitchFamily="49" charset="0"/>
              </a:rPr>
              <a:t>Build a graph:</a:t>
            </a:r>
          </a:p>
          <a:p>
            <a:pPr marL="1092200" lvl="3" indent="-660400"/>
            <a:r>
              <a:rPr lang="en-US" sz="2600" dirty="0">
                <a:latin typeface="Consolas" panose="020B0609020204030204" pitchFamily="49" charset="0"/>
              </a:rPr>
              <a:t>Each agent points to most important item</a:t>
            </a:r>
          </a:p>
          <a:p>
            <a:pPr marL="1092200" lvl="3" indent="-660400"/>
            <a:r>
              <a:rPr lang="en-US" sz="2600" dirty="0">
                <a:latin typeface="Consolas" panose="020B0609020204030204" pitchFamily="49" charset="0"/>
              </a:rPr>
              <a:t>Each item points to initial owner</a:t>
            </a:r>
          </a:p>
          <a:p>
            <a:pPr marL="635000" lvl="1" indent="-635000">
              <a:buFont typeface="Consolas" panose="020B0609020204030204" pitchFamily="49" charset="0"/>
              <a:buChar char="-"/>
            </a:pPr>
            <a:r>
              <a:rPr lang="en-US" sz="2600" dirty="0">
                <a:latin typeface="Consolas" panose="020B0609020204030204" pitchFamily="49" charset="0"/>
              </a:rPr>
              <a:t>Implement all cycles</a:t>
            </a:r>
          </a:p>
          <a:p>
            <a:pPr marL="635000" lvl="1" indent="-635000">
              <a:buFont typeface="Consolas" panose="020B0609020204030204" pitchFamily="49" charset="0"/>
              <a:buChar char="-"/>
            </a:pPr>
            <a:r>
              <a:rPr lang="en-US" sz="2600" dirty="0">
                <a:latin typeface="Consolas" panose="020B0609020204030204" pitchFamily="49" charset="0"/>
              </a:rPr>
              <a:t>Remove agents with no allowable most important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6A246-0CFA-49F5-A627-A573F0FF49E0}"/>
              </a:ext>
            </a:extLst>
          </p:cNvPr>
          <p:cNvSpPr/>
          <p:nvPr/>
        </p:nvSpPr>
        <p:spPr>
          <a:xfrm>
            <a:off x="838200" y="4974395"/>
            <a:ext cx="10515600" cy="15199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/>
              <a:t>Strict</a:t>
            </a:r>
            <a:r>
              <a:rPr lang="en-US" sz="3200" dirty="0"/>
              <a:t> </a:t>
            </a:r>
            <a:r>
              <a:rPr lang="en-US" sz="3200" i="1" dirty="0"/>
              <a:t>Core Selecting</a:t>
            </a:r>
            <a:r>
              <a:rPr lang="en-US" sz="3200" dirty="0"/>
              <a:t> when agents’ preferences are CMI-trees and whenever the output is an acceptable full allocation.</a:t>
            </a:r>
          </a:p>
        </p:txBody>
      </p:sp>
    </p:spTree>
    <p:extLst>
      <p:ext uri="{BB962C8B-B14F-4D97-AF65-F5344CB8AC3E}">
        <p14:creationId xmlns:p14="http://schemas.microsoft.com/office/powerpoint/2010/main" val="22333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AC42-F083-44FF-B223-5C123EA3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8" y="5895"/>
            <a:ext cx="10907486" cy="1325563"/>
          </a:xfrm>
        </p:spPr>
        <p:txBody>
          <a:bodyPr/>
          <a:lstStyle/>
          <a:p>
            <a:r>
              <a:rPr lang="en-US" dirty="0"/>
              <a:t>Multi-Type Housing Markets w/ Size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3BAD-3395-465B-A951-DAD53472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8" y="1161598"/>
            <a:ext cx="10907486" cy="5232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Accept exactly as many items of each type as original endowment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EEFA9-969A-4606-9A87-6E588A41358B}"/>
              </a:ext>
            </a:extLst>
          </p:cNvPr>
          <p:cNvSpPr txBox="1"/>
          <p:nvPr/>
        </p:nvSpPr>
        <p:spPr>
          <a:xfrm>
            <a:off x="2013421" y="1678131"/>
            <a:ext cx="3015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Initial Endowments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715EC-B30F-4D5F-99DB-F00D28B14EAB}"/>
              </a:ext>
            </a:extLst>
          </p:cNvPr>
          <p:cNvSpPr txBox="1"/>
          <p:nvPr/>
        </p:nvSpPr>
        <p:spPr>
          <a:xfrm>
            <a:off x="7044945" y="1678131"/>
            <a:ext cx="326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Acceptable Bundles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E81F71-05BB-437F-A01F-7EFEAD0A4A6D}"/>
              </a:ext>
            </a:extLst>
          </p:cNvPr>
          <p:cNvGrpSpPr/>
          <p:nvPr/>
        </p:nvGrpSpPr>
        <p:grpSpPr>
          <a:xfrm>
            <a:off x="2077037" y="2350992"/>
            <a:ext cx="2870560" cy="1404256"/>
            <a:chOff x="1989953" y="2797312"/>
            <a:chExt cx="2870560" cy="1404256"/>
          </a:xfrm>
        </p:grpSpPr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3C87C0B9-2495-4C36-B98B-14D30AF2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9953" y="2797312"/>
              <a:ext cx="642256" cy="642256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6120B02-6FD2-4A39-A389-14C34ADBB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8257" y="2804931"/>
              <a:ext cx="642256" cy="642256"/>
            </a:xfrm>
            <a:prstGeom prst="rect">
              <a:avLst/>
            </a:prstGeom>
          </p:spPr>
        </p:pic>
        <p:pic>
          <p:nvPicPr>
            <p:cNvPr id="9" name="Graphic 8" descr="Home">
              <a:extLst>
                <a:ext uri="{FF2B5EF4-FFF2-40B4-BE49-F238E27FC236}">
                  <a16:creationId xmlns:a16="http://schemas.microsoft.com/office/drawing/2014/main" id="{4664314F-9012-4FFD-9051-7AC38B18D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08133" y="2797312"/>
              <a:ext cx="642256" cy="642256"/>
            </a:xfrm>
            <a:prstGeom prst="rect">
              <a:avLst/>
            </a:prstGeom>
          </p:spPr>
        </p:pic>
        <p:pic>
          <p:nvPicPr>
            <p:cNvPr id="10" name="Graphic 9" descr="Home">
              <a:extLst>
                <a:ext uri="{FF2B5EF4-FFF2-40B4-BE49-F238E27FC236}">
                  <a16:creationId xmlns:a16="http://schemas.microsoft.com/office/drawing/2014/main" id="{50486A63-DF47-4FE1-BA8C-06D4147AB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21621" y="3559312"/>
              <a:ext cx="642256" cy="642256"/>
            </a:xfrm>
            <a:prstGeom prst="rect">
              <a:avLst/>
            </a:prstGeom>
          </p:spPr>
        </p:pic>
        <p:pic>
          <p:nvPicPr>
            <p:cNvPr id="11" name="Graphic 10" descr="Home">
              <a:extLst>
                <a:ext uri="{FF2B5EF4-FFF2-40B4-BE49-F238E27FC236}">
                  <a16:creationId xmlns:a16="http://schemas.microsoft.com/office/drawing/2014/main" id="{2155A3B1-0A31-4F6E-881E-C49A907E5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21621" y="2797312"/>
              <a:ext cx="642256" cy="64225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AF1E352-2600-4B9C-9943-8588F7357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18257" y="3559312"/>
              <a:ext cx="642256" cy="642256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0C2CF2A-7DF2-43F0-B22E-47915C3B7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08133" y="3559312"/>
              <a:ext cx="642256" cy="642256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E358A766-E5EC-45F8-A2FF-F4CC44646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989953" y="3559312"/>
              <a:ext cx="642256" cy="64225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77629-3AA5-4CF8-9DDF-90507AB44CF4}"/>
              </a:ext>
            </a:extLst>
          </p:cNvPr>
          <p:cNvGrpSpPr/>
          <p:nvPr/>
        </p:nvGrpSpPr>
        <p:grpSpPr>
          <a:xfrm>
            <a:off x="7120898" y="2356282"/>
            <a:ext cx="2870560" cy="1404256"/>
            <a:chOff x="7033814" y="2802602"/>
            <a:chExt cx="2870560" cy="1404256"/>
          </a:xfrm>
        </p:grpSpPr>
        <p:pic>
          <p:nvPicPr>
            <p:cNvPr id="16" name="Graphic 15" descr="User">
              <a:extLst>
                <a:ext uri="{FF2B5EF4-FFF2-40B4-BE49-F238E27FC236}">
                  <a16:creationId xmlns:a16="http://schemas.microsoft.com/office/drawing/2014/main" id="{AF4224AD-EEC7-45BA-A568-D96669F26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3814" y="2802602"/>
              <a:ext cx="642256" cy="642256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C07A608-F28B-4FCF-8D95-8941DAF06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62118" y="2810221"/>
              <a:ext cx="642256" cy="642256"/>
            </a:xfrm>
            <a:prstGeom prst="rect">
              <a:avLst/>
            </a:prstGeom>
          </p:spPr>
        </p:pic>
        <p:pic>
          <p:nvPicPr>
            <p:cNvPr id="18" name="Graphic 17" descr="Home">
              <a:extLst>
                <a:ext uri="{FF2B5EF4-FFF2-40B4-BE49-F238E27FC236}">
                  <a16:creationId xmlns:a16="http://schemas.microsoft.com/office/drawing/2014/main" id="{6E6F15E3-17D9-42EA-84FE-93D48D8C7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51994" y="2802602"/>
              <a:ext cx="642256" cy="642256"/>
            </a:xfrm>
            <a:prstGeom prst="rect">
              <a:avLst/>
            </a:prstGeom>
          </p:spPr>
        </p:pic>
        <p:pic>
          <p:nvPicPr>
            <p:cNvPr id="19" name="Graphic 18" descr="Home">
              <a:extLst>
                <a:ext uri="{FF2B5EF4-FFF2-40B4-BE49-F238E27FC236}">
                  <a16:creationId xmlns:a16="http://schemas.microsoft.com/office/drawing/2014/main" id="{ECA647B9-5CB6-44F4-9BC3-5AF3E817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65482" y="3564602"/>
              <a:ext cx="642256" cy="642256"/>
            </a:xfrm>
            <a:prstGeom prst="rect">
              <a:avLst/>
            </a:prstGeom>
          </p:spPr>
        </p:pic>
        <p:pic>
          <p:nvPicPr>
            <p:cNvPr id="20" name="Graphic 19" descr="Home">
              <a:extLst>
                <a:ext uri="{FF2B5EF4-FFF2-40B4-BE49-F238E27FC236}">
                  <a16:creationId xmlns:a16="http://schemas.microsoft.com/office/drawing/2014/main" id="{1F30D2D8-638A-403F-B8F5-1808C1C45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65482" y="2802602"/>
              <a:ext cx="642256" cy="64225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03ABC31-EFE2-489E-BD82-F8EEED28B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62118" y="3564602"/>
              <a:ext cx="642256" cy="64225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12447803-FFB5-42C0-8C67-87565DE0B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551994" y="3564602"/>
              <a:ext cx="642256" cy="642256"/>
            </a:xfrm>
            <a:prstGeom prst="rect">
              <a:avLst/>
            </a:prstGeom>
          </p:spPr>
        </p:pic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CFDD09AD-25E2-42E3-B931-14C765C22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33814" y="3564602"/>
              <a:ext cx="642256" cy="64225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83482B-F17B-4269-ADAD-9EC8B7B03AFA}"/>
              </a:ext>
            </a:extLst>
          </p:cNvPr>
          <p:cNvSpPr txBox="1"/>
          <p:nvPr/>
        </p:nvSpPr>
        <p:spPr>
          <a:xfrm>
            <a:off x="2245554" y="4380954"/>
            <a:ext cx="7700891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TTC output is always an acceptable full allocation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under preferences represented by Strict CMI-trees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07D736-595A-49C9-AA8E-D59BE99FF36D}"/>
              </a:ext>
            </a:extLst>
          </p:cNvPr>
          <p:cNvSpPr txBox="1"/>
          <p:nvPr/>
        </p:nvSpPr>
        <p:spPr>
          <a:xfrm>
            <a:off x="3068901" y="3729557"/>
            <a:ext cx="6075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Generalizes</a:t>
            </a:r>
            <a:r>
              <a:rPr lang="en-US" dirty="0">
                <a:solidFill>
                  <a:schemeClr val="tx2"/>
                </a:solidFill>
              </a:rPr>
              <a:t> Fujita et al. (2015)</a:t>
            </a:r>
            <a:r>
              <a:rPr lang="en-US" dirty="0"/>
              <a:t>,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Sikdar et al. (2017)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CAA9F-2121-4EE4-9E91-7315A861F369}"/>
              </a:ext>
            </a:extLst>
          </p:cNvPr>
          <p:cNvSpPr txBox="1"/>
          <p:nvPr/>
        </p:nvSpPr>
        <p:spPr>
          <a:xfrm>
            <a:off x="653138" y="5546832"/>
            <a:ext cx="10907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Strict CMI-trees are a weaker restriction than Lexicographic preferences </a:t>
            </a:r>
            <a:r>
              <a:rPr lang="en-US" dirty="0">
                <a:solidFill>
                  <a:schemeClr val="tx2"/>
                </a:solidFill>
              </a:rPr>
              <a:t>Fujita et al. (2015)</a:t>
            </a:r>
            <a:r>
              <a:rPr lang="en-US" sz="2800" dirty="0"/>
              <a:t> and Lexicographic extensions of CP-nets </a:t>
            </a:r>
            <a:r>
              <a:rPr lang="en-US" dirty="0">
                <a:solidFill>
                  <a:schemeClr val="tx2"/>
                </a:solidFill>
              </a:rPr>
              <a:t>Sikdar et al.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4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618</Words>
  <Application>Microsoft Office PowerPoint</Application>
  <PresentationFormat>Widescreen</PresentationFormat>
  <Paragraphs>121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Top-Trading-Cycles Mechanisms with Acceptable Bundles</vt:lpstr>
      <vt:lpstr>Housing Markets</vt:lpstr>
      <vt:lpstr>Gale’s Top Trading Cycles (TTC)</vt:lpstr>
      <vt:lpstr>Bringing More Than One Item to the Table?</vt:lpstr>
      <vt:lpstr>Housing Markets with Acceptable Bundles</vt:lpstr>
      <vt:lpstr>Contributions</vt:lpstr>
      <vt:lpstr>Conditionally Most Important (CMI)-tree preferences</vt:lpstr>
      <vt:lpstr>TTC Extension</vt:lpstr>
      <vt:lpstr>Multi-Type Housing Markets w/ Size Constraints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Top-Trading-Cycles Mechanisms with Acceptable Bundles</dc:title>
  <dc:creator>Sujoy Sikdar</dc:creator>
  <cp:lastModifiedBy>Sujoy Sikdar</cp:lastModifiedBy>
  <cp:revision>56</cp:revision>
  <dcterms:created xsi:type="dcterms:W3CDTF">2018-02-02T11:52:28Z</dcterms:created>
  <dcterms:modified xsi:type="dcterms:W3CDTF">2018-02-03T22:14:41Z</dcterms:modified>
</cp:coreProperties>
</file>