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9144000" cy="6858000"/>
  <p:defaultTextStyle>
    <a:defPPr>
      <a:defRPr lang="en-US"/>
    </a:defPPr>
    <a:lvl1pPr marL="0" algn="l" defTabSz="156744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447" algn="l" defTabSz="156744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895" algn="l" defTabSz="156744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343" algn="l" defTabSz="156744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790" algn="l" defTabSz="156744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237" algn="l" defTabSz="156744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4685" algn="l" defTabSz="156744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133" algn="l" defTabSz="156744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9580" algn="l" defTabSz="156744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80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5321" autoAdjust="0"/>
  </p:normalViewPr>
  <p:slideViewPr>
    <p:cSldViewPr snapToObjects="1">
      <p:cViewPr>
        <p:scale>
          <a:sx n="50" d="100"/>
          <a:sy n="50" d="100"/>
        </p:scale>
        <p:origin x="-4258" y="-773"/>
      </p:cViewPr>
      <p:guideLst>
        <p:guide orient="horz" pos="8640"/>
        <p:guide pos="180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D1957-25F2-4B3B-B020-C9C00C6A10D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B6F2A-A0D0-4F8B-BB4C-7D7431E0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B6F2A-A0D0-4F8B-BB4C-7D7431E0E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5904" y="5270501"/>
            <a:ext cx="29622753" cy="112350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4959" y="5270501"/>
            <a:ext cx="88271348" cy="1123505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3" y="17627602"/>
            <a:ext cx="31089600" cy="544830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3" y="11626856"/>
            <a:ext cx="31089600" cy="6000748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6744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89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4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79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23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68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13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5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4957" y="30721302"/>
            <a:ext cx="58947048" cy="8689975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41607" y="30721302"/>
            <a:ext cx="58947053" cy="8689975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6140454"/>
            <a:ext cx="16160753" cy="255904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47" indent="0">
              <a:buNone/>
              <a:defRPr sz="6800" b="1"/>
            </a:lvl2pPr>
            <a:lvl3pPr marL="3134895" indent="0">
              <a:buNone/>
              <a:defRPr sz="6200" b="1"/>
            </a:lvl3pPr>
            <a:lvl4pPr marL="4702343" indent="0">
              <a:buNone/>
              <a:defRPr sz="5500" b="1"/>
            </a:lvl4pPr>
            <a:lvl5pPr marL="6269790" indent="0">
              <a:buNone/>
              <a:defRPr sz="5500" b="1"/>
            </a:lvl5pPr>
            <a:lvl6pPr marL="7837237" indent="0">
              <a:buNone/>
              <a:defRPr sz="5500" b="1"/>
            </a:lvl6pPr>
            <a:lvl7pPr marL="9404685" indent="0">
              <a:buNone/>
              <a:defRPr sz="5500" b="1"/>
            </a:lvl7pPr>
            <a:lvl8pPr marL="10972133" indent="0">
              <a:buNone/>
              <a:defRPr sz="5500" b="1"/>
            </a:lvl8pPr>
            <a:lvl9pPr marL="12539580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8699502"/>
            <a:ext cx="16160753" cy="15805152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140454"/>
            <a:ext cx="16167100" cy="255904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47" indent="0">
              <a:buNone/>
              <a:defRPr sz="6800" b="1"/>
            </a:lvl2pPr>
            <a:lvl3pPr marL="3134895" indent="0">
              <a:buNone/>
              <a:defRPr sz="6200" b="1"/>
            </a:lvl3pPr>
            <a:lvl4pPr marL="4702343" indent="0">
              <a:buNone/>
              <a:defRPr sz="5500" b="1"/>
            </a:lvl4pPr>
            <a:lvl5pPr marL="6269790" indent="0">
              <a:buNone/>
              <a:defRPr sz="5500" b="1"/>
            </a:lvl5pPr>
            <a:lvl6pPr marL="7837237" indent="0">
              <a:buNone/>
              <a:defRPr sz="5500" b="1"/>
            </a:lvl6pPr>
            <a:lvl7pPr marL="9404685" indent="0">
              <a:buNone/>
              <a:defRPr sz="5500" b="1"/>
            </a:lvl7pPr>
            <a:lvl8pPr marL="10972133" indent="0">
              <a:buNone/>
              <a:defRPr sz="5500" b="1"/>
            </a:lvl8pPr>
            <a:lvl9pPr marL="12539580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8699502"/>
            <a:ext cx="16167100" cy="15805152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7" y="1092200"/>
            <a:ext cx="12033253" cy="4648200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4"/>
            <a:ext cx="20447000" cy="2341245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7" y="5740404"/>
            <a:ext cx="12033253" cy="18764252"/>
          </a:xfrm>
        </p:spPr>
        <p:txBody>
          <a:bodyPr/>
          <a:lstStyle>
            <a:lvl1pPr marL="0" indent="0">
              <a:buNone/>
              <a:defRPr sz="4800"/>
            </a:lvl1pPr>
            <a:lvl2pPr marL="1567447" indent="0">
              <a:buNone/>
              <a:defRPr sz="4100"/>
            </a:lvl2pPr>
            <a:lvl3pPr marL="3134895" indent="0">
              <a:buNone/>
              <a:defRPr sz="3400"/>
            </a:lvl3pPr>
            <a:lvl4pPr marL="4702343" indent="0">
              <a:buNone/>
              <a:defRPr sz="3100"/>
            </a:lvl4pPr>
            <a:lvl5pPr marL="6269790" indent="0">
              <a:buNone/>
              <a:defRPr sz="3100"/>
            </a:lvl5pPr>
            <a:lvl6pPr marL="7837237" indent="0">
              <a:buNone/>
              <a:defRPr sz="3100"/>
            </a:lvl6pPr>
            <a:lvl7pPr marL="9404685" indent="0">
              <a:buNone/>
              <a:defRPr sz="3100"/>
            </a:lvl7pPr>
            <a:lvl8pPr marL="10972133" indent="0">
              <a:buNone/>
              <a:defRPr sz="3100"/>
            </a:lvl8pPr>
            <a:lvl9pPr marL="1253958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3" y="19202402"/>
            <a:ext cx="21945600" cy="2266952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3" y="2451100"/>
            <a:ext cx="21945600" cy="16459200"/>
          </a:xfrm>
        </p:spPr>
        <p:txBody>
          <a:bodyPr/>
          <a:lstStyle>
            <a:lvl1pPr marL="0" indent="0">
              <a:buNone/>
              <a:defRPr sz="11000"/>
            </a:lvl1pPr>
            <a:lvl2pPr marL="1567447" indent="0">
              <a:buNone/>
              <a:defRPr sz="9600"/>
            </a:lvl2pPr>
            <a:lvl3pPr marL="3134895" indent="0">
              <a:buNone/>
              <a:defRPr sz="8200"/>
            </a:lvl3pPr>
            <a:lvl4pPr marL="4702343" indent="0">
              <a:buNone/>
              <a:defRPr sz="6800"/>
            </a:lvl4pPr>
            <a:lvl5pPr marL="6269790" indent="0">
              <a:buNone/>
              <a:defRPr sz="6800"/>
            </a:lvl5pPr>
            <a:lvl6pPr marL="7837237" indent="0">
              <a:buNone/>
              <a:defRPr sz="6800"/>
            </a:lvl6pPr>
            <a:lvl7pPr marL="9404685" indent="0">
              <a:buNone/>
              <a:defRPr sz="6800"/>
            </a:lvl7pPr>
            <a:lvl8pPr marL="10972133" indent="0">
              <a:buNone/>
              <a:defRPr sz="6800"/>
            </a:lvl8pPr>
            <a:lvl9pPr marL="1253958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3" y="21469354"/>
            <a:ext cx="21945600" cy="3219448"/>
          </a:xfrm>
        </p:spPr>
        <p:txBody>
          <a:bodyPr/>
          <a:lstStyle>
            <a:lvl1pPr marL="0" indent="0">
              <a:buNone/>
              <a:defRPr sz="4800"/>
            </a:lvl1pPr>
            <a:lvl2pPr marL="1567447" indent="0">
              <a:buNone/>
              <a:defRPr sz="4100"/>
            </a:lvl2pPr>
            <a:lvl3pPr marL="3134895" indent="0">
              <a:buNone/>
              <a:defRPr sz="3400"/>
            </a:lvl3pPr>
            <a:lvl4pPr marL="4702343" indent="0">
              <a:buNone/>
              <a:defRPr sz="3100"/>
            </a:lvl4pPr>
            <a:lvl5pPr marL="6269790" indent="0">
              <a:buNone/>
              <a:defRPr sz="3100"/>
            </a:lvl5pPr>
            <a:lvl6pPr marL="7837237" indent="0">
              <a:buNone/>
              <a:defRPr sz="3100"/>
            </a:lvl6pPr>
            <a:lvl7pPr marL="9404685" indent="0">
              <a:buNone/>
              <a:defRPr sz="3100"/>
            </a:lvl7pPr>
            <a:lvl8pPr marL="10972133" indent="0">
              <a:buNone/>
              <a:defRPr sz="3100"/>
            </a:lvl8pPr>
            <a:lvl9pPr marL="1253958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13489" tIns="156745" rIns="313489" bIns="15674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4"/>
            <a:ext cx="32918400" cy="18103852"/>
          </a:xfrm>
          <a:prstGeom prst="rect">
            <a:avLst/>
          </a:prstGeom>
        </p:spPr>
        <p:txBody>
          <a:bodyPr vert="horz" lIns="313489" tIns="156745" rIns="313489" bIns="156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13489" tIns="156745" rIns="313489" bIns="15674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8E1D-7449-8149-B6D7-E68E5682A7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13489" tIns="156745" rIns="313489" bIns="15674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13489" tIns="156745" rIns="313489" bIns="15674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8DF3-AF80-B24E-8031-489391E9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47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85" indent="-1175585" algn="l" defTabSz="1567447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02" indent="-979655" algn="l" defTabSz="1567447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619" indent="-783724" algn="l" defTabSz="1567447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066" indent="-783724" algn="l" defTabSz="1567447" rtl="0" eaLnBrk="1" latinLnBrk="0" hangingPunct="1">
        <a:spcBef>
          <a:spcPct val="20000"/>
        </a:spcBef>
        <a:buFont typeface="Arial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514" indent="-783724" algn="l" defTabSz="1567447" rtl="0" eaLnBrk="1" latinLnBrk="0" hangingPunct="1">
        <a:spcBef>
          <a:spcPct val="20000"/>
        </a:spcBef>
        <a:buFont typeface="Arial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961" indent="-783724" algn="l" defTabSz="1567447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09" indent="-783724" algn="l" defTabSz="1567447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856" indent="-783724" algn="l" defTabSz="1567447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304" indent="-783724" algn="l" defTabSz="1567447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47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47" algn="l" defTabSz="1567447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895" algn="l" defTabSz="1567447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43" algn="l" defTabSz="1567447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790" algn="l" defTabSz="1567447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237" algn="l" defTabSz="1567447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685" algn="l" defTabSz="1567447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133" algn="l" defTabSz="1567447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580" algn="l" defTabSz="1567447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0202325" y="10092815"/>
            <a:ext cx="11567897" cy="6355434"/>
            <a:chOff x="877184" y="5854468"/>
            <a:chExt cx="8006519" cy="131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77184" y="6021386"/>
                  <a:ext cx="8006519" cy="1152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sz="2800" dirty="0"/>
                    <a:t>Some natural notions of the loss of a decision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a14:m>
                  <a:r>
                    <a:rPr lang="en-US" sz="2800" dirty="0"/>
                    <a:t> w.r.t a given CP-net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800" dirty="0"/>
                    <a:t> in terms of the number of other outcomes that dominate it.</a:t>
                  </a:r>
                </a:p>
                <a:p>
                  <a:pPr marL="457200" indent="-45720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/>
                    <a:t>0-1 loss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sub>
                      </m:sSub>
                    </m:oMath>
                  </a14:m>
                  <a:r>
                    <a:rPr lang="en-US" sz="2800" dirty="0"/>
                    <a:t>): the loss is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800" dirty="0"/>
                    <a:t> if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a14:m>
                  <a:r>
                    <a:rPr lang="en-US" sz="2800" dirty="0"/>
                    <a:t> is dominated in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800" dirty="0"/>
                    <a:t>, and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800" dirty="0"/>
                    <a:t> otherwise. This corresponds to the </a:t>
                  </a:r>
                  <a:r>
                    <a:rPr lang="en-US" sz="2800" i="1" dirty="0"/>
                    <a:t>most probable optimal outcome </a:t>
                  </a:r>
                  <a:r>
                    <a:rPr lang="en-US" sz="2800" dirty="0"/>
                    <a:t>[Cornelio et al. 2013].</a:t>
                  </a:r>
                </a:p>
                <a:p>
                  <a:pPr marL="457200" indent="-45720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/>
                    <a:t>Neighborhood loss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2800" dirty="0"/>
                    <a:t>): # neighboring alternatives (that differ by the value of only one attribute) that dominate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a14:m>
                  <a:r>
                    <a:rPr lang="en-US" sz="2800" dirty="0"/>
                    <a:t>. Corresponds to </a:t>
                  </a:r>
                  <a:r>
                    <a:rPr lang="en-US" sz="2800" i="1" dirty="0"/>
                    <a:t>local Condorcet winner </a:t>
                  </a:r>
                  <a:r>
                    <a:rPr lang="en-US" sz="2800" dirty="0"/>
                    <a:t>[Conitzer et al., 2011].</a:t>
                  </a:r>
                </a:p>
                <a:p>
                  <a:pPr marL="457200" indent="-45720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/>
                    <a:t>Global loss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en-US" sz="2800" dirty="0"/>
                    <a:t>): total number of outcomes that dominate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a14:m>
                  <a:r>
                    <a:rPr lang="en-US" sz="2800" dirty="0"/>
                    <a:t>.</a:t>
                  </a: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84" y="6021386"/>
                  <a:ext cx="8006519" cy="1152882"/>
                </a:xfrm>
                <a:prstGeom prst="rect">
                  <a:avLst/>
                </a:prstGeom>
                <a:blipFill>
                  <a:blip r:embed="rId3"/>
                  <a:stretch>
                    <a:fillRect l="-1107" r="-1054" b="-21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877184" y="5854468"/>
              <a:ext cx="6756673" cy="14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u="sng" dirty="0">
                  <a:latin typeface="Lucida Grande"/>
                </a:rPr>
                <a:t>Loss Minimization Framework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0" y="5408877"/>
            <a:ext cx="36576000" cy="1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72502" y="576629"/>
            <a:ext cx="19027184" cy="2292931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7200" b="1" dirty="0"/>
              <a:t>Computing Optimal Decisions for Probabilistic Conditional Preference Networks</a:t>
            </a:r>
            <a:endParaRPr lang="en-US" sz="7200" dirty="0"/>
          </a:p>
        </p:txBody>
      </p:sp>
      <p:pic>
        <p:nvPicPr>
          <p:cNvPr id="7" name="Picture 3" descr="D:\Qiming Lu\Pictures\rpi_sea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5933" y="548181"/>
            <a:ext cx="5037667" cy="455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75"/>
          <p:cNvSpPr txBox="1"/>
          <p:nvPr/>
        </p:nvSpPr>
        <p:spPr>
          <a:xfrm>
            <a:off x="13206883" y="3063765"/>
            <a:ext cx="10007157" cy="769437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4500" b="1" dirty="0">
                <a:latin typeface="Lucida Grande"/>
              </a:rPr>
              <a:t>Sujoy Sikdar, Lirong Xia, Sibel Adalı</a:t>
            </a:r>
            <a:endParaRPr lang="en-US" sz="4500" b="1" baseline="30000" dirty="0">
              <a:latin typeface="Lucida Grande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9433" y="3879502"/>
            <a:ext cx="16942059" cy="692498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4000" dirty="0">
                <a:latin typeface="Lucida Grande"/>
              </a:rPr>
              <a:t>Department of Computer Science, Rensselaer Polytechnic Institute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838892" y="5714989"/>
            <a:ext cx="8900542" cy="7322854"/>
            <a:chOff x="877184" y="5854469"/>
            <a:chExt cx="8006519" cy="1916980"/>
          </a:xfrm>
        </p:grpSpPr>
        <p:sp>
          <p:nvSpPr>
            <p:cNvPr id="108" name="TextBox 107"/>
            <p:cNvSpPr txBox="1"/>
            <p:nvPr/>
          </p:nvSpPr>
          <p:spPr>
            <a:xfrm>
              <a:off x="877184" y="6055310"/>
              <a:ext cx="8006519" cy="171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Alternatives characterized by multiple issues.   </a:t>
              </a:r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algn="just">
                <a:lnSpc>
                  <a:spcPct val="150000"/>
                </a:lnSpc>
              </a:pPr>
              <a:endParaRPr lang="en-US" sz="2800" b="1" dirty="0"/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Agents have combinatorial preferences on the issues.</a:t>
              </a:r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/>
                <a:t>Goal:</a:t>
              </a:r>
              <a:r>
                <a:rPr lang="en-US" sz="2800" dirty="0"/>
                <a:t> Make an optimum group decision on every issue.</a:t>
              </a:r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r>
                <a:rPr lang="en-US" sz="2800" dirty="0"/>
                <a:t>Examples:</a:t>
              </a:r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Multi-issue referenda, Omnibus legislative bills. </a:t>
              </a:r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Configuring a meal from a dinner menu.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7185" y="5854469"/>
              <a:ext cx="4591960" cy="185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u="sng" dirty="0">
                  <a:latin typeface="Lucida Grande"/>
                </a:rPr>
                <a:t>Multi-Issue Voting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2112961" y="19180314"/>
            <a:ext cx="5316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Lucida Grande"/>
              </a:rPr>
              <a:t>Contributions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21800" y="20111621"/>
            <a:ext cx="133278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Loss minimization framework for CP-nets and PCP-nets.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Clear definition of optimality criteria for acyclic and cyclic (P)CP-nets with full generality.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Natural loss functions that correspond to well studied notions of optimality.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Complexity results for (</a:t>
            </a:r>
            <a:r>
              <a:rPr lang="en-US" sz="2800" dirty="0" err="1"/>
              <a:t>i</a:t>
            </a:r>
            <a:r>
              <a:rPr lang="en-US" sz="2800" dirty="0"/>
              <a:t>) computing loss, and, (ii) finding the optimal decision.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Tractable cases for particular loss functions under this framework.</a:t>
            </a:r>
            <a:endParaRPr lang="en-US" sz="2800" b="1" dirty="0"/>
          </a:p>
          <a:p>
            <a:pPr algn="just">
              <a:lnSpc>
                <a:spcPct val="150000"/>
              </a:lnSpc>
            </a:pPr>
            <a:r>
              <a:rPr lang="en-US" sz="2800" b="1" dirty="0"/>
              <a:t>Future work:</a:t>
            </a:r>
            <a:r>
              <a:rPr lang="en-US" sz="2800" dirty="0"/>
              <a:t>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Axiomatic characterization of voting rules characterized by a loss function.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Identifying further reasonable loss functions and tractable cases under each.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05845" y="24805878"/>
            <a:ext cx="153888" cy="1025922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endParaRPr lang="en-US" dirty="0">
              <a:latin typeface="Lucida Grande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9959559" y="5943600"/>
            <a:ext cx="22641" cy="2005059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02325" y="16764000"/>
            <a:ext cx="1107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Lucida Grande"/>
              </a:rPr>
              <a:t>Computing the Loss of a Decision: Complexity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2174200" y="12310973"/>
            <a:ext cx="13266598" cy="2243227"/>
            <a:chOff x="10958369" y="9042625"/>
            <a:chExt cx="8162039" cy="2243227"/>
          </a:xfrm>
        </p:grpSpPr>
        <p:sp>
          <p:nvSpPr>
            <p:cNvPr id="69" name="TextBox 68"/>
            <p:cNvSpPr txBox="1"/>
            <p:nvPr/>
          </p:nvSpPr>
          <p:spPr>
            <a:xfrm>
              <a:off x="10958369" y="9042625"/>
              <a:ext cx="7071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u="sng" dirty="0">
                  <a:latin typeface="Lucida Grande"/>
                </a:rPr>
                <a:t>Computing the Optimal Decision: Complexity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979177" y="9782812"/>
                  <a:ext cx="8141231" cy="15030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buNone/>
                  </a:pPr>
                  <a:r>
                    <a:rPr lang="en-US" sz="2800" b="1" dirty="0"/>
                    <a:t>Optimization Objective:</a:t>
                  </a:r>
                  <a:r>
                    <a:rPr lang="en-US" sz="2800" dirty="0"/>
                    <a:t> Find the outcome that minimizes the loss in expectation.</a:t>
                  </a:r>
                </a:p>
                <a:p>
                  <a:pPr algn="ctr">
                    <a:buNone/>
                  </a:pP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sz="2800" dirty="0"/>
                    <a:t>-OPTDECISION: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</m:oMath>
                  </a14:m>
                  <a:endParaRPr lang="en-US" sz="2800" dirty="0"/>
                </a:p>
                <a:p>
                  <a:pPr algn="just">
                    <a:buNone/>
                  </a:pPr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9177" y="9782812"/>
                  <a:ext cx="8141231" cy="1503040"/>
                </a:xfrm>
                <a:prstGeom prst="rect">
                  <a:avLst/>
                </a:prstGeom>
                <a:blipFill>
                  <a:blip r:embed="rId5"/>
                  <a:stretch>
                    <a:fillRect l="-921" t="-40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929257" y="13269402"/>
            <a:ext cx="8748143" cy="16448598"/>
            <a:chOff x="1023388" y="4682008"/>
            <a:chExt cx="8006519" cy="4702869"/>
          </a:xfrm>
        </p:grpSpPr>
        <p:sp>
          <p:nvSpPr>
            <p:cNvPr id="74" name="TextBox 73"/>
            <p:cNvSpPr txBox="1"/>
            <p:nvPr/>
          </p:nvSpPr>
          <p:spPr>
            <a:xfrm>
              <a:off x="1023388" y="4923412"/>
              <a:ext cx="8006519" cy="4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dirty="0"/>
                <a:t>A compact preferences language with conditional preferential dependencies using </a:t>
              </a:r>
              <a:r>
                <a:rPr lang="en-US" sz="2800" i="1" dirty="0"/>
                <a:t>ceteris paribus</a:t>
              </a:r>
              <a:r>
                <a:rPr lang="en-US" sz="2800" dirty="0"/>
                <a:t> statements</a:t>
              </a:r>
            </a:p>
            <a:p>
              <a:pPr algn="ctr">
                <a:lnSpc>
                  <a:spcPct val="150000"/>
                </a:lnSpc>
              </a:pPr>
              <a:r>
                <a:rPr lang="en-US" sz="2800" i="1" dirty="0"/>
                <a:t>“I prefer red wine to white wine with my meal, </a:t>
              </a:r>
            </a:p>
            <a:p>
              <a:pPr algn="ctr">
                <a:lnSpc>
                  <a:spcPct val="150000"/>
                </a:lnSpc>
              </a:pPr>
              <a:r>
                <a:rPr lang="en-US" sz="2800" i="1" dirty="0"/>
                <a:t>ceteris paribus, given that meat is served.”</a:t>
              </a:r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23388" y="4682008"/>
              <a:ext cx="7733610" cy="185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00" u="sng" dirty="0">
                  <a:latin typeface="Lucida Grande"/>
                </a:rPr>
                <a:t>CP-nets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1929" y="7249180"/>
            <a:ext cx="5276618" cy="1884640"/>
            <a:chOff x="2151929" y="7249180"/>
            <a:chExt cx="5276618" cy="1884640"/>
          </a:xfrm>
        </p:grpSpPr>
        <p:grpSp>
          <p:nvGrpSpPr>
            <p:cNvPr id="4" name="Group 3"/>
            <p:cNvGrpSpPr/>
            <p:nvPr/>
          </p:nvGrpSpPr>
          <p:grpSpPr>
            <a:xfrm>
              <a:off x="2151929" y="7593935"/>
              <a:ext cx="5276618" cy="1138282"/>
              <a:chOff x="-3600219" y="7880083"/>
              <a:chExt cx="5276618" cy="1138282"/>
            </a:xfrm>
          </p:grpSpPr>
          <p:pic>
            <p:nvPicPr>
              <p:cNvPr id="130" name="Picture 2" descr="https://az727346.vo.msecnd.net/content/images/hp1-steak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328225" y="8032483"/>
                <a:ext cx="1613261" cy="985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4" descr="http://us.123rf.com/450wm/indigolotos/indigolotos1403/indigolotos140302498/26794694-grilled-fish-with-lemon-and-mushrooms-isolated-on-a-white-background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42255" y="7880083"/>
                <a:ext cx="1237422" cy="1044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6" descr="http://www.irisinn.com/wp-content/uploads/red_wine_image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919" y="7880083"/>
                <a:ext cx="750444" cy="1050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10" descr="http://www.irisinn.com/wp-content/uploads/white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463" y="7880083"/>
                <a:ext cx="883785" cy="1076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Group 2"/>
              <p:cNvGrpSpPr/>
              <p:nvPr/>
            </p:nvGrpSpPr>
            <p:grpSpPr>
              <a:xfrm>
                <a:off x="-3600219" y="7895373"/>
                <a:ext cx="5276618" cy="927673"/>
                <a:chOff x="3494546" y="7312286"/>
                <a:chExt cx="5276618" cy="927673"/>
              </a:xfrm>
            </p:grpSpPr>
            <p:sp>
              <p:nvSpPr>
                <p:cNvPr id="134" name="TextBox 133"/>
                <p:cNvSpPr txBox="1"/>
                <p:nvPr/>
              </p:nvSpPr>
              <p:spPr>
                <a:xfrm>
                  <a:off x="3494546" y="7312286"/>
                  <a:ext cx="3823791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0" dirty="0"/>
                    <a:t>{         ,       } </a:t>
                  </a:r>
                  <a:r>
                    <a:rPr lang="en-US" sz="4000" dirty="0"/>
                    <a:t>X</a:t>
                  </a:r>
                  <a:r>
                    <a:rPr lang="en-US" sz="5000" dirty="0"/>
                    <a:t>            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6884374" y="7378185"/>
                  <a:ext cx="1886790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0" dirty="0"/>
                    <a:t>{    ,    }</a:t>
                  </a:r>
                </a:p>
              </p:txBody>
            </p:sp>
          </p:grpSp>
        </p:grpSp>
        <p:sp>
          <p:nvSpPr>
            <p:cNvPr id="136" name="TextBox 135"/>
            <p:cNvSpPr txBox="1"/>
            <p:nvPr/>
          </p:nvSpPr>
          <p:spPr>
            <a:xfrm>
              <a:off x="3352800" y="8610600"/>
              <a:ext cx="3195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Main dishes X Wines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743200" y="7249180"/>
              <a:ext cx="4467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Choices faced in a restaurant.</a:t>
              </a:r>
            </a:p>
          </p:txBody>
        </p:sp>
      </p:grpSp>
      <p:pic>
        <p:nvPicPr>
          <p:cNvPr id="138" name="Picture 2" descr="https://az727346.vo.msecnd.net/content/images/hp1-stea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57" y="17825689"/>
            <a:ext cx="1613261" cy="9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http://www.irisinn.com/wp-content/uploads/red_wine_imag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05" y="19260836"/>
            <a:ext cx="750444" cy="10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39" y="17598803"/>
            <a:ext cx="1237422" cy="10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https://az727346.vo.msecnd.net/content/images/hp1-stea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35" y="19356186"/>
            <a:ext cx="1613261" cy="9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31" y="20258742"/>
            <a:ext cx="1237422" cy="10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http://www.irisinn.com/wp-content/uploads/red_wine_imag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95" y="20358677"/>
            <a:ext cx="750444" cy="10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0" descr="http://www.irisinn.com/wp-content/uploads/whit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753" y="19272908"/>
            <a:ext cx="842370" cy="10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44" descr="http://www.irisinn.com/wp-content/uploads/whit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96" y="20370750"/>
            <a:ext cx="842370" cy="10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63077"/>
              </p:ext>
            </p:extLst>
          </p:nvPr>
        </p:nvGraphicFramePr>
        <p:xfrm>
          <a:off x="4885775" y="17238177"/>
          <a:ext cx="3103904" cy="137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904">
                  <a:extLst>
                    <a:ext uri="{9D8B030D-6E8A-4147-A177-3AD203B41FA5}">
                      <a16:colId xmlns:a16="http://schemas.microsoft.com/office/drawing/2014/main" val="2547690371"/>
                    </a:ext>
                  </a:extLst>
                </a:gridCol>
              </a:tblGrid>
              <a:tr h="439232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ysClr val="windowText" lastClr="000000"/>
                          </a:solidFill>
                        </a:rPr>
                        <a:t>Main</a:t>
                      </a:r>
                      <a:r>
                        <a:rPr lang="en-US" sz="2600" b="0" baseline="0" dirty="0">
                          <a:solidFill>
                            <a:sysClr val="windowText" lastClr="000000"/>
                          </a:solidFill>
                        </a:rPr>
                        <a:t> dish preference</a:t>
                      </a:r>
                      <a:endParaRPr lang="en-US" sz="2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91417"/>
                  </a:ext>
                </a:extLst>
              </a:tr>
              <a:tr h="883738">
                <a:tc>
                  <a:txBody>
                    <a:bodyPr/>
                    <a:lstStyle/>
                    <a:p>
                      <a:endParaRPr lang="en-US" sz="2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55259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6309670" y="17937595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&gt;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78167" y="2050421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&gt;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378599" y="19508891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&gt;</a:t>
            </a:r>
          </a:p>
        </p:txBody>
      </p:sp>
      <p:pic>
        <p:nvPicPr>
          <p:cNvPr id="151" name="Picture 2" descr="https://az727346.vo.msecnd.net/content/images/hp1-stea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7702402"/>
            <a:ext cx="1613261" cy="9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48" y="17562419"/>
            <a:ext cx="1237422" cy="10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6" descr="http://www.irisinn.com/wp-content/uploads/red_wine_imag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49" y="19644386"/>
            <a:ext cx="750444" cy="10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0" descr="http://www.irisinn.com/wp-content/uploads/whit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00" y="19644385"/>
            <a:ext cx="862194" cy="10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/>
          <p:cNvSpPr txBox="1"/>
          <p:nvPr/>
        </p:nvSpPr>
        <p:spPr>
          <a:xfrm>
            <a:off x="2831894" y="17853726"/>
            <a:ext cx="2808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,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06558" y="20028130"/>
            <a:ext cx="2808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,</a:t>
            </a:r>
          </a:p>
        </p:txBody>
      </p:sp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54487"/>
              </p:ext>
            </p:extLst>
          </p:nvPr>
        </p:nvGraphicFramePr>
        <p:xfrm>
          <a:off x="1750065" y="19213212"/>
          <a:ext cx="2444505" cy="1456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505">
                  <a:extLst>
                    <a:ext uri="{9D8B030D-6E8A-4147-A177-3AD203B41FA5}">
                      <a16:colId xmlns:a16="http://schemas.microsoft.com/office/drawing/2014/main" val="2348501317"/>
                    </a:ext>
                  </a:extLst>
                </a:gridCol>
              </a:tblGrid>
              <a:tr h="388114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Wines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43001"/>
                  </a:ext>
                </a:extLst>
              </a:tr>
              <a:tr h="968477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33744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74444"/>
              </p:ext>
            </p:extLst>
          </p:nvPr>
        </p:nvGraphicFramePr>
        <p:xfrm>
          <a:off x="1750065" y="17221200"/>
          <a:ext cx="2444505" cy="13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505">
                  <a:extLst>
                    <a:ext uri="{9D8B030D-6E8A-4147-A177-3AD203B41FA5}">
                      <a16:colId xmlns:a16="http://schemas.microsoft.com/office/drawing/2014/main" val="2348501317"/>
                    </a:ext>
                  </a:extLst>
                </a:gridCol>
              </a:tblGrid>
              <a:tr h="481094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Main dishes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43001"/>
                  </a:ext>
                </a:extLst>
              </a:tr>
              <a:tr h="892400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33744"/>
                  </a:ext>
                </a:extLst>
              </a:tr>
            </a:tbl>
          </a:graphicData>
        </a:graphic>
      </p:graphicFrame>
      <p:cxnSp>
        <p:nvCxnSpPr>
          <p:cNvPr id="159" name="Straight Arrow Connector 158"/>
          <p:cNvCxnSpPr>
            <a:stCxn id="158" idx="2"/>
            <a:endCxn id="157" idx="0"/>
          </p:cNvCxnSpPr>
          <p:nvPr/>
        </p:nvCxnSpPr>
        <p:spPr>
          <a:xfrm>
            <a:off x="2972317" y="18601280"/>
            <a:ext cx="0" cy="611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78318" y="21529357"/>
            <a:ext cx="896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example of CP-net preferences over a restaurant menu.</a:t>
            </a:r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51113"/>
              </p:ext>
            </p:extLst>
          </p:nvPr>
        </p:nvGraphicFramePr>
        <p:xfrm>
          <a:off x="4426035" y="18812210"/>
          <a:ext cx="4177504" cy="256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3">
                  <a:extLst>
                    <a:ext uri="{9D8B030D-6E8A-4147-A177-3AD203B41FA5}">
                      <a16:colId xmlns:a16="http://schemas.microsoft.com/office/drawing/2014/main" val="2325781795"/>
                    </a:ext>
                  </a:extLst>
                </a:gridCol>
                <a:gridCol w="2563651">
                  <a:extLst>
                    <a:ext uri="{9D8B030D-6E8A-4147-A177-3AD203B41FA5}">
                      <a16:colId xmlns:a16="http://schemas.microsoft.com/office/drawing/2014/main" val="1018098502"/>
                    </a:ext>
                  </a:extLst>
                </a:gridCol>
              </a:tblGrid>
              <a:tr h="4940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ysClr val="windowText" lastClr="000000"/>
                          </a:solidFill>
                        </a:rPr>
                        <a:t>Main dish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ysClr val="windowText" lastClr="000000"/>
                          </a:solidFill>
                        </a:rPr>
                        <a:t>Wine preference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71772"/>
                  </a:ext>
                </a:extLst>
              </a:tr>
              <a:tr h="976126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137432"/>
                  </a:ext>
                </a:extLst>
              </a:tr>
              <a:tr h="1094467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76696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980810" y="22020867"/>
            <a:ext cx="4334390" cy="2948474"/>
            <a:chOff x="2980810" y="20116800"/>
            <a:chExt cx="4334390" cy="2948474"/>
          </a:xfrm>
        </p:grpSpPr>
        <p:pic>
          <p:nvPicPr>
            <p:cNvPr id="188" name="Picture 4" descr="http://us.123rf.com/450wm/indigolotos/indigolotos1403/indigolotos140302498/26794694-grilled-fish-with-lemon-and-mushrooms-isolated-on-a-white-background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96" y="22089920"/>
              <a:ext cx="1113406" cy="96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4" descr="http://us.123rf.com/450wm/indigolotos/indigolotos1403/indigolotos140302498/26794694-grilled-fish-with-lemon-and-mushrooms-isolated-on-a-white-background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287" y="22101611"/>
              <a:ext cx="1113406" cy="96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409" y="22085603"/>
              <a:ext cx="675234" cy="96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290" y="20116800"/>
              <a:ext cx="675234" cy="96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10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253" y="22107414"/>
              <a:ext cx="757947" cy="94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10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20" y="20127933"/>
              <a:ext cx="757947" cy="94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4" name="Straight Arrow Connector 193"/>
            <p:cNvCxnSpPr>
              <a:stCxn id="198" idx="2"/>
              <a:endCxn id="188" idx="0"/>
            </p:cNvCxnSpPr>
            <p:nvPr/>
          </p:nvCxnSpPr>
          <p:spPr>
            <a:xfrm>
              <a:off x="6060518" y="21416704"/>
              <a:ext cx="20781" cy="67321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4711524" y="20857403"/>
              <a:ext cx="751355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9" idx="2"/>
              <a:endCxn id="189" idx="0"/>
            </p:cNvCxnSpPr>
            <p:nvPr/>
          </p:nvCxnSpPr>
          <p:spPr>
            <a:xfrm>
              <a:off x="3706599" y="21416704"/>
              <a:ext cx="10391" cy="6849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90" idx="3"/>
              <a:endCxn id="188" idx="1"/>
            </p:cNvCxnSpPr>
            <p:nvPr/>
          </p:nvCxnSpPr>
          <p:spPr>
            <a:xfrm>
              <a:off x="4874643" y="22569821"/>
              <a:ext cx="649953" cy="1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2" descr="https://az727346.vo.msecnd.net/content/images/hp1-stea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729" y="20507500"/>
              <a:ext cx="1451578" cy="909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https://az727346.vo.msecnd.net/content/images/hp1-stea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10" y="20507500"/>
              <a:ext cx="1451578" cy="909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0" name="TextBox 199"/>
          <p:cNvSpPr txBox="1"/>
          <p:nvPr/>
        </p:nvSpPr>
        <p:spPr>
          <a:xfrm>
            <a:off x="1974793" y="24927580"/>
            <a:ext cx="896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Dominance relationships imposed by a CP-net.</a:t>
            </a:r>
          </a:p>
        </p:txBody>
      </p:sp>
      <p:cxnSp>
        <p:nvCxnSpPr>
          <p:cNvPr id="201" name="Straight Connector 200"/>
          <p:cNvCxnSpPr/>
          <p:nvPr/>
        </p:nvCxnSpPr>
        <p:spPr>
          <a:xfrm>
            <a:off x="21869400" y="6096000"/>
            <a:ext cx="22641" cy="2005059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" name="Table 2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611323"/>
                  </p:ext>
                </p:extLst>
              </p:nvPr>
            </p:nvGraphicFramePr>
            <p:xfrm>
              <a:off x="22098000" y="14420791"/>
              <a:ext cx="5321759" cy="2072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1899222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2127137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𝐋𝐨𝐬𝐬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𝐟𝐧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0−1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  <a:r>
                            <a:rPr lang="en-US" sz="2800" baseline="0" dirty="0"/>
                            <a:t> [Boutilier et al., ‘04]</a:t>
                          </a:r>
                          <a:endParaRPr lang="en-US" sz="2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" name="Table 2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611323"/>
                  </p:ext>
                </p:extLst>
              </p:nvPr>
            </p:nvGraphicFramePr>
            <p:xfrm>
              <a:off x="22098000" y="14420791"/>
              <a:ext cx="5321759" cy="2072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1899222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2127137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39" t="-10588" r="-311268" b="-3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39" t="-109302" r="-311268" b="-231395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  <a:r>
                            <a:rPr lang="en-US" sz="2800" baseline="0" dirty="0"/>
                            <a:t> [Boutilier et al., ‘04]</a:t>
                          </a:r>
                          <a:endParaRPr lang="en-US" sz="2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39" t="-211765" r="-311268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39" t="-311765" r="-311268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22133281" y="18332534"/>
                <a:ext cx="13307517" cy="64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+mj-lt"/>
                  </a:rPr>
                  <a:t>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latin typeface="+mj-lt"/>
                  </a:rPr>
                  <a:t>-OPTDECISION: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acc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3281" y="18332534"/>
                <a:ext cx="13307517" cy="641266"/>
              </a:xfrm>
              <a:prstGeom prst="rect">
                <a:avLst/>
              </a:prstGeom>
              <a:blipFill>
                <a:blip r:embed="rId15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6" name="Table 2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78399"/>
                  </p:ext>
                </p:extLst>
              </p:nvPr>
            </p:nvGraphicFramePr>
            <p:xfrm>
              <a:off x="27508200" y="14401800"/>
              <a:ext cx="7932598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2100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3478500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3131998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𝐋𝐨𝐬𝐬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𝐟𝐧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9723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0−1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NP-complete,</a:t>
                          </a:r>
                          <a:r>
                            <a:rPr lang="en-US" sz="28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800" baseline="0" dirty="0"/>
                            <a:t>P for trees [Cornelio et al., ‘13]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5674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NP-complete </a:t>
                          </a:r>
                          <a:r>
                            <a:rPr lang="en-US" sz="2800" baseline="0" dirty="0"/>
                            <a:t>[Cornelio et al., ‘13]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NP-hard, </a:t>
                          </a:r>
                        </a:p>
                        <a:p>
                          <a:pPr algn="ctr"/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P for trees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NP-hard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coNP-hard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6" name="Table 2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78399"/>
                  </p:ext>
                </p:extLst>
              </p:nvPr>
            </p:nvGraphicFramePr>
            <p:xfrm>
              <a:off x="27508200" y="14401800"/>
              <a:ext cx="7932598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2100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3478500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3131998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461" t="-10588" r="-500922" b="-5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461" t="-41593" r="-500922" b="-1185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NP-complete,</a:t>
                          </a:r>
                          <a:r>
                            <a:rPr lang="en-US" sz="28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800" baseline="0" dirty="0"/>
                            <a:t>P for trees [Cornelio et al., ‘13]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5674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NP-complete </a:t>
                          </a:r>
                          <a:r>
                            <a:rPr lang="en-US" sz="2800" baseline="0" dirty="0"/>
                            <a:t>[Cornelio et al., ‘13]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461" t="-206452" r="-500922" b="-7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NP-hard, </a:t>
                          </a:r>
                        </a:p>
                        <a:p>
                          <a:pPr algn="ctr"/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P for trees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NP-hard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461" t="-558824" r="-500922" b="-3294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coNP-hard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7" name="TextBox 206"/>
          <p:cNvSpPr txBox="1"/>
          <p:nvPr/>
        </p:nvSpPr>
        <p:spPr>
          <a:xfrm>
            <a:off x="22707600" y="17230293"/>
            <a:ext cx="455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(a) CP-nets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0123282" y="17795557"/>
            <a:ext cx="340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(b) PCP-nets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9" name="Table 2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578615"/>
                  </p:ext>
                </p:extLst>
              </p:nvPr>
            </p:nvGraphicFramePr>
            <p:xfrm>
              <a:off x="11483627" y="17693640"/>
              <a:ext cx="866848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5502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3303488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2889495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1" i="1" dirty="0" smtClean="0">
                                    <a:latin typeface="Cambria Math" panose="02040503050406030204" pitchFamily="18" charset="0"/>
                                  </a:rPr>
                                  <m:t>𝐋𝐨𝐬𝐬</m:t>
                                </m:r>
                                <m:r>
                                  <a:rPr lang="en-US" sz="30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000" b="1" i="1" dirty="0" smtClean="0">
                                    <a:latin typeface="Cambria Math" panose="02040503050406030204" pitchFamily="18" charset="0"/>
                                  </a:rPr>
                                  <m:t>𝐟𝐧</m:t>
                                </m:r>
                                <m:r>
                                  <a:rPr lang="en-US" sz="3000" b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3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0−1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000" b="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000" b="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err="1"/>
                            <a:t>coNP</a:t>
                          </a:r>
                          <a:r>
                            <a:rPr lang="en-US" sz="3000" dirty="0"/>
                            <a:t>-hard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coNP-hard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9" name="Table 2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578615"/>
                  </p:ext>
                </p:extLst>
              </p:nvPr>
            </p:nvGraphicFramePr>
            <p:xfrm>
              <a:off x="11483627" y="17693640"/>
              <a:ext cx="866848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5502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3303488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2889495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6" t="-12222" r="-250985" b="-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6" t="-110989" r="-250985" b="-23186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6" t="-213333" r="-250985" b="-13444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6" t="-313333" r="-250985" b="-3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err="1"/>
                            <a:t>coNP</a:t>
                          </a:r>
                          <a:r>
                            <a:rPr lang="en-US" sz="3000" dirty="0"/>
                            <a:t>-hard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coNP-hard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10363200" y="19952548"/>
                <a:ext cx="11316435" cy="62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+mj-lt"/>
                  </a:rPr>
                  <a:t>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latin typeface="+mj-lt"/>
                  </a:rPr>
                  <a:t>-LOSS: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19952548"/>
                <a:ext cx="11316435" cy="621452"/>
              </a:xfrm>
              <a:prstGeom prst="rect">
                <a:avLst/>
              </a:prstGeom>
              <a:blipFill>
                <a:blip r:embed="rId18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Group 210"/>
          <p:cNvGrpSpPr/>
          <p:nvPr/>
        </p:nvGrpSpPr>
        <p:grpSpPr>
          <a:xfrm>
            <a:off x="10257747" y="20785295"/>
            <a:ext cx="11436275" cy="4665505"/>
            <a:chOff x="1023388" y="4682008"/>
            <a:chExt cx="8006519" cy="1309903"/>
          </a:xfrm>
        </p:grpSpPr>
        <p:sp>
          <p:nvSpPr>
            <p:cNvPr id="212" name="TextBox 211"/>
            <p:cNvSpPr txBox="1"/>
            <p:nvPr/>
          </p:nvSpPr>
          <p:spPr>
            <a:xfrm>
              <a:off x="1023388" y="4895950"/>
              <a:ext cx="8006519" cy="109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dirty="0"/>
                <a:t>Uncertain preferences of a single agent.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dirty="0"/>
                <a:t>Incorporate agents’ changing preferences.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dirty="0"/>
                <a:t>Aggregate representative CP-net preferences of multiple agents.</a:t>
              </a:r>
            </a:p>
            <a:p>
              <a:pPr algn="just">
                <a:lnSpc>
                  <a:spcPct val="150000"/>
                </a:lnSpc>
              </a:pPr>
              <a:endParaRPr lang="en-US" sz="2800" dirty="0"/>
            </a:p>
            <a:p>
              <a:pPr algn="just">
                <a:lnSpc>
                  <a:spcPct val="150000"/>
                </a:lnSpc>
              </a:pPr>
              <a:r>
                <a:rPr lang="en-US" sz="2800" dirty="0"/>
                <a:t>PCP-nets induce a probability distribution over CP-nets with the same dependency structure.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023388" y="4682008"/>
              <a:ext cx="7733610" cy="185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00" u="sng" dirty="0">
                  <a:latin typeface="Lucida Grande"/>
                </a:rPr>
                <a:t>PCP-nets</a:t>
              </a:r>
            </a:p>
          </p:txBody>
        </p:sp>
      </p:grpSp>
      <p:pic>
        <p:nvPicPr>
          <p:cNvPr id="251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237" y="6309829"/>
            <a:ext cx="901068" cy="76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 descr="https://az727346.vo.msecnd.net/content/images/hp1-stea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619" y="8752711"/>
            <a:ext cx="1613261" cy="9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2315" y="10091689"/>
            <a:ext cx="1237422" cy="10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TextBox 253"/>
          <p:cNvSpPr txBox="1"/>
          <p:nvPr/>
        </p:nvSpPr>
        <p:spPr>
          <a:xfrm>
            <a:off x="26241635" y="6408692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&gt;</a:t>
            </a:r>
          </a:p>
        </p:txBody>
      </p:sp>
      <p:grpSp>
        <p:nvGrpSpPr>
          <p:cNvPr id="255" name="Group 254"/>
          <p:cNvGrpSpPr/>
          <p:nvPr/>
        </p:nvGrpSpPr>
        <p:grpSpPr>
          <a:xfrm>
            <a:off x="26778150" y="8287573"/>
            <a:ext cx="1808604" cy="1545595"/>
            <a:chOff x="6296305" y="2584351"/>
            <a:chExt cx="2240227" cy="1981694"/>
          </a:xfrm>
        </p:grpSpPr>
        <p:pic>
          <p:nvPicPr>
            <p:cNvPr id="256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814" y="2584351"/>
              <a:ext cx="750444" cy="10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7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504" y="3515936"/>
              <a:ext cx="750444" cy="10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8" name="Picture 10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162" y="2596423"/>
              <a:ext cx="842370" cy="102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258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6305" y="3528009"/>
              <a:ext cx="842370" cy="102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0" name="TextBox 259"/>
            <p:cNvSpPr txBox="1"/>
            <p:nvPr/>
          </p:nvSpPr>
          <p:spPr>
            <a:xfrm>
              <a:off x="7236576" y="3661469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&gt;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237008" y="2832406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&gt;</a:t>
              </a:r>
            </a:p>
          </p:txBody>
        </p:sp>
      </p:grpSp>
      <p:pic>
        <p:nvPicPr>
          <p:cNvPr id="262" name="Picture 2" descr="https://az727346.vo.msecnd.net/content/images/hp1-stea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296" y="6409723"/>
            <a:ext cx="1613261" cy="9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6045" y="6269740"/>
            <a:ext cx="1237422" cy="10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6" descr="http://www.irisinn.com/wp-content/uploads/red_wine_imag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546" y="8656445"/>
            <a:ext cx="750444" cy="10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10" descr="http://www.irisinn.com/wp-content/uploads/whit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097" y="8656444"/>
            <a:ext cx="862194" cy="10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/>
          <p:cNvSpPr txBox="1"/>
          <p:nvPr/>
        </p:nvSpPr>
        <p:spPr>
          <a:xfrm>
            <a:off x="23170791" y="6561047"/>
            <a:ext cx="284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,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23145455" y="9040189"/>
            <a:ext cx="284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,</a:t>
            </a:r>
          </a:p>
        </p:txBody>
      </p:sp>
      <p:graphicFrame>
        <p:nvGraphicFramePr>
          <p:cNvPr id="268" name="Table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91373"/>
              </p:ext>
            </p:extLst>
          </p:nvPr>
        </p:nvGraphicFramePr>
        <p:xfrm>
          <a:off x="22088962" y="8225271"/>
          <a:ext cx="2444505" cy="1456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505">
                  <a:extLst>
                    <a:ext uri="{9D8B030D-6E8A-4147-A177-3AD203B41FA5}">
                      <a16:colId xmlns:a16="http://schemas.microsoft.com/office/drawing/2014/main" val="2348501317"/>
                    </a:ext>
                  </a:extLst>
                </a:gridCol>
              </a:tblGrid>
              <a:tr h="3881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Wines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43001"/>
                  </a:ext>
                </a:extLst>
              </a:tr>
              <a:tr h="968477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33744"/>
                  </a:ext>
                </a:extLst>
              </a:tr>
            </a:tbl>
          </a:graphicData>
        </a:graphic>
      </p:graphicFrame>
      <p:graphicFrame>
        <p:nvGraphicFramePr>
          <p:cNvPr id="269" name="Table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9761"/>
              </p:ext>
            </p:extLst>
          </p:nvPr>
        </p:nvGraphicFramePr>
        <p:xfrm>
          <a:off x="22088962" y="5928521"/>
          <a:ext cx="2444505" cy="13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505">
                  <a:extLst>
                    <a:ext uri="{9D8B030D-6E8A-4147-A177-3AD203B41FA5}">
                      <a16:colId xmlns:a16="http://schemas.microsoft.com/office/drawing/2014/main" val="2348501317"/>
                    </a:ext>
                  </a:extLst>
                </a:gridCol>
              </a:tblGrid>
              <a:tr h="48109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Main dishes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43001"/>
                  </a:ext>
                </a:extLst>
              </a:tr>
              <a:tr h="892400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33744"/>
                  </a:ext>
                </a:extLst>
              </a:tr>
            </a:tbl>
          </a:graphicData>
        </a:graphic>
      </p:graphicFrame>
      <p:cxnSp>
        <p:nvCxnSpPr>
          <p:cNvPr id="270" name="Straight Arrow Connector 269"/>
          <p:cNvCxnSpPr>
            <a:stCxn id="269" idx="2"/>
            <a:endCxn id="268" idx="0"/>
          </p:cNvCxnSpPr>
          <p:nvPr/>
        </p:nvCxnSpPr>
        <p:spPr>
          <a:xfrm>
            <a:off x="23311214" y="7308601"/>
            <a:ext cx="0" cy="916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23774400" y="11449109"/>
            <a:ext cx="10569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example of a PCP-net over meal configurations and induced CP-net. </a:t>
            </a:r>
          </a:p>
        </p:txBody>
      </p:sp>
      <p:grpSp>
        <p:nvGrpSpPr>
          <p:cNvPr id="272" name="Group 271"/>
          <p:cNvGrpSpPr/>
          <p:nvPr/>
        </p:nvGrpSpPr>
        <p:grpSpPr>
          <a:xfrm>
            <a:off x="26778150" y="9842584"/>
            <a:ext cx="1808604" cy="1545595"/>
            <a:chOff x="6296305" y="2584351"/>
            <a:chExt cx="2240227" cy="1981694"/>
          </a:xfrm>
        </p:grpSpPr>
        <p:pic>
          <p:nvPicPr>
            <p:cNvPr id="273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814" y="2584351"/>
              <a:ext cx="750444" cy="10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4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504" y="3515936"/>
              <a:ext cx="750444" cy="10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5" name="Picture 10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162" y="2596423"/>
              <a:ext cx="842370" cy="102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" name="Picture 275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6305" y="3528009"/>
              <a:ext cx="842370" cy="102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" name="TextBox 276"/>
            <p:cNvSpPr txBox="1"/>
            <p:nvPr/>
          </p:nvSpPr>
          <p:spPr>
            <a:xfrm>
              <a:off x="7236576" y="3661469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&gt;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237008" y="2832406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&gt;</a:t>
              </a:r>
            </a:p>
          </p:txBody>
        </p:sp>
      </p:grpSp>
      <p:graphicFrame>
        <p:nvGraphicFramePr>
          <p:cNvPr id="279" name="Table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94410"/>
              </p:ext>
            </p:extLst>
          </p:nvPr>
        </p:nvGraphicFramePr>
        <p:xfrm>
          <a:off x="24855054" y="7834148"/>
          <a:ext cx="5091546" cy="350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501">
                  <a:extLst>
                    <a:ext uri="{9D8B030D-6E8A-4147-A177-3AD203B41FA5}">
                      <a16:colId xmlns:a16="http://schemas.microsoft.com/office/drawing/2014/main" val="1420622787"/>
                    </a:ext>
                  </a:extLst>
                </a:gridCol>
                <a:gridCol w="2471954">
                  <a:extLst>
                    <a:ext uri="{9D8B030D-6E8A-4147-A177-3AD203B41FA5}">
                      <a16:colId xmlns:a16="http://schemas.microsoft.com/office/drawing/2014/main" val="3179308527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312220785"/>
                    </a:ext>
                  </a:extLst>
                </a:gridCol>
              </a:tblGrid>
              <a:tr h="51818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Main dish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Wine preference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w/ pr.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858"/>
                  </a:ext>
                </a:extLst>
              </a:tr>
              <a:tr h="737036">
                <a:tc rowSpan="2"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512267"/>
                  </a:ext>
                </a:extLst>
              </a:tr>
              <a:tr h="7243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890348"/>
                  </a:ext>
                </a:extLst>
              </a:tr>
              <a:tr h="832847">
                <a:tc rowSpan="2"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583201"/>
                  </a:ext>
                </a:extLst>
              </a:tr>
              <a:tr h="6966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70308"/>
                  </a:ext>
                </a:extLst>
              </a:tr>
            </a:tbl>
          </a:graphicData>
        </a:graphic>
      </p:graphicFrame>
      <p:pic>
        <p:nvPicPr>
          <p:cNvPr id="280" name="Picture 2" descr="https://az727346.vo.msecnd.net/content/images/hp1-stea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450" y="7070358"/>
            <a:ext cx="1174749" cy="7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1415" y="6930304"/>
            <a:ext cx="901068" cy="76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" name="TextBox 281"/>
          <p:cNvSpPr txBox="1"/>
          <p:nvPr/>
        </p:nvSpPr>
        <p:spPr>
          <a:xfrm>
            <a:off x="26266506" y="7070731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&gt;</a:t>
            </a:r>
          </a:p>
        </p:txBody>
      </p:sp>
      <p:pic>
        <p:nvPicPr>
          <p:cNvPr id="283" name="Picture 2" descr="https://az727346.vo.msecnd.net/content/images/hp1-stea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110" y="6491447"/>
            <a:ext cx="1174749" cy="7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4" name="Table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02455"/>
              </p:ext>
            </p:extLst>
          </p:nvPr>
        </p:nvGraphicFramePr>
        <p:xfrm>
          <a:off x="24853038" y="5914071"/>
          <a:ext cx="4438937" cy="175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510">
                  <a:extLst>
                    <a:ext uri="{9D8B030D-6E8A-4147-A177-3AD203B41FA5}">
                      <a16:colId xmlns:a16="http://schemas.microsoft.com/office/drawing/2014/main" val="3153639954"/>
                    </a:ext>
                  </a:extLst>
                </a:gridCol>
                <a:gridCol w="1340427">
                  <a:extLst>
                    <a:ext uri="{9D8B030D-6E8A-4147-A177-3AD203B41FA5}">
                      <a16:colId xmlns:a16="http://schemas.microsoft.com/office/drawing/2014/main" val="295120149"/>
                    </a:ext>
                  </a:extLst>
                </a:gridCol>
              </a:tblGrid>
              <a:tr h="51636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Main dish preference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w/ pr.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43551"/>
                  </a:ext>
                </a:extLst>
              </a:tr>
              <a:tr h="617667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483736"/>
                  </a:ext>
                </a:extLst>
              </a:tr>
              <a:tr h="617667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02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884827" y="5867400"/>
                <a:ext cx="341837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+mj-lt"/>
                  </a:rPr>
                  <a:t>CP-net induced w/ pr.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0.7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0.6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827" y="5867400"/>
                <a:ext cx="3418372" cy="954107"/>
              </a:xfrm>
              <a:prstGeom prst="rect">
                <a:avLst/>
              </a:prstGeom>
              <a:blipFill>
                <a:blip r:embed="rId19"/>
                <a:stretch>
                  <a:fillRect l="-3030" t="-6410" r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920" y="6941753"/>
            <a:ext cx="5647395" cy="3728855"/>
          </a:xfrm>
          <a:prstGeom prst="rect">
            <a:avLst/>
          </a:prstGeom>
        </p:spPr>
      </p:pic>
      <p:pic>
        <p:nvPicPr>
          <p:cNvPr id="121" name="Picture 3" descr="D:\Qiming Lu\Pictures\rpi_sea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6613" y="576629"/>
            <a:ext cx="5037667" cy="455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4" name="Group 123"/>
          <p:cNvGrpSpPr/>
          <p:nvPr/>
        </p:nvGrpSpPr>
        <p:grpSpPr>
          <a:xfrm>
            <a:off x="10126125" y="5714992"/>
            <a:ext cx="11567897" cy="4114718"/>
            <a:chOff x="877184" y="5854468"/>
            <a:chExt cx="8006519" cy="854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877184" y="6012710"/>
                  <a:ext cx="8006519" cy="696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 algn="just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sz="2800" dirty="0"/>
                    <a:t>First approach to address cyclic preferential dependencies.</a:t>
                  </a:r>
                </a:p>
                <a:p>
                  <a:pPr marL="457200" indent="-457200" algn="just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sz="2800" dirty="0"/>
                    <a:t>New class of voting rules for profiles of CP-nets</a:t>
                  </a:r>
                </a:p>
                <a:p>
                  <a:pPr marL="457200" indent="-457200" algn="just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sz="2800" dirty="0"/>
                    <a:t>Global loss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en-US" sz="2800" dirty="0"/>
                    <a:t>): total number of outcomes that dominate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a14:m>
                  <a:r>
                    <a:rPr lang="en-US" sz="2800" dirty="0"/>
                    <a:t>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800" b="1" dirty="0"/>
                    <a:t>A unified framework to reason about optimal outcomes for acyclic and cyclic CP-nets and their probabilistic extension, PCP-nets, with full generality.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84" y="6012710"/>
                  <a:ext cx="8006519" cy="696240"/>
                </a:xfrm>
                <a:prstGeom prst="rect">
                  <a:avLst/>
                </a:prstGeom>
                <a:blipFill>
                  <a:blip r:embed="rId21"/>
                  <a:stretch>
                    <a:fillRect l="-896" r="-1370" b="-4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877184" y="5854468"/>
              <a:ext cx="6756673" cy="14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u="sng" dirty="0">
                  <a:latin typeface="Lucida Grande"/>
                </a:rPr>
                <a:t>Motivation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Lucida Grand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11280</TotalTime>
  <Words>638</Words>
  <Application>Microsoft Office PowerPoint</Application>
  <PresentationFormat>Custom</PresentationFormat>
  <Paragraphs>143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Lucida Grande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Sujoy Sikdar</dc:creator>
  <cp:lastModifiedBy>Sujoy Sikdar</cp:lastModifiedBy>
  <cp:revision>585</cp:revision>
  <dcterms:created xsi:type="dcterms:W3CDTF">2013-03-22T05:55:50Z</dcterms:created>
  <dcterms:modified xsi:type="dcterms:W3CDTF">2017-05-08T19:03:23Z</dcterms:modified>
</cp:coreProperties>
</file>