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2" r:id="rId5"/>
    <p:sldId id="260" r:id="rId6"/>
    <p:sldId id="267" r:id="rId7"/>
    <p:sldId id="261" r:id="rId8"/>
    <p:sldId id="268" r:id="rId9"/>
    <p:sldId id="269" r:id="rId10"/>
    <p:sldId id="264" r:id="rId11"/>
    <p:sldId id="270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1075-0882-49D2-87B8-EE2B57E21CC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56D92-7BEC-4403-B70A-30CD79F65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E58F-0797-47B3-926D-2F78C6CDF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4B9ED-39B3-4C3B-B73E-BEF8A38C1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DB11-5F82-4099-A71A-2ED6F658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97210-128B-483C-A9C4-013A511652F8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75EB-249A-4EC9-B131-0E798C2F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385C-F2CE-41B6-AEC4-00F550F9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D1B8-4F56-4305-9DAE-D280310C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899E1-467C-4A57-B75C-247D664A0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F164-086A-46A0-9C56-2642B785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E48-69CB-474F-92AC-17A00535B1CE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9C8E0-2044-429B-A109-C6AE5D7C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53E8-F40A-4477-8011-7F5F2099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6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69944-5A37-46E5-92BB-378E25C1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54A32-5E01-4E5F-9C1F-1DCDB778E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FE65B-5F84-4EBA-994C-E8345B2F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BDE9-4E04-4226-8E53-6CE99BB9293C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1F79-0E11-4127-ACDB-BDB49A69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0890-6622-4095-9989-9B19D550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A2C9-33F6-4FDC-8818-231105CB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435F-AE4B-4F93-AA9B-6B9CBC3F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5FD2-1201-4D2B-9B3A-634DF051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C82E-018E-4C9C-9936-0446494D981A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6D2D8-7AE1-4A22-9E30-284BA8A3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02EF-5169-4FB4-BEEE-1032B61E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6496-83A5-47AF-AE79-F566D74F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EE1F2-C408-4E92-9EAF-7589D068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2C72-3E60-4C76-989B-0145C7A5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6713-A70A-4443-B786-F852B4DB573A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F144D-F75A-4BA9-ADA8-B6C95D8D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1DA7-16E5-4AB1-8F12-2BC3EEED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D5D0-E234-42F3-8A8C-CEF8038D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8D9D-ECF3-4DD8-8949-FFC7E6724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6D5CA-0E74-4F82-A128-2754CC0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C2B1-A7FF-458C-ADE4-64672666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3A9B-8628-4B64-B7FB-78A81D1A186F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FD39D-E02F-4CF0-B5FA-B9B09038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B6261-68ED-4622-B06B-06D9CCED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6BEC-1F74-40C9-9DFC-591F62A5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0588C-EA4C-4F56-8812-BB4C0117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F40A8-D18E-435A-BF3F-1D36D093B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F8C75-18C4-45E3-8D1A-D5CFB4312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6541F-6417-4461-93B3-D0BB61E5F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ED9E8-B812-4624-A3A5-F7E4C0FC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010A-3E09-4D0C-9F91-02BA5132AA4F}" type="datetime1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062F3-2302-4045-AEF7-24440E1C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EBA91-9C0B-4CD6-993B-8EB2AA62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BF76-AA72-4FAE-8C47-EB91C683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14BDD-0564-4884-AD04-3D246F57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7F49-4DC1-4B73-83F4-578F8300A30D}" type="datetime1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CADE1-CEEA-4079-B297-FFAE6F67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F65B-B878-4926-B302-5560E148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ACDA3-DF7C-4967-BD2C-08F8CCD8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31C-40D1-4340-B8A7-CAB8D9391310}" type="datetime1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24A8A-0F4E-4A98-9677-B91E9A9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58C70-3E6C-45F9-A012-03852515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9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08F-7D97-46F7-A6CA-251A4ECE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6CAB-BF9F-4CE6-8221-6BB95746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3B708-9EA7-4103-8A8C-BE4D6C596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6B1D5-6DE6-4F77-8B6B-9AEC0E19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B41C-E72D-4F8D-AE55-5809BA4ADD44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31D79-E64A-4BE0-9666-DDD7E2A9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A0D96-9F7D-46B7-986F-39C0B7A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F9CD-B553-4BE8-859C-A39DC6CC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CC78C-072B-4B74-B262-60A7ACB45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AA78B-75A2-4578-8258-0E7428D1E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BA236-693B-418C-851E-06BA73B4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D5F3-2F11-41E4-A2CA-7E2F9D467FBF}" type="datetime1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ECCD2-AA92-4E5F-9740-A38596D7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148DC-B8AE-4E9D-968E-FA2B5B3E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03B8E-BC2D-4979-A7E7-895A1660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2E464-BD55-437F-9EC9-11797630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904C-A075-4FB0-9AD4-35FEFAF7E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8FC3-A842-4A32-A67A-F0FB0F51A65F}" type="datetime1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45C9-E367-4659-98A1-C41C8B4DF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D8516-A6BA-4BFE-A030-3AA209DE7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8B13-A809-483C-AB41-EC30A7768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1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5.svg"/><Relationship Id="rId7" Type="http://schemas.openxmlformats.org/officeDocument/2006/relationships/image" Target="../media/image5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5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1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18" Type="http://schemas.openxmlformats.org/officeDocument/2006/relationships/image" Target="../media/image25.png"/><Relationship Id="rId3" Type="http://schemas.openxmlformats.org/officeDocument/2006/relationships/image" Target="../media/image18.png"/><Relationship Id="rId21" Type="http://schemas.openxmlformats.org/officeDocument/2006/relationships/image" Target="../media/image28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17" Type="http://schemas.openxmlformats.org/officeDocument/2006/relationships/image" Target="../media/image24.png"/><Relationship Id="rId2" Type="http://schemas.openxmlformats.org/officeDocument/2006/relationships/image" Target="../media/image17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svg"/><Relationship Id="rId5" Type="http://schemas.openxmlformats.org/officeDocument/2006/relationships/image" Target="../media/image20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12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5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12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5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4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5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40.png"/><Relationship Id="rId5" Type="http://schemas.openxmlformats.org/officeDocument/2006/relationships/image" Target="../media/image6.png"/><Relationship Id="rId15" Type="http://schemas.openxmlformats.org/officeDocument/2006/relationships/image" Target="../media/image38.sv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5.sv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7383-9182-4DC5-8CEA-A6C2E900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305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Multi-type Resource Allocation with Partial Preferences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A332D29E-90E5-4064-9863-B02803ED74A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3428999"/>
                <a:ext cx="12192000" cy="342900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Haibin Wang</a:t>
                </a:r>
                <a:r>
                  <a:rPr lang="en-US" sz="2800" baseline="30000" dirty="0"/>
                  <a:t>+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i="1" dirty="0"/>
                  <a:t>Sujoy Sikdar</a:t>
                </a:r>
                <a:r>
                  <a:rPr lang="en-US" sz="2800" baseline="30000" dirty="0"/>
                  <a:t>^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Xiaoxi</a:t>
                </a:r>
                <a:r>
                  <a:rPr lang="en-US" sz="2800" dirty="0"/>
                  <a:t> Guo</a:t>
                </a:r>
                <a:r>
                  <a:rPr lang="en-US" sz="2800" baseline="30000" dirty="0"/>
                  <a:t>+</a:t>
                </a:r>
                <a:r>
                  <a:rPr lang="en-US" sz="2800" dirty="0"/>
                  <a:t>, Lirong Xia</a:t>
                </a:r>
                <a:r>
                  <a:rPr lang="en-US" sz="2800" baseline="30000" dirty="0"/>
                  <a:t>*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Yongzhi</a:t>
                </a:r>
                <a:r>
                  <a:rPr lang="en-US" sz="2800" dirty="0"/>
                  <a:t> Cao</a:t>
                </a:r>
                <a:r>
                  <a:rPr lang="en-US" sz="2800" baseline="30000" dirty="0"/>
                  <a:t>+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Hanpin</a:t>
                </a:r>
                <a:r>
                  <a:rPr lang="en-US" sz="2800" dirty="0"/>
                  <a:t> Wang</a:t>
                </a:r>
                <a:r>
                  <a:rPr lang="en-US" sz="2800" baseline="30000" dirty="0"/>
                  <a:t>+#</a:t>
                </a:r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+ Peking University</a:t>
                </a:r>
              </a:p>
              <a:p>
                <a:r>
                  <a:rPr lang="en-US" dirty="0"/>
                  <a:t>^ Washington University in St. Louis</a:t>
                </a:r>
              </a:p>
              <a:p>
                <a:r>
                  <a:rPr lang="en-US" dirty="0"/>
                  <a:t>* Rensselaer Polytechnic Institute</a:t>
                </a:r>
              </a:p>
              <a:p>
                <a:r>
                  <a:rPr lang="en-US" dirty="0"/>
                  <a:t># Guangzhou University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A332D29E-90E5-4064-9863-B02803ED7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3428999"/>
                <a:ext cx="12192000" cy="3429001"/>
              </a:xfrm>
              <a:blipFill>
                <a:blip r:embed="rId2"/>
                <a:stretch>
                  <a:fillRect l="-600" t="-2842" r="-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62CCD-C428-44E1-BA18-68682071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B4B2-7171-479D-915E-E89FC9F3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98"/>
            <a:ext cx="10515600" cy="954108"/>
          </a:xfrm>
        </p:spPr>
        <p:txBody>
          <a:bodyPr/>
          <a:lstStyle/>
          <a:p>
            <a:r>
              <a:rPr lang="en-US" altLang="zh-CN" dirty="0"/>
              <a:t>Properties under General Partial Preferences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0B53-D3A6-427C-A23D-95382D30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E1003-769A-438F-9D40-EE2EB7AD3B2A}"/>
              </a:ext>
            </a:extLst>
          </p:cNvPr>
          <p:cNvSpPr txBox="1"/>
          <p:nvPr/>
        </p:nvSpPr>
        <p:spPr>
          <a:xfrm>
            <a:off x="0" y="1214050"/>
            <a:ext cx="1219200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MRP satisfies </a:t>
            </a:r>
            <a:r>
              <a:rPr lang="en-US" altLang="zh-CN" sz="2800" i="1" dirty="0">
                <a:solidFill>
                  <a:schemeClr val="bg1"/>
                </a:solidFill>
              </a:rPr>
              <a:t>ex-post-efficiency, weak-</a:t>
            </a:r>
            <a:r>
              <a:rPr lang="en-US" altLang="zh-CN" sz="2800" i="1" dirty="0" err="1">
                <a:solidFill>
                  <a:schemeClr val="bg1"/>
                </a:solidFill>
              </a:rPr>
              <a:t>sd</a:t>
            </a:r>
            <a:r>
              <a:rPr lang="en-US" altLang="zh-CN" sz="2800" i="1" dirty="0">
                <a:solidFill>
                  <a:schemeClr val="bg1"/>
                </a:solidFill>
              </a:rPr>
              <a:t>-envy-freeness, equal treatment of equals, weak-</a:t>
            </a:r>
            <a:r>
              <a:rPr lang="en-US" altLang="zh-CN" sz="2800" i="1" dirty="0" err="1">
                <a:solidFill>
                  <a:schemeClr val="bg1"/>
                </a:solidFill>
              </a:rPr>
              <a:t>sd</a:t>
            </a:r>
            <a:r>
              <a:rPr lang="en-US" altLang="zh-CN" sz="2800" i="1" dirty="0">
                <a:solidFill>
                  <a:schemeClr val="bg1"/>
                </a:solidFill>
              </a:rPr>
              <a:t>-strategyproofness, and decomposability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08CD5-0CA5-47A1-B5C1-2EF2A1826BD3}"/>
              </a:ext>
            </a:extLst>
          </p:cNvPr>
          <p:cNvSpPr txBox="1"/>
          <p:nvPr/>
        </p:nvSpPr>
        <p:spPr>
          <a:xfrm>
            <a:off x="0" y="2858665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MPS satisfies </a:t>
            </a:r>
            <a:r>
              <a:rPr lang="en-US" altLang="zh-CN" sz="2800" i="1" dirty="0" err="1">
                <a:solidFill>
                  <a:schemeClr val="bg1"/>
                </a:solidFill>
              </a:rPr>
              <a:t>sd</a:t>
            </a:r>
            <a:r>
              <a:rPr lang="en-US" altLang="zh-CN" sz="2800" i="1" dirty="0">
                <a:solidFill>
                  <a:schemeClr val="bg1"/>
                </a:solidFill>
              </a:rPr>
              <a:t>-efficiency, weak-</a:t>
            </a:r>
            <a:r>
              <a:rPr lang="en-US" altLang="zh-CN" sz="2800" i="1" dirty="0" err="1">
                <a:solidFill>
                  <a:schemeClr val="bg1"/>
                </a:solidFill>
              </a:rPr>
              <a:t>sd</a:t>
            </a:r>
            <a:r>
              <a:rPr lang="en-US" altLang="zh-CN" sz="2800" i="1" dirty="0">
                <a:solidFill>
                  <a:schemeClr val="bg1"/>
                </a:solidFill>
              </a:rPr>
              <a:t>-envy-freeness and equal treatment of equals.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35B9C-0690-4CC1-932B-368E3AD0E909}"/>
              </a:ext>
            </a:extLst>
          </p:cNvPr>
          <p:cNvSpPr txBox="1"/>
          <p:nvPr/>
        </p:nvSpPr>
        <p:spPr>
          <a:xfrm>
            <a:off x="0" y="5489351"/>
            <a:ext cx="12192000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MGD satisfies </a:t>
            </a:r>
            <a:r>
              <a:rPr lang="en-US" altLang="zh-CN" sz="2800" i="1" dirty="0" err="1">
                <a:solidFill>
                  <a:srgbClr val="FF0000"/>
                </a:solidFill>
              </a:rPr>
              <a:t>sd</a:t>
            </a:r>
            <a:r>
              <a:rPr lang="en-US" altLang="zh-CN" sz="2800" i="1" dirty="0">
                <a:solidFill>
                  <a:srgbClr val="FF0000"/>
                </a:solidFill>
              </a:rPr>
              <a:t>-efficiency</a:t>
            </a:r>
            <a:r>
              <a:rPr lang="en-US" altLang="zh-CN" sz="2800" i="1" dirty="0">
                <a:solidFill>
                  <a:schemeClr val="bg1"/>
                </a:solidFill>
              </a:rPr>
              <a:t>, ex-post-efficiency, </a:t>
            </a:r>
            <a:r>
              <a:rPr lang="en-US" altLang="zh-CN" sz="2800" i="1" dirty="0">
                <a:solidFill>
                  <a:srgbClr val="FF0000"/>
                </a:solidFill>
              </a:rPr>
              <a:t>equal treatment of equals</a:t>
            </a:r>
            <a:r>
              <a:rPr lang="en-US" altLang="zh-CN" sz="2800" i="1" dirty="0">
                <a:solidFill>
                  <a:schemeClr val="bg1"/>
                </a:solidFill>
              </a:rPr>
              <a:t>, and </a:t>
            </a:r>
            <a:r>
              <a:rPr lang="en-US" altLang="zh-CN" sz="2800" i="1" dirty="0">
                <a:solidFill>
                  <a:srgbClr val="FF0000"/>
                </a:solidFill>
              </a:rPr>
              <a:t>decomposability</a:t>
            </a:r>
            <a:r>
              <a:rPr lang="en-US" altLang="zh-CN" sz="2800" i="1" dirty="0">
                <a:solidFill>
                  <a:schemeClr val="bg1"/>
                </a:solidFill>
              </a:rPr>
              <a:t>.</a:t>
            </a:r>
            <a:endParaRPr lang="zh-CN" altLang="en-US" sz="2800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1148D-49FD-4C9B-94EC-1E760F9DC32D}"/>
              </a:ext>
            </a:extLst>
          </p:cNvPr>
          <p:cNvSpPr txBox="1"/>
          <p:nvPr/>
        </p:nvSpPr>
        <p:spPr>
          <a:xfrm>
            <a:off x="0" y="2168157"/>
            <a:ext cx="763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but not </a:t>
            </a:r>
            <a:r>
              <a:rPr lang="en-US" altLang="zh-CN" sz="2800" i="1" dirty="0"/>
              <a:t>upper invariance </a:t>
            </a:r>
            <a:r>
              <a:rPr lang="en-US" altLang="zh-CN" sz="2800" dirty="0"/>
              <a:t>or </a:t>
            </a:r>
            <a:r>
              <a:rPr lang="en-US" altLang="zh-CN" sz="2800" i="1" dirty="0" err="1"/>
              <a:t>sd</a:t>
            </a:r>
            <a:r>
              <a:rPr lang="en-US" altLang="zh-CN" sz="2800" i="1" dirty="0"/>
              <a:t>-strategyproofness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CDF1B-EAB6-449B-926D-54599E120E4F}"/>
              </a:ext>
            </a:extLst>
          </p:cNvPr>
          <p:cNvSpPr txBox="1"/>
          <p:nvPr/>
        </p:nvSpPr>
        <p:spPr>
          <a:xfrm>
            <a:off x="0" y="3381885"/>
            <a:ext cx="1031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 but not </a:t>
            </a:r>
            <a:r>
              <a:rPr lang="en-US" altLang="zh-CN" sz="2800" i="1" dirty="0" err="1"/>
              <a:t>sd</a:t>
            </a:r>
            <a:r>
              <a:rPr lang="en-US" altLang="zh-CN" sz="2800" i="1" dirty="0"/>
              <a:t>-envy-freeness, upper invariance, </a:t>
            </a:r>
            <a:r>
              <a:rPr lang="en-US" altLang="zh-CN" sz="2800" dirty="0"/>
              <a:t>or </a:t>
            </a:r>
            <a:r>
              <a:rPr lang="en-US" altLang="zh-CN" sz="2800" i="1" dirty="0" err="1"/>
              <a:t>sd</a:t>
            </a:r>
            <a:r>
              <a:rPr lang="en-US" altLang="zh-CN" sz="2800" i="1" dirty="0"/>
              <a:t>-strategyproofness</a:t>
            </a:r>
            <a:endParaRPr lang="en-US" sz="2800" dirty="0"/>
          </a:p>
        </p:txBody>
      </p:sp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52444469-CBFA-4B84-909A-86B47CD55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79782"/>
            <a:ext cx="457200" cy="457200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83389DE-22DB-4B66-A5E9-376401A37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" y="4079782"/>
            <a:ext cx="457200" cy="457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4090FBD-3881-4338-BB31-787034997355}"/>
              </a:ext>
            </a:extLst>
          </p:cNvPr>
          <p:cNvSpPr/>
          <p:nvPr/>
        </p:nvSpPr>
        <p:spPr>
          <a:xfrm>
            <a:off x="507492" y="3941803"/>
            <a:ext cx="27432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CB66C-9C70-4930-AD11-FA4BE26EEE5E}"/>
              </a:ext>
            </a:extLst>
          </p:cNvPr>
          <p:cNvSpPr/>
          <p:nvPr/>
        </p:nvSpPr>
        <p:spPr>
          <a:xfrm>
            <a:off x="507492" y="4400032"/>
            <a:ext cx="27432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0181B-EB8B-429B-9CE4-CE3C885CDDE0}"/>
              </a:ext>
            </a:extLst>
          </p:cNvPr>
          <p:cNvSpPr/>
          <p:nvPr/>
        </p:nvSpPr>
        <p:spPr>
          <a:xfrm>
            <a:off x="1440180" y="4171177"/>
            <a:ext cx="27432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82EFD5-1EC0-483E-B24F-AE7FE4F2B735}"/>
              </a:ext>
            </a:extLst>
          </p:cNvPr>
          <p:cNvSpPr/>
          <p:nvPr/>
        </p:nvSpPr>
        <p:spPr>
          <a:xfrm>
            <a:off x="2036064" y="4171177"/>
            <a:ext cx="27432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4B6274-EF5F-4E9D-8710-134668D8D86F}"/>
                  </a:ext>
                </a:extLst>
              </p:cNvPr>
              <p:cNvSpPr txBox="1"/>
              <p:nvPr/>
            </p:nvSpPr>
            <p:spPr>
              <a:xfrm>
                <a:off x="1604993" y="4078963"/>
                <a:ext cx="5293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4B6274-EF5F-4E9D-8710-134668D8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993" y="4078963"/>
                <a:ext cx="52931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536AE73C-85F3-4EAF-97FD-02EB09967DDD}"/>
              </a:ext>
            </a:extLst>
          </p:cNvPr>
          <p:cNvSpPr/>
          <p:nvPr/>
        </p:nvSpPr>
        <p:spPr>
          <a:xfrm>
            <a:off x="2516124" y="4066021"/>
            <a:ext cx="529311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229D2EDD-BCDA-4A0C-9DDE-7EBD9B4F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5724" y="4079782"/>
            <a:ext cx="457200" cy="457200"/>
          </a:xfrm>
          <a:prstGeom prst="rect">
            <a:avLst/>
          </a:prstGeom>
        </p:spPr>
      </p:pic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48469AFA-F790-4A83-A01A-BD40ED26C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7428" y="4079782"/>
            <a:ext cx="457200" cy="4572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B2921FC-4F0B-4693-B8FF-007C908ACDDA}"/>
              </a:ext>
            </a:extLst>
          </p:cNvPr>
          <p:cNvSpPr/>
          <p:nvPr/>
        </p:nvSpPr>
        <p:spPr>
          <a:xfrm>
            <a:off x="5093156" y="4171177"/>
            <a:ext cx="27432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BB0CA4-1A09-4079-A9E9-261EF0DC38D7}"/>
              </a:ext>
            </a:extLst>
          </p:cNvPr>
          <p:cNvSpPr/>
          <p:nvPr/>
        </p:nvSpPr>
        <p:spPr>
          <a:xfrm>
            <a:off x="5689040" y="4171177"/>
            <a:ext cx="27432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F6C1D4-DCF8-45BA-8C09-FDCDE55AC7F3}"/>
                  </a:ext>
                </a:extLst>
              </p:cNvPr>
              <p:cNvSpPr txBox="1"/>
              <p:nvPr/>
            </p:nvSpPr>
            <p:spPr>
              <a:xfrm>
                <a:off x="5257969" y="4078963"/>
                <a:ext cx="5293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F6C1D4-DCF8-45BA-8C09-FDCDE55A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69" y="4078963"/>
                <a:ext cx="5293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86623F8-9ACC-4005-9E9D-FE907E480ABF}"/>
              </a:ext>
            </a:extLst>
          </p:cNvPr>
          <p:cNvSpPr/>
          <p:nvPr/>
        </p:nvSpPr>
        <p:spPr>
          <a:xfrm>
            <a:off x="3596588" y="4164559"/>
            <a:ext cx="27432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8DA725-8A54-419E-A5D2-18512C4B470C}"/>
              </a:ext>
            </a:extLst>
          </p:cNvPr>
          <p:cNvSpPr/>
          <p:nvPr/>
        </p:nvSpPr>
        <p:spPr>
          <a:xfrm>
            <a:off x="4192472" y="4164559"/>
            <a:ext cx="27432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6ED68C-266C-4308-80F6-B504C26DB7D9}"/>
                  </a:ext>
                </a:extLst>
              </p:cNvPr>
              <p:cNvSpPr txBox="1"/>
              <p:nvPr/>
            </p:nvSpPr>
            <p:spPr>
              <a:xfrm>
                <a:off x="3761401" y="4072345"/>
                <a:ext cx="5293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6ED68C-266C-4308-80F6-B504C26DB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401" y="4072345"/>
                <a:ext cx="52931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Right 35">
            <a:extLst>
              <a:ext uri="{FF2B5EF4-FFF2-40B4-BE49-F238E27FC236}">
                <a16:creationId xmlns:a16="http://schemas.microsoft.com/office/drawing/2014/main" id="{15CA55EE-AC36-4E6F-8E98-7519DF225F08}"/>
              </a:ext>
            </a:extLst>
          </p:cNvPr>
          <p:cNvSpPr/>
          <p:nvPr/>
        </p:nvSpPr>
        <p:spPr>
          <a:xfrm>
            <a:off x="6140066" y="4059403"/>
            <a:ext cx="529311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B63E6689-6E1B-4506-94C0-6EB034EEA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589" y="3859470"/>
            <a:ext cx="457200" cy="457200"/>
          </a:xfrm>
          <a:prstGeom prst="rect">
            <a:avLst/>
          </a:prstGeom>
        </p:spPr>
      </p:pic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EF9C94F2-5D26-4D34-A44E-5EABD76AF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6589" y="4227900"/>
            <a:ext cx="457200" cy="4572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1C6F63B-99B1-4160-B931-AE1DBCDAFF14}"/>
              </a:ext>
            </a:extLst>
          </p:cNvPr>
          <p:cNvSpPr/>
          <p:nvPr/>
        </p:nvSpPr>
        <p:spPr>
          <a:xfrm>
            <a:off x="7157563" y="3962408"/>
            <a:ext cx="27432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AC693C-A21F-4BE4-987B-EBAD653FD9B8}"/>
              </a:ext>
            </a:extLst>
          </p:cNvPr>
          <p:cNvSpPr/>
          <p:nvPr/>
        </p:nvSpPr>
        <p:spPr>
          <a:xfrm>
            <a:off x="7174457" y="4344637"/>
            <a:ext cx="27432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9DA080-275E-4264-A4F3-5C659529A964}"/>
                  </a:ext>
                </a:extLst>
              </p:cNvPr>
              <p:cNvSpPr txBox="1"/>
              <p:nvPr/>
            </p:nvSpPr>
            <p:spPr>
              <a:xfrm>
                <a:off x="7190488" y="3824139"/>
                <a:ext cx="1034001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9DA080-275E-4264-A4F3-5C659529A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88" y="3824139"/>
                <a:ext cx="1034001" cy="530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EB6885C4-6788-458D-8F74-41AF0D2D0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488" y="4092875"/>
            <a:ext cx="228600" cy="2286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B4FB86D-10C7-4CB3-B5C9-9988F40B6FEC}"/>
              </a:ext>
            </a:extLst>
          </p:cNvPr>
          <p:cNvSpPr/>
          <p:nvPr/>
        </p:nvSpPr>
        <p:spPr>
          <a:xfrm>
            <a:off x="8114635" y="3975653"/>
            <a:ext cx="27432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1FABE30-B50F-49E3-A228-632A628DF73B}"/>
              </a:ext>
            </a:extLst>
          </p:cNvPr>
          <p:cNvCxnSpPr>
            <a:cxnSpLocks/>
          </p:cNvCxnSpPr>
          <p:nvPr/>
        </p:nvCxnSpPr>
        <p:spPr>
          <a:xfrm flipV="1">
            <a:off x="7492558" y="3960637"/>
            <a:ext cx="188231" cy="289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A22C6C-ACD9-4FEF-896D-DB31357A4ACB}"/>
              </a:ext>
            </a:extLst>
          </p:cNvPr>
          <p:cNvSpPr txBox="1"/>
          <p:nvPr/>
        </p:nvSpPr>
        <p:spPr>
          <a:xfrm>
            <a:off x="0" y="4747460"/>
            <a:ext cx="12192000" cy="5232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NO mechanism is </a:t>
            </a:r>
            <a:r>
              <a:rPr lang="en-US" sz="2800" dirty="0" err="1"/>
              <a:t>sd</a:t>
            </a:r>
            <a:r>
              <a:rPr lang="en-US" sz="2800" dirty="0"/>
              <a:t>-efficient AND </a:t>
            </a:r>
            <a:r>
              <a:rPr lang="en-US" sz="2800" dirty="0" err="1"/>
              <a:t>sd</a:t>
            </a:r>
            <a:r>
              <a:rPr lang="en-US" sz="2800" dirty="0"/>
              <a:t>-envy-free under general partial preferences</a:t>
            </a:r>
          </a:p>
        </p:txBody>
      </p:sp>
    </p:spTree>
    <p:extLst>
      <p:ext uri="{BB962C8B-B14F-4D97-AF65-F5344CB8AC3E}">
        <p14:creationId xmlns:p14="http://schemas.microsoft.com/office/powerpoint/2010/main" val="221374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9" grpId="0" animBg="1"/>
      <p:bldP spid="40" grpId="0" animBg="1"/>
      <p:bldP spid="41" grpId="0"/>
      <p:bldP spid="43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D83D-0DA5-4B9E-A753-31DE98B5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4"/>
            <a:ext cx="10515600" cy="1325563"/>
          </a:xfrm>
        </p:spPr>
        <p:txBody>
          <a:bodyPr/>
          <a:lstStyle/>
          <a:p>
            <a:r>
              <a:rPr lang="en-US" dirty="0"/>
              <a:t>Acyclic CP-net Preferences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F2D2B-B7BB-479A-8DB7-7D87F080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4D258-C6B6-4A2E-B185-6CE3DC4C1551}"/>
              </a:ext>
            </a:extLst>
          </p:cNvPr>
          <p:cNvSpPr/>
          <p:nvPr/>
        </p:nvSpPr>
        <p:spPr>
          <a:xfrm>
            <a:off x="2063682" y="2743864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969E9C-D214-43AD-AED0-32244FDC594E}"/>
              </a:ext>
            </a:extLst>
          </p:cNvPr>
          <p:cNvSpPr/>
          <p:nvPr/>
        </p:nvSpPr>
        <p:spPr>
          <a:xfrm>
            <a:off x="2063682" y="4553691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FF34F2-69DA-440D-8A21-8DDE7094B2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520882" y="3658264"/>
            <a:ext cx="0" cy="89542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565A849-1444-4B95-BBB5-F7AA5216DB46}"/>
              </a:ext>
            </a:extLst>
          </p:cNvPr>
          <p:cNvSpPr/>
          <p:nvPr/>
        </p:nvSpPr>
        <p:spPr>
          <a:xfrm>
            <a:off x="4119520" y="2743864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C4D9B5-AD42-4BFB-9D1F-D6C271D67940}"/>
              </a:ext>
            </a:extLst>
          </p:cNvPr>
          <p:cNvSpPr/>
          <p:nvPr/>
        </p:nvSpPr>
        <p:spPr>
          <a:xfrm>
            <a:off x="5459946" y="2743864"/>
            <a:ext cx="914400" cy="91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B6CF7E-66F4-4288-859B-EA41A154D29C}"/>
                  </a:ext>
                </a:extLst>
              </p:cNvPr>
              <p:cNvSpPr txBox="1"/>
              <p:nvPr/>
            </p:nvSpPr>
            <p:spPr>
              <a:xfrm>
                <a:off x="4878939" y="2816343"/>
                <a:ext cx="72648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B6CF7E-66F4-4288-859B-EA41A154D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939" y="2816343"/>
                <a:ext cx="72648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FA1363-9335-4987-9D1A-2C1535F3EE94}"/>
              </a:ext>
            </a:extLst>
          </p:cNvPr>
          <p:cNvSpPr txBox="1"/>
          <p:nvPr/>
        </p:nvSpPr>
        <p:spPr>
          <a:xfrm>
            <a:off x="3392863" y="2816343"/>
            <a:ext cx="340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B5307B-FCAD-41D9-A57E-050AA12BD968}"/>
              </a:ext>
            </a:extLst>
          </p:cNvPr>
          <p:cNvSpPr/>
          <p:nvPr/>
        </p:nvSpPr>
        <p:spPr>
          <a:xfrm>
            <a:off x="4119520" y="4553691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C5FA6-97BE-461A-B06A-3EF007AA9DD8}"/>
              </a:ext>
            </a:extLst>
          </p:cNvPr>
          <p:cNvSpPr txBox="1"/>
          <p:nvPr/>
        </p:nvSpPr>
        <p:spPr>
          <a:xfrm>
            <a:off x="3389503" y="4626170"/>
            <a:ext cx="340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BBAE7-64FA-48BD-8B88-E4D36EA78DE1}"/>
              </a:ext>
            </a:extLst>
          </p:cNvPr>
          <p:cNvSpPr txBox="1"/>
          <p:nvPr/>
        </p:nvSpPr>
        <p:spPr>
          <a:xfrm>
            <a:off x="4919619" y="4626169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|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E44CC3-4DD2-4438-9C1C-366E53630891}"/>
              </a:ext>
            </a:extLst>
          </p:cNvPr>
          <p:cNvSpPr/>
          <p:nvPr/>
        </p:nvSpPr>
        <p:spPr>
          <a:xfrm>
            <a:off x="5241736" y="4553691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F84256-3025-4B66-BE85-98C357237DC5}"/>
              </a:ext>
            </a:extLst>
          </p:cNvPr>
          <p:cNvSpPr/>
          <p:nvPr/>
        </p:nvSpPr>
        <p:spPr>
          <a:xfrm>
            <a:off x="6596583" y="4553691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40E788-EFDD-4828-8D28-86C324250F19}"/>
                  </a:ext>
                </a:extLst>
              </p:cNvPr>
              <p:cNvSpPr txBox="1"/>
              <p:nvPr/>
            </p:nvSpPr>
            <p:spPr>
              <a:xfrm>
                <a:off x="6002728" y="4626168"/>
                <a:ext cx="72648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40E788-EFDD-4828-8D28-86C324250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28" y="4626168"/>
                <a:ext cx="72648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1A1221D-8C8A-4146-A0BA-05375F57B8A8}"/>
              </a:ext>
            </a:extLst>
          </p:cNvPr>
          <p:cNvSpPr/>
          <p:nvPr/>
        </p:nvSpPr>
        <p:spPr>
          <a:xfrm>
            <a:off x="4119520" y="5578767"/>
            <a:ext cx="914400" cy="91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7B052-AE5D-4B8A-B4AE-4DAD25B5556F}"/>
              </a:ext>
            </a:extLst>
          </p:cNvPr>
          <p:cNvSpPr txBox="1"/>
          <p:nvPr/>
        </p:nvSpPr>
        <p:spPr>
          <a:xfrm>
            <a:off x="4919619" y="5651245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|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20A450-73CE-45D0-B064-EC5B93290A3A}"/>
              </a:ext>
            </a:extLst>
          </p:cNvPr>
          <p:cNvSpPr/>
          <p:nvPr/>
        </p:nvSpPr>
        <p:spPr>
          <a:xfrm>
            <a:off x="5241736" y="5578767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77196F-1923-4246-8F9F-51C22CE442EB}"/>
              </a:ext>
            </a:extLst>
          </p:cNvPr>
          <p:cNvSpPr/>
          <p:nvPr/>
        </p:nvSpPr>
        <p:spPr>
          <a:xfrm>
            <a:off x="6596583" y="5578767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665DB7-69E1-4083-AF63-9304B1E94B31}"/>
                  </a:ext>
                </a:extLst>
              </p:cNvPr>
              <p:cNvSpPr txBox="1"/>
              <p:nvPr/>
            </p:nvSpPr>
            <p:spPr>
              <a:xfrm>
                <a:off x="6002728" y="5651244"/>
                <a:ext cx="72648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665DB7-69E1-4083-AF63-9304B1E94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28" y="5651244"/>
                <a:ext cx="72648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D2B4B9-9054-4EAC-8C8E-0DB3D0DED292}"/>
                  </a:ext>
                </a:extLst>
              </p:cNvPr>
              <p:cNvSpPr txBox="1"/>
              <p:nvPr/>
            </p:nvSpPr>
            <p:spPr>
              <a:xfrm>
                <a:off x="7402477" y="3660017"/>
                <a:ext cx="8018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D2B4B9-9054-4EAC-8C8E-0DB3D0DE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77" y="3660017"/>
                <a:ext cx="801823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FA89DBC-5000-48BA-ADC5-7FEB3630327A}"/>
              </a:ext>
            </a:extLst>
          </p:cNvPr>
          <p:cNvGrpSpPr/>
          <p:nvPr/>
        </p:nvGrpSpPr>
        <p:grpSpPr>
          <a:xfrm>
            <a:off x="8107055" y="1280494"/>
            <a:ext cx="1828800" cy="914400"/>
            <a:chOff x="7152152" y="2440041"/>
            <a:chExt cx="1828800" cy="9144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D19AB7-CC25-476B-8322-1948D2B2886A}"/>
                </a:ext>
              </a:extLst>
            </p:cNvPr>
            <p:cNvSpPr/>
            <p:nvPr/>
          </p:nvSpPr>
          <p:spPr>
            <a:xfrm>
              <a:off x="7152152" y="2440041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81EA62-2556-4F07-B6AC-6D36C9255EC5}"/>
                </a:ext>
              </a:extLst>
            </p:cNvPr>
            <p:cNvSpPr/>
            <p:nvPr/>
          </p:nvSpPr>
          <p:spPr>
            <a:xfrm>
              <a:off x="8066552" y="2440041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5AB267-EE73-4697-8DBF-961E81782A7E}"/>
              </a:ext>
            </a:extLst>
          </p:cNvPr>
          <p:cNvGrpSpPr/>
          <p:nvPr/>
        </p:nvGrpSpPr>
        <p:grpSpPr>
          <a:xfrm>
            <a:off x="8100388" y="2738262"/>
            <a:ext cx="1828800" cy="914400"/>
            <a:chOff x="7152152" y="2440041"/>
            <a:chExt cx="1828800" cy="914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7EF356-55E7-4D9C-B3B2-712289E311B6}"/>
                </a:ext>
              </a:extLst>
            </p:cNvPr>
            <p:cNvSpPr/>
            <p:nvPr/>
          </p:nvSpPr>
          <p:spPr>
            <a:xfrm>
              <a:off x="7152152" y="2440041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CCFE69-E3BC-456B-AE3A-391369334B64}"/>
                </a:ext>
              </a:extLst>
            </p:cNvPr>
            <p:cNvSpPr/>
            <p:nvPr/>
          </p:nvSpPr>
          <p:spPr>
            <a:xfrm>
              <a:off x="8066552" y="2440041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967AE5-7636-473F-96EE-BDE7F1D0B69C}"/>
              </a:ext>
            </a:extLst>
          </p:cNvPr>
          <p:cNvCxnSpPr>
            <a:cxnSpLocks/>
          </p:cNvCxnSpPr>
          <p:nvPr/>
        </p:nvCxnSpPr>
        <p:spPr>
          <a:xfrm>
            <a:off x="9007604" y="2194894"/>
            <a:ext cx="13851" cy="56021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B862-4A01-489C-B42F-A1BFDDCB0544}"/>
              </a:ext>
            </a:extLst>
          </p:cNvPr>
          <p:cNvGrpSpPr/>
          <p:nvPr/>
        </p:nvGrpSpPr>
        <p:grpSpPr>
          <a:xfrm>
            <a:off x="8050742" y="4201526"/>
            <a:ext cx="1828800" cy="914400"/>
            <a:chOff x="7152152" y="2440041"/>
            <a:chExt cx="1828800" cy="9144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724016-13B4-4AB4-AACF-E6DF7189F882}"/>
                </a:ext>
              </a:extLst>
            </p:cNvPr>
            <p:cNvSpPr/>
            <p:nvPr/>
          </p:nvSpPr>
          <p:spPr>
            <a:xfrm>
              <a:off x="7152152" y="244004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6AC7DFB-843E-4141-ACE5-2A4764725A53}"/>
                </a:ext>
              </a:extLst>
            </p:cNvPr>
            <p:cNvSpPr/>
            <p:nvPr/>
          </p:nvSpPr>
          <p:spPr>
            <a:xfrm>
              <a:off x="8066552" y="2440041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159E5F-C4CE-422F-A5E1-6629E612A00B}"/>
              </a:ext>
            </a:extLst>
          </p:cNvPr>
          <p:cNvCxnSpPr>
            <a:cxnSpLocks/>
          </p:cNvCxnSpPr>
          <p:nvPr/>
        </p:nvCxnSpPr>
        <p:spPr>
          <a:xfrm>
            <a:off x="8957958" y="3658158"/>
            <a:ext cx="13851" cy="56021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8E5AD9-66B5-401A-9C18-48729309B9C6}"/>
              </a:ext>
            </a:extLst>
          </p:cNvPr>
          <p:cNvGrpSpPr/>
          <p:nvPr/>
        </p:nvGrpSpPr>
        <p:grpSpPr>
          <a:xfrm>
            <a:off x="8057409" y="5657435"/>
            <a:ext cx="1828800" cy="914400"/>
            <a:chOff x="7152152" y="2440041"/>
            <a:chExt cx="1828800" cy="9144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B0FE2B-39D2-46EF-B849-6BFE5B37CF7D}"/>
                </a:ext>
              </a:extLst>
            </p:cNvPr>
            <p:cNvSpPr/>
            <p:nvPr/>
          </p:nvSpPr>
          <p:spPr>
            <a:xfrm>
              <a:off x="7152152" y="244004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B0E1D0-F2E6-4052-878C-6E4AA6A4C3F5}"/>
                </a:ext>
              </a:extLst>
            </p:cNvPr>
            <p:cNvSpPr/>
            <p:nvPr/>
          </p:nvSpPr>
          <p:spPr>
            <a:xfrm>
              <a:off x="8066552" y="2440041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DD6A4B-A094-4AE3-A1C2-9BAE91AAAF90}"/>
              </a:ext>
            </a:extLst>
          </p:cNvPr>
          <p:cNvCxnSpPr>
            <a:cxnSpLocks/>
          </p:cNvCxnSpPr>
          <p:nvPr/>
        </p:nvCxnSpPr>
        <p:spPr>
          <a:xfrm>
            <a:off x="8964625" y="5114067"/>
            <a:ext cx="13851" cy="56021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1C16A72-01D6-4A60-992A-EB75799A63C0}"/>
              </a:ext>
            </a:extLst>
          </p:cNvPr>
          <p:cNvCxnSpPr>
            <a:stCxn id="28" idx="6"/>
            <a:endCxn id="39" idx="6"/>
          </p:cNvCxnSpPr>
          <p:nvPr/>
        </p:nvCxnSpPr>
        <p:spPr>
          <a:xfrm flipH="1">
            <a:off x="9886209" y="1737694"/>
            <a:ext cx="49646" cy="4376941"/>
          </a:xfrm>
          <a:prstGeom prst="curvedConnector3">
            <a:avLst>
              <a:gd name="adj1" fmla="val -983709"/>
            </a:avLst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0795CD9-0750-4B87-BE82-AC0D6E37BFE3}"/>
              </a:ext>
            </a:extLst>
          </p:cNvPr>
          <p:cNvCxnSpPr>
            <a:cxnSpLocks/>
            <a:stCxn id="28" idx="6"/>
            <a:endCxn id="35" idx="6"/>
          </p:cNvCxnSpPr>
          <p:nvPr/>
        </p:nvCxnSpPr>
        <p:spPr>
          <a:xfrm flipH="1">
            <a:off x="9879542" y="1737694"/>
            <a:ext cx="56313" cy="2921032"/>
          </a:xfrm>
          <a:prstGeom prst="curvedConnector3">
            <a:avLst>
              <a:gd name="adj1" fmla="val -701179"/>
            </a:avLst>
          </a:prstGeom>
          <a:ln w="571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3EF3FF6-E80E-4417-BD3D-62CE03A99EB3}"/>
              </a:ext>
            </a:extLst>
          </p:cNvPr>
          <p:cNvCxnSpPr>
            <a:cxnSpLocks/>
            <a:stCxn id="31" idx="6"/>
            <a:endCxn id="39" idx="6"/>
          </p:cNvCxnSpPr>
          <p:nvPr/>
        </p:nvCxnSpPr>
        <p:spPr>
          <a:xfrm flipH="1">
            <a:off x="9886209" y="3195462"/>
            <a:ext cx="42979" cy="2919173"/>
          </a:xfrm>
          <a:prstGeom prst="curvedConnector3">
            <a:avLst>
              <a:gd name="adj1" fmla="val -556065"/>
            </a:avLst>
          </a:prstGeom>
          <a:ln w="571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E950A-BDC4-4842-9EB0-31704F5CD406}"/>
              </a:ext>
            </a:extLst>
          </p:cNvPr>
          <p:cNvSpPr txBox="1"/>
          <p:nvPr/>
        </p:nvSpPr>
        <p:spPr>
          <a:xfrm>
            <a:off x="1515638" y="1619134"/>
            <a:ext cx="2010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Dependency</a:t>
            </a:r>
          </a:p>
          <a:p>
            <a:pPr algn="ctr"/>
            <a:r>
              <a:rPr lang="en-US" sz="2800" dirty="0"/>
              <a:t>Graph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65EA27-1DB1-4782-AFFC-90BE840EB0DB}"/>
              </a:ext>
            </a:extLst>
          </p:cNvPr>
          <p:cNvSpPr txBox="1"/>
          <p:nvPr/>
        </p:nvSpPr>
        <p:spPr>
          <a:xfrm>
            <a:off x="3923136" y="1635514"/>
            <a:ext cx="263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Conditional Preference Table</a:t>
            </a:r>
          </a:p>
        </p:txBody>
      </p:sp>
    </p:spTree>
    <p:extLst>
      <p:ext uri="{BB962C8B-B14F-4D97-AF65-F5344CB8AC3E}">
        <p14:creationId xmlns:p14="http://schemas.microsoft.com/office/powerpoint/2010/main" val="29030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/>
      <p:bldP spid="25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B4B2-7171-479D-915E-E89FC9F3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under Acyclic CP-net Preferences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0B53-D3A6-427C-A23D-95382D30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E1003-769A-438F-9D40-EE2EB7AD3B2A}"/>
              </a:ext>
            </a:extLst>
          </p:cNvPr>
          <p:cNvSpPr txBox="1"/>
          <p:nvPr/>
        </p:nvSpPr>
        <p:spPr>
          <a:xfrm>
            <a:off x="0" y="1873036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MRP is </a:t>
            </a:r>
            <a:r>
              <a:rPr lang="en-US" altLang="zh-CN" sz="2800" i="1" dirty="0" err="1">
                <a:solidFill>
                  <a:srgbClr val="92D050"/>
                </a:solidFill>
              </a:rPr>
              <a:t>sd-strategyproof</a:t>
            </a:r>
            <a:r>
              <a:rPr lang="en-US" altLang="zh-CN" sz="2800" dirty="0">
                <a:solidFill>
                  <a:srgbClr val="92D050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and </a:t>
            </a:r>
            <a:r>
              <a:rPr lang="en-US" altLang="zh-CN" sz="2800" i="1" dirty="0">
                <a:solidFill>
                  <a:srgbClr val="92D050"/>
                </a:solidFill>
              </a:rPr>
              <a:t>upper invariant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08CD5-0CA5-47A1-B5C1-2EF2A1826BD3}"/>
              </a:ext>
            </a:extLst>
          </p:cNvPr>
          <p:cNvSpPr txBox="1"/>
          <p:nvPr/>
        </p:nvSpPr>
        <p:spPr>
          <a:xfrm>
            <a:off x="0" y="3801709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MPS is </a:t>
            </a:r>
            <a:r>
              <a:rPr lang="en-US" altLang="zh-CN" sz="2800" i="1" dirty="0" err="1">
                <a:solidFill>
                  <a:srgbClr val="92D050"/>
                </a:solidFill>
              </a:rPr>
              <a:t>sd</a:t>
            </a:r>
            <a:r>
              <a:rPr lang="en-US" altLang="zh-CN" sz="2800" i="1" dirty="0">
                <a:solidFill>
                  <a:srgbClr val="92D050"/>
                </a:solidFill>
              </a:rPr>
              <a:t>-envy-free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>
                <a:solidFill>
                  <a:schemeClr val="bg1"/>
                </a:solidFill>
              </a:rPr>
              <a:t>ordinally fair</a:t>
            </a:r>
            <a:r>
              <a:rPr lang="en-US" altLang="zh-CN" sz="2800" dirty="0">
                <a:solidFill>
                  <a:schemeClr val="bg1"/>
                </a:solidFill>
              </a:rPr>
              <a:t>, and </a:t>
            </a:r>
            <a:r>
              <a:rPr lang="en-US" altLang="zh-CN" sz="2800" i="1" dirty="0">
                <a:solidFill>
                  <a:schemeClr val="bg1"/>
                </a:solidFill>
              </a:rPr>
              <a:t>upper invariant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35B9C-0690-4CC1-932B-368E3AD0E909}"/>
              </a:ext>
            </a:extLst>
          </p:cNvPr>
          <p:cNvSpPr txBox="1"/>
          <p:nvPr/>
        </p:nvSpPr>
        <p:spPr>
          <a:xfrm>
            <a:off x="0" y="5784996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MPS is </a:t>
            </a:r>
            <a:r>
              <a:rPr lang="en-US" altLang="zh-CN" sz="2800" i="1" dirty="0">
                <a:solidFill>
                  <a:srgbClr val="92D050"/>
                </a:solidFill>
              </a:rPr>
              <a:t>weak-</a:t>
            </a:r>
            <a:r>
              <a:rPr lang="en-US" altLang="zh-CN" sz="2800" i="1" dirty="0" err="1">
                <a:solidFill>
                  <a:srgbClr val="92D050"/>
                </a:solidFill>
              </a:rPr>
              <a:t>sd</a:t>
            </a:r>
            <a:r>
              <a:rPr lang="en-US" altLang="zh-CN" sz="2800" i="1" dirty="0">
                <a:solidFill>
                  <a:srgbClr val="92D050"/>
                </a:solidFill>
              </a:rPr>
              <a:t>-</a:t>
            </a:r>
            <a:r>
              <a:rPr lang="en-US" altLang="zh-CN" sz="2800" i="1" dirty="0" err="1">
                <a:solidFill>
                  <a:srgbClr val="92D050"/>
                </a:solidFill>
              </a:rPr>
              <a:t>strategyproof</a:t>
            </a:r>
            <a:r>
              <a:rPr lang="en-US" altLang="zh-CN" sz="2800" dirty="0">
                <a:solidFill>
                  <a:schemeClr val="bg1"/>
                </a:solidFill>
              </a:rPr>
              <a:t> with the </a:t>
            </a:r>
            <a:r>
              <a:rPr lang="en-US" altLang="zh-CN" sz="2800" dirty="0">
                <a:solidFill>
                  <a:srgbClr val="FFC000"/>
                </a:solidFill>
              </a:rPr>
              <a:t>same </a:t>
            </a:r>
            <a:r>
              <a:rPr lang="en-US" altLang="zh-CN" sz="2800" i="1" dirty="0">
                <a:solidFill>
                  <a:srgbClr val="FFC000"/>
                </a:solidFill>
              </a:rPr>
              <a:t>dependency graph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359C8-CC8F-4CB8-8219-64CD6AD54565}"/>
              </a:ext>
            </a:extLst>
          </p:cNvPr>
          <p:cNvSpPr txBox="1"/>
          <p:nvPr/>
        </p:nvSpPr>
        <p:spPr>
          <a:xfrm>
            <a:off x="0" y="486497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 but not </a:t>
            </a:r>
            <a:r>
              <a:rPr lang="en-US" altLang="zh-CN" sz="2800" i="1" dirty="0"/>
              <a:t>ex-post-efficient</a:t>
            </a:r>
            <a:r>
              <a:rPr lang="en-US" altLang="zh-CN" sz="2800" dirty="0"/>
              <a:t> (not guaranteed to be decomposable)</a:t>
            </a:r>
            <a:endParaRPr lang="zh-CN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166B4-D5C0-4470-B81D-6375A936DDC9}"/>
              </a:ext>
            </a:extLst>
          </p:cNvPr>
          <p:cNvSpPr txBox="1"/>
          <p:nvPr/>
        </p:nvSpPr>
        <p:spPr>
          <a:xfrm>
            <a:off x="0" y="2396256"/>
            <a:ext cx="121920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/>
              <a:t>and satisfies ex-post-efficiency, weak-</a:t>
            </a:r>
            <a:r>
              <a:rPr lang="en-US" altLang="zh-CN" sz="2800" i="1" dirty="0" err="1"/>
              <a:t>sd</a:t>
            </a:r>
            <a:r>
              <a:rPr lang="en-US" altLang="zh-CN" sz="2800" i="1" dirty="0"/>
              <a:t>-envy-freeness, equal treatment of equals, weak-</a:t>
            </a:r>
            <a:r>
              <a:rPr lang="en-US" altLang="zh-CN" sz="2800" i="1" dirty="0" err="1"/>
              <a:t>sd</a:t>
            </a:r>
            <a:r>
              <a:rPr lang="en-US" altLang="zh-CN" sz="2800" i="1" dirty="0"/>
              <a:t>-strategyproofness, and decomposability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83F2E-C02C-451B-AABB-207FB96C8794}"/>
              </a:ext>
            </a:extLst>
          </p:cNvPr>
          <p:cNvSpPr txBox="1"/>
          <p:nvPr/>
        </p:nvSpPr>
        <p:spPr>
          <a:xfrm>
            <a:off x="0" y="4333341"/>
            <a:ext cx="12192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satisfies </a:t>
            </a:r>
            <a:r>
              <a:rPr lang="en-US" altLang="zh-CN" sz="2800" i="1" dirty="0" err="1"/>
              <a:t>sd</a:t>
            </a:r>
            <a:r>
              <a:rPr lang="en-US" altLang="zh-CN" sz="2800" i="1" dirty="0"/>
              <a:t>-efficiency, and equal treatment of equals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74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96E9-E0EF-40CC-895A-9EA0B68E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0F7F-62D3-48D9-8654-54F17BB7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9312"/>
            <a:ext cx="12192000" cy="4827651"/>
          </a:xfrm>
        </p:spPr>
        <p:txBody>
          <a:bodyPr/>
          <a:lstStyle/>
          <a:p>
            <a:r>
              <a:rPr lang="en-US" dirty="0"/>
              <a:t>First fair and efficient mechanisms for </a:t>
            </a:r>
            <a:r>
              <a:rPr lang="en-US" i="1" dirty="0"/>
              <a:t>MTRAs</a:t>
            </a:r>
            <a:r>
              <a:rPr lang="en-US" dirty="0"/>
              <a:t> to the best of our knowledge</a:t>
            </a:r>
          </a:p>
          <a:p>
            <a:r>
              <a:rPr lang="en-US" dirty="0"/>
              <a:t>First extensions of RP and PS mechanisms to either </a:t>
            </a:r>
            <a:r>
              <a:rPr lang="en-US" i="1" dirty="0"/>
              <a:t>partial preferences</a:t>
            </a:r>
            <a:r>
              <a:rPr lang="en-US" dirty="0"/>
              <a:t> or </a:t>
            </a:r>
            <a:r>
              <a:rPr lang="en-US" i="1" dirty="0"/>
              <a:t>MTRAs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8944D-425F-4170-A258-401A3393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13</a:t>
            </a:fld>
            <a:endParaRPr lang="en-US"/>
          </a:p>
        </p:txBody>
      </p:sp>
      <p:pic>
        <p:nvPicPr>
          <p:cNvPr id="5" name="图片 9">
            <a:extLst>
              <a:ext uri="{FF2B5EF4-FFF2-40B4-BE49-F238E27FC236}">
                <a16:creationId xmlns:a16="http://schemas.microsoft.com/office/drawing/2014/main" id="{E260A74A-7EFE-4A1D-8448-45A5544A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734"/>
            <a:ext cx="12192000" cy="2965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1B20C-32D0-44E1-AFC7-FE9416FF3744}"/>
              </a:ext>
            </a:extLst>
          </p:cNvPr>
          <p:cNvSpPr txBox="1"/>
          <p:nvPr/>
        </p:nvSpPr>
        <p:spPr>
          <a:xfrm>
            <a:off x="0" y="536633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SE:sd-efficiency</a:t>
            </a:r>
            <a:r>
              <a:rPr lang="en-US" sz="2400" dirty="0"/>
              <a:t>, EPE: ex-post-efficiency, OF: ordinal fairness, SEF: </a:t>
            </a:r>
            <a:r>
              <a:rPr lang="en-US" sz="2400" dirty="0" err="1"/>
              <a:t>sd</a:t>
            </a:r>
            <a:r>
              <a:rPr lang="en-US" sz="2400" dirty="0"/>
              <a:t>-envy-freeness, ETE: equal treatment of equals, UI: upper invariance, SS: </a:t>
            </a:r>
            <a:r>
              <a:rPr lang="en-US" sz="2400" dirty="0" err="1"/>
              <a:t>sd</a:t>
            </a:r>
            <a:r>
              <a:rPr lang="en-US" sz="2400" dirty="0"/>
              <a:t>-strategyproofness, DC: decomposability, WX: weak-X</a:t>
            </a:r>
          </a:p>
        </p:txBody>
      </p:sp>
    </p:spTree>
    <p:extLst>
      <p:ext uri="{BB962C8B-B14F-4D97-AF65-F5344CB8AC3E}">
        <p14:creationId xmlns:p14="http://schemas.microsoft.com/office/powerpoint/2010/main" val="198490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9">
                <a:extLst>
                  <a:ext uri="{FF2B5EF4-FFF2-40B4-BE49-F238E27FC236}">
                    <a16:creationId xmlns:a16="http://schemas.microsoft.com/office/drawing/2014/main" id="{C566F4FE-D2FB-4BCB-8EC6-F8F656E60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177882"/>
                  </p:ext>
                </p:extLst>
              </p:nvPr>
            </p:nvGraphicFramePr>
            <p:xfrm>
              <a:off x="1206606" y="5359428"/>
              <a:ext cx="4572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70077931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93260666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70983634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69051676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8158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197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689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9">
                <a:extLst>
                  <a:ext uri="{FF2B5EF4-FFF2-40B4-BE49-F238E27FC236}">
                    <a16:creationId xmlns:a16="http://schemas.microsoft.com/office/drawing/2014/main" id="{C566F4FE-D2FB-4BCB-8EC6-F8F656E60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177882"/>
                  </p:ext>
                </p:extLst>
              </p:nvPr>
            </p:nvGraphicFramePr>
            <p:xfrm>
              <a:off x="1206606" y="5359428"/>
              <a:ext cx="457200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70077931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93260666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70983634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69051676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815878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" t="-1316" r="-402667" b="-1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1197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338" t="-102667" r="-200662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689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DCA5102-423F-407F-9769-6511FD8D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13"/>
            <a:ext cx="10515600" cy="1325563"/>
          </a:xfrm>
        </p:spPr>
        <p:txBody>
          <a:bodyPr/>
          <a:lstStyle/>
          <a:p>
            <a:r>
              <a:rPr lang="en-US" dirty="0"/>
              <a:t>Multi-Type Allocation Problem (MTRA)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A6337-72CE-42C7-87D6-27F114100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8978"/>
                <a:ext cx="1109056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agents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types of items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Assignments</a:t>
                </a:r>
                <a:r>
                  <a:rPr lang="en-US" dirty="0"/>
                  <a:t>: Each agents’ </a:t>
                </a:r>
                <a:r>
                  <a:rPr lang="en-US" i="1" dirty="0"/>
                  <a:t>allocation</a:t>
                </a:r>
                <a:r>
                  <a:rPr lang="en-US" dirty="0"/>
                  <a:t> is a collection of fractional </a:t>
                </a:r>
                <a:r>
                  <a:rPr lang="en-US" i="1" dirty="0"/>
                  <a:t>bundles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A6337-72CE-42C7-87D6-27F114100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8978"/>
                <a:ext cx="11090564" cy="4351338"/>
              </a:xfrm>
              <a:blipFill>
                <a:blip r:embed="rId3"/>
                <a:stretch>
                  <a:fillRect l="-990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2F257FC-D795-4622-985A-721BAD59B962}"/>
              </a:ext>
            </a:extLst>
          </p:cNvPr>
          <p:cNvSpPr/>
          <p:nvPr/>
        </p:nvSpPr>
        <p:spPr>
          <a:xfrm>
            <a:off x="7152152" y="2263394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2AE00-1A43-41DC-BC49-EE5C0E5CBC40}"/>
              </a:ext>
            </a:extLst>
          </p:cNvPr>
          <p:cNvSpPr/>
          <p:nvPr/>
        </p:nvSpPr>
        <p:spPr>
          <a:xfrm>
            <a:off x="8361216" y="2263394"/>
            <a:ext cx="914400" cy="91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1E0D59-528B-4471-9352-F75980E97ED6}"/>
              </a:ext>
            </a:extLst>
          </p:cNvPr>
          <p:cNvSpPr/>
          <p:nvPr/>
        </p:nvSpPr>
        <p:spPr>
          <a:xfrm>
            <a:off x="7152152" y="3356248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8A31D4-931F-441E-A9FB-D2C9C850805E}"/>
              </a:ext>
            </a:extLst>
          </p:cNvPr>
          <p:cNvSpPr/>
          <p:nvPr/>
        </p:nvSpPr>
        <p:spPr>
          <a:xfrm>
            <a:off x="8361216" y="3356248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E13ECB45-FE91-4701-A24A-AC24E50F9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2152" y="1191778"/>
            <a:ext cx="914400" cy="914400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863E0160-14A7-41B2-8738-6581B36B7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1216" y="1191778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CF06D4-81F5-4403-AF5A-B04565E86949}"/>
              </a:ext>
            </a:extLst>
          </p:cNvPr>
          <p:cNvSpPr txBox="1"/>
          <p:nvPr/>
        </p:nvSpPr>
        <p:spPr>
          <a:xfrm>
            <a:off x="9277571" y="2408353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CD0E6-DAE9-41AF-BF75-AE4E7F0B177D}"/>
              </a:ext>
            </a:extLst>
          </p:cNvPr>
          <p:cNvSpPr txBox="1"/>
          <p:nvPr/>
        </p:nvSpPr>
        <p:spPr>
          <a:xfrm>
            <a:off x="9279589" y="1342865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2E787-8A68-417C-B3A3-BAE47776F065}"/>
              </a:ext>
            </a:extLst>
          </p:cNvPr>
          <p:cNvSpPr txBox="1"/>
          <p:nvPr/>
        </p:nvSpPr>
        <p:spPr>
          <a:xfrm>
            <a:off x="9256789" y="3501207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6A8860-A69C-4CB9-BEB9-552C413612B4}"/>
              </a:ext>
            </a:extLst>
          </p:cNvPr>
          <p:cNvSpPr/>
          <p:nvPr/>
        </p:nvSpPr>
        <p:spPr>
          <a:xfrm>
            <a:off x="6895854" y="5367757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6EB725-36E1-41D2-8314-DD31F5EA28F2}"/>
              </a:ext>
            </a:extLst>
          </p:cNvPr>
          <p:cNvSpPr/>
          <p:nvPr/>
        </p:nvSpPr>
        <p:spPr>
          <a:xfrm>
            <a:off x="7810254" y="536775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73D64-5F7E-42EF-B194-37042EA28404}"/>
              </a:ext>
            </a:extLst>
          </p:cNvPr>
          <p:cNvSpPr/>
          <p:nvPr/>
        </p:nvSpPr>
        <p:spPr>
          <a:xfrm>
            <a:off x="5494424" y="2263394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22E6D-4738-4AAD-B6E8-82F16D74B218}"/>
              </a:ext>
            </a:extLst>
          </p:cNvPr>
          <p:cNvSpPr txBox="1"/>
          <p:nvPr/>
        </p:nvSpPr>
        <p:spPr>
          <a:xfrm>
            <a:off x="6408824" y="2408352"/>
            <a:ext cx="340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: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CCD46D-B1ED-4743-B8CE-4C7711C3C2F8}"/>
              </a:ext>
            </a:extLst>
          </p:cNvPr>
          <p:cNvSpPr/>
          <p:nvPr/>
        </p:nvSpPr>
        <p:spPr>
          <a:xfrm>
            <a:off x="5494424" y="3356248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FB0CB3-61A8-478B-B72C-229829497316}"/>
              </a:ext>
            </a:extLst>
          </p:cNvPr>
          <p:cNvSpPr txBox="1"/>
          <p:nvPr/>
        </p:nvSpPr>
        <p:spPr>
          <a:xfrm>
            <a:off x="6408824" y="3501206"/>
            <a:ext cx="340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306122-C4E4-4F0D-AC82-431543DA9CB5}"/>
              </a:ext>
            </a:extLst>
          </p:cNvPr>
          <p:cNvSpPr txBox="1"/>
          <p:nvPr/>
        </p:nvSpPr>
        <p:spPr>
          <a:xfrm>
            <a:off x="8724654" y="5563347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unit of each type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7B4E9A-7F4F-4534-B04A-3CE1E174BEF0}"/>
              </a:ext>
            </a:extLst>
          </p:cNvPr>
          <p:cNvGrpSpPr/>
          <p:nvPr/>
        </p:nvGrpSpPr>
        <p:grpSpPr>
          <a:xfrm>
            <a:off x="1416543" y="5364707"/>
            <a:ext cx="4362063" cy="909121"/>
            <a:chOff x="1162244" y="1690688"/>
            <a:chExt cx="4362063" cy="909121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5B9FD17C-F83E-4879-AD0F-6A38B5A8C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756" y="1690688"/>
              <a:ext cx="914401" cy="457200"/>
            </a:xfrm>
            <a:prstGeom prst="rect">
              <a:avLst/>
            </a:prstGeom>
          </p:spPr>
        </p:pic>
        <p:pic>
          <p:nvPicPr>
            <p:cNvPr id="24" name="Picture 2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4675E9B-E1B3-4697-880B-CF64BF61E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123" y="1695962"/>
              <a:ext cx="914401" cy="457200"/>
            </a:xfrm>
            <a:prstGeom prst="rect">
              <a:avLst/>
            </a:prstGeom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E550CC1-AE34-4E00-9482-E036FD534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4522" y="1695962"/>
              <a:ext cx="914401" cy="457200"/>
            </a:xfrm>
            <a:prstGeom prst="rect">
              <a:avLst/>
            </a:prstGeom>
          </p:spPr>
        </p:pic>
        <p:pic>
          <p:nvPicPr>
            <p:cNvPr id="26" name="Picture 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D8DA283-4B81-4930-A608-C310D7A2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907" y="1695962"/>
              <a:ext cx="914400" cy="457200"/>
            </a:xfrm>
            <a:prstGeom prst="rect">
              <a:avLst/>
            </a:prstGeom>
          </p:spPr>
        </p:pic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ABEB9A3D-3581-46B4-BEB6-D2E527E1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62244" y="2142609"/>
              <a:ext cx="457200" cy="4572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567BA9-863B-4C2C-8F6A-5B317E8F5B90}"/>
                  </a:ext>
                </a:extLst>
              </p:cNvPr>
              <p:cNvSpPr txBox="1"/>
              <p:nvPr/>
            </p:nvSpPr>
            <p:spPr>
              <a:xfrm>
                <a:off x="5768158" y="5252538"/>
                <a:ext cx="1167435" cy="1566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567BA9-863B-4C2C-8F6A-5B317E8F5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158" y="5252538"/>
                <a:ext cx="1167435" cy="15665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B2B2208-9CBF-4E67-A54D-FB226305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B85E29-72DE-4AA4-8B72-541AAD8F0E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19" y="6132373"/>
            <a:ext cx="261497" cy="13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/>
      <p:bldP spid="22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AA49-A3DF-427F-B1E1-2FA3D790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04"/>
            <a:ext cx="10515600" cy="1325563"/>
          </a:xfrm>
        </p:spPr>
        <p:txBody>
          <a:bodyPr/>
          <a:lstStyle/>
          <a:p>
            <a:r>
              <a:rPr lang="en-US" dirty="0"/>
              <a:t>Preferences over Bundles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D10665FB-0715-4A02-958F-CF79B71C8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51" y="1358176"/>
            <a:ext cx="914400" cy="914400"/>
          </a:xfrm>
          <a:prstGeom prst="rect">
            <a:avLst/>
          </a:prstGeom>
        </p:spPr>
      </p:pic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3FE72BB3-0FC2-4D74-9219-D0D52582B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0889" y="135817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20465F-C155-4B70-9E39-EEB991277CEF}"/>
              </a:ext>
            </a:extLst>
          </p:cNvPr>
          <p:cNvSpPr/>
          <p:nvPr/>
        </p:nvSpPr>
        <p:spPr>
          <a:xfrm>
            <a:off x="65551" y="2661290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B3173-AD22-4740-B4C0-8194A4A11EFD}"/>
              </a:ext>
            </a:extLst>
          </p:cNvPr>
          <p:cNvSpPr/>
          <p:nvPr/>
        </p:nvSpPr>
        <p:spPr>
          <a:xfrm>
            <a:off x="65551" y="4471117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6AE7D-35FF-4EF8-B5CD-BAAC7CDEE8B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22751" y="3575690"/>
            <a:ext cx="0" cy="89542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A99BF4D-BBD0-4B04-882E-157B221E8E84}"/>
              </a:ext>
            </a:extLst>
          </p:cNvPr>
          <p:cNvSpPr/>
          <p:nvPr/>
        </p:nvSpPr>
        <p:spPr>
          <a:xfrm>
            <a:off x="1320109" y="2661290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53D1B-19C0-48F5-8BC8-07E346ACAC6A}"/>
              </a:ext>
            </a:extLst>
          </p:cNvPr>
          <p:cNvSpPr/>
          <p:nvPr/>
        </p:nvSpPr>
        <p:spPr>
          <a:xfrm>
            <a:off x="2660535" y="2661290"/>
            <a:ext cx="914400" cy="91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FF4057-DCB1-4F1B-8E96-B1BE24A50AF2}"/>
                  </a:ext>
                </a:extLst>
              </p:cNvPr>
              <p:cNvSpPr txBox="1"/>
              <p:nvPr/>
            </p:nvSpPr>
            <p:spPr>
              <a:xfrm>
                <a:off x="2079528" y="2733769"/>
                <a:ext cx="72648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FF4057-DCB1-4F1B-8E96-B1BE24A50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528" y="2733769"/>
                <a:ext cx="726481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60C40DE-685E-4FBF-B7A3-10DB34F94E02}"/>
              </a:ext>
            </a:extLst>
          </p:cNvPr>
          <p:cNvSpPr txBox="1"/>
          <p:nvPr/>
        </p:nvSpPr>
        <p:spPr>
          <a:xfrm>
            <a:off x="979951" y="2733769"/>
            <a:ext cx="340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A5E11F-7AC3-4319-B81F-95E5A7FFF6C7}"/>
              </a:ext>
            </a:extLst>
          </p:cNvPr>
          <p:cNvSpPr/>
          <p:nvPr/>
        </p:nvSpPr>
        <p:spPr>
          <a:xfrm>
            <a:off x="1320109" y="4471117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9879F4-4ABB-4BD8-B8A1-D1845AB70E3E}"/>
              </a:ext>
            </a:extLst>
          </p:cNvPr>
          <p:cNvSpPr txBox="1"/>
          <p:nvPr/>
        </p:nvSpPr>
        <p:spPr>
          <a:xfrm>
            <a:off x="976591" y="4543596"/>
            <a:ext cx="340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6CF60-212F-4D1D-9A0B-5ADA941449F1}"/>
              </a:ext>
            </a:extLst>
          </p:cNvPr>
          <p:cNvSpPr txBox="1"/>
          <p:nvPr/>
        </p:nvSpPr>
        <p:spPr>
          <a:xfrm>
            <a:off x="2120208" y="4543595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|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08DE6D-87A4-48E9-A285-A784817A8BA3}"/>
              </a:ext>
            </a:extLst>
          </p:cNvPr>
          <p:cNvSpPr/>
          <p:nvPr/>
        </p:nvSpPr>
        <p:spPr>
          <a:xfrm>
            <a:off x="2442325" y="4471117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7F3B29-5DDA-4005-813C-5BC986322197}"/>
              </a:ext>
            </a:extLst>
          </p:cNvPr>
          <p:cNvSpPr/>
          <p:nvPr/>
        </p:nvSpPr>
        <p:spPr>
          <a:xfrm>
            <a:off x="3797172" y="4471117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98CEAA-20DF-4A41-8BC6-8F6041ACD11F}"/>
                  </a:ext>
                </a:extLst>
              </p:cNvPr>
              <p:cNvSpPr txBox="1"/>
              <p:nvPr/>
            </p:nvSpPr>
            <p:spPr>
              <a:xfrm>
                <a:off x="3203317" y="4543594"/>
                <a:ext cx="72648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98CEAA-20DF-4A41-8BC6-8F6041AC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17" y="4543594"/>
                <a:ext cx="72648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2561AB0-E96F-49A4-A9BA-3838E2A5EFB6}"/>
              </a:ext>
            </a:extLst>
          </p:cNvPr>
          <p:cNvSpPr/>
          <p:nvPr/>
        </p:nvSpPr>
        <p:spPr>
          <a:xfrm>
            <a:off x="1320109" y="5496193"/>
            <a:ext cx="914400" cy="914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F6DB65-ABFC-4DE4-A416-E844FF500C8A}"/>
              </a:ext>
            </a:extLst>
          </p:cNvPr>
          <p:cNvSpPr txBox="1"/>
          <p:nvPr/>
        </p:nvSpPr>
        <p:spPr>
          <a:xfrm>
            <a:off x="2120208" y="5568671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|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1FCD14-64B5-4BF3-B82E-E33AA17B7439}"/>
              </a:ext>
            </a:extLst>
          </p:cNvPr>
          <p:cNvSpPr/>
          <p:nvPr/>
        </p:nvSpPr>
        <p:spPr>
          <a:xfrm>
            <a:off x="2442325" y="5496193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FB12D8-BFE3-4DA5-8728-EEEF21D60458}"/>
              </a:ext>
            </a:extLst>
          </p:cNvPr>
          <p:cNvSpPr/>
          <p:nvPr/>
        </p:nvSpPr>
        <p:spPr>
          <a:xfrm>
            <a:off x="3797172" y="5496193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FFA3C6-893D-4420-8BA7-3BA56379BA3E}"/>
                  </a:ext>
                </a:extLst>
              </p:cNvPr>
              <p:cNvSpPr txBox="1"/>
              <p:nvPr/>
            </p:nvSpPr>
            <p:spPr>
              <a:xfrm>
                <a:off x="3203317" y="5568670"/>
                <a:ext cx="72648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BFFA3C6-893D-4420-8BA7-3BA56379B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17" y="5568670"/>
                <a:ext cx="72648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8164C5-CC73-4800-95FD-8A975150D5BD}"/>
                  </a:ext>
                </a:extLst>
              </p:cNvPr>
              <p:cNvSpPr txBox="1"/>
              <p:nvPr/>
            </p:nvSpPr>
            <p:spPr>
              <a:xfrm>
                <a:off x="4389453" y="3638682"/>
                <a:ext cx="8018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8164C5-CC73-4800-95FD-8A975150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53" y="3638682"/>
                <a:ext cx="801823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64B54F0-10C9-4D54-B226-F0EB9DD7EB7A}"/>
              </a:ext>
            </a:extLst>
          </p:cNvPr>
          <p:cNvGrpSpPr/>
          <p:nvPr/>
        </p:nvGrpSpPr>
        <p:grpSpPr>
          <a:xfrm>
            <a:off x="5094031" y="1259159"/>
            <a:ext cx="1828800" cy="914400"/>
            <a:chOff x="7152152" y="2440041"/>
            <a:chExt cx="1828800" cy="914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88105F-0CAD-4C1A-B080-2D5281821BF2}"/>
                </a:ext>
              </a:extLst>
            </p:cNvPr>
            <p:cNvSpPr/>
            <p:nvPr/>
          </p:nvSpPr>
          <p:spPr>
            <a:xfrm>
              <a:off x="7152152" y="2440041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BEA9D6-3CBC-4C16-BAA0-68518D23C252}"/>
                </a:ext>
              </a:extLst>
            </p:cNvPr>
            <p:cNvSpPr/>
            <p:nvPr/>
          </p:nvSpPr>
          <p:spPr>
            <a:xfrm>
              <a:off x="8066552" y="2440041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8609E1-4FE5-4D96-A5F5-AAB2CD39636C}"/>
              </a:ext>
            </a:extLst>
          </p:cNvPr>
          <p:cNvGrpSpPr/>
          <p:nvPr/>
        </p:nvGrpSpPr>
        <p:grpSpPr>
          <a:xfrm>
            <a:off x="5087364" y="2716927"/>
            <a:ext cx="1828800" cy="914400"/>
            <a:chOff x="7152152" y="2440041"/>
            <a:chExt cx="1828800" cy="9144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E9978A-99A8-44CD-A98D-BD6BBF75D1DD}"/>
                </a:ext>
              </a:extLst>
            </p:cNvPr>
            <p:cNvSpPr/>
            <p:nvPr/>
          </p:nvSpPr>
          <p:spPr>
            <a:xfrm>
              <a:off x="7152152" y="2440041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8070CE-C6E2-40AE-AD36-7323E237E630}"/>
                </a:ext>
              </a:extLst>
            </p:cNvPr>
            <p:cNvSpPr/>
            <p:nvPr/>
          </p:nvSpPr>
          <p:spPr>
            <a:xfrm>
              <a:off x="8066552" y="2440041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E752CA-7E06-4F6B-9974-E56216FD62CF}"/>
              </a:ext>
            </a:extLst>
          </p:cNvPr>
          <p:cNvCxnSpPr>
            <a:cxnSpLocks/>
          </p:cNvCxnSpPr>
          <p:nvPr/>
        </p:nvCxnSpPr>
        <p:spPr>
          <a:xfrm>
            <a:off x="5994580" y="2173559"/>
            <a:ext cx="13851" cy="56021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4F79BE-DC1E-491A-9B5A-2AFBEDEE4A62}"/>
              </a:ext>
            </a:extLst>
          </p:cNvPr>
          <p:cNvGrpSpPr/>
          <p:nvPr/>
        </p:nvGrpSpPr>
        <p:grpSpPr>
          <a:xfrm>
            <a:off x="5037718" y="4180191"/>
            <a:ext cx="1828800" cy="914400"/>
            <a:chOff x="7152152" y="2440041"/>
            <a:chExt cx="1828800" cy="9144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C950F93-F337-447D-B155-29975BBB7D46}"/>
                </a:ext>
              </a:extLst>
            </p:cNvPr>
            <p:cNvSpPr/>
            <p:nvPr/>
          </p:nvSpPr>
          <p:spPr>
            <a:xfrm>
              <a:off x="7152152" y="244004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B492E80-50E0-48CA-B75C-BB7FBC0A273E}"/>
                </a:ext>
              </a:extLst>
            </p:cNvPr>
            <p:cNvSpPr/>
            <p:nvPr/>
          </p:nvSpPr>
          <p:spPr>
            <a:xfrm>
              <a:off x="8066552" y="2440041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604DF5-F1D0-47B9-B1D4-2037B316E098}"/>
              </a:ext>
            </a:extLst>
          </p:cNvPr>
          <p:cNvCxnSpPr>
            <a:cxnSpLocks/>
          </p:cNvCxnSpPr>
          <p:nvPr/>
        </p:nvCxnSpPr>
        <p:spPr>
          <a:xfrm>
            <a:off x="5944934" y="3636823"/>
            <a:ext cx="13851" cy="56021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89AD1F-C143-4D0D-ABA3-66BCF2C11926}"/>
              </a:ext>
            </a:extLst>
          </p:cNvPr>
          <p:cNvGrpSpPr/>
          <p:nvPr/>
        </p:nvGrpSpPr>
        <p:grpSpPr>
          <a:xfrm>
            <a:off x="5044385" y="5636100"/>
            <a:ext cx="1828800" cy="914400"/>
            <a:chOff x="7152152" y="2440041"/>
            <a:chExt cx="1828800" cy="9144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66308AF-1EEE-42C3-A941-0901D8C612AF}"/>
                </a:ext>
              </a:extLst>
            </p:cNvPr>
            <p:cNvSpPr/>
            <p:nvPr/>
          </p:nvSpPr>
          <p:spPr>
            <a:xfrm>
              <a:off x="7152152" y="244004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C21A47-2833-4CAF-B5C4-71AD3A80099E}"/>
                </a:ext>
              </a:extLst>
            </p:cNvPr>
            <p:cNvSpPr/>
            <p:nvPr/>
          </p:nvSpPr>
          <p:spPr>
            <a:xfrm>
              <a:off x="8066552" y="2440041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D7826C-487E-481E-BA4D-B5F88878CD44}"/>
              </a:ext>
            </a:extLst>
          </p:cNvPr>
          <p:cNvCxnSpPr>
            <a:cxnSpLocks/>
          </p:cNvCxnSpPr>
          <p:nvPr/>
        </p:nvCxnSpPr>
        <p:spPr>
          <a:xfrm>
            <a:off x="5951601" y="5092732"/>
            <a:ext cx="13851" cy="56021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571A3AF-53C3-481E-BB6A-DB183DD55893}"/>
              </a:ext>
            </a:extLst>
          </p:cNvPr>
          <p:cNvCxnSpPr>
            <a:stCxn id="27" idx="6"/>
            <a:endCxn id="47" idx="6"/>
          </p:cNvCxnSpPr>
          <p:nvPr/>
        </p:nvCxnSpPr>
        <p:spPr>
          <a:xfrm flipH="1">
            <a:off x="6873185" y="1716359"/>
            <a:ext cx="49646" cy="4376941"/>
          </a:xfrm>
          <a:prstGeom prst="curvedConnector3">
            <a:avLst>
              <a:gd name="adj1" fmla="val -983709"/>
            </a:avLst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926AA222-66D8-44BA-9B02-813739209BAD}"/>
              </a:ext>
            </a:extLst>
          </p:cNvPr>
          <p:cNvCxnSpPr>
            <a:cxnSpLocks/>
            <a:stCxn id="27" idx="6"/>
            <a:endCxn id="43" idx="6"/>
          </p:cNvCxnSpPr>
          <p:nvPr/>
        </p:nvCxnSpPr>
        <p:spPr>
          <a:xfrm flipH="1">
            <a:off x="6866518" y="1716359"/>
            <a:ext cx="56313" cy="2921032"/>
          </a:xfrm>
          <a:prstGeom prst="curvedConnector3">
            <a:avLst>
              <a:gd name="adj1" fmla="val -701179"/>
            </a:avLst>
          </a:prstGeom>
          <a:ln w="5715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47FA499-D1E0-409D-B1C6-E7D0ADD39433}"/>
              </a:ext>
            </a:extLst>
          </p:cNvPr>
          <p:cNvSpPr txBox="1"/>
          <p:nvPr/>
        </p:nvSpPr>
        <p:spPr>
          <a:xfrm>
            <a:off x="976591" y="1558961"/>
            <a:ext cx="2225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Acyclic CP-net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7AEF24-B0C8-4CE7-8614-74BF35BC1149}"/>
              </a:ext>
            </a:extLst>
          </p:cNvPr>
          <p:cNvSpPr txBox="1"/>
          <p:nvPr/>
        </p:nvSpPr>
        <p:spPr>
          <a:xfrm>
            <a:off x="8657979" y="1556641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Partial Preference</a:t>
            </a:r>
          </a:p>
        </p:txBody>
      </p:sp>
      <p:sp>
        <p:nvSpPr>
          <p:cNvPr id="81" name="Slide Number Placeholder 80">
            <a:extLst>
              <a:ext uri="{FF2B5EF4-FFF2-40B4-BE49-F238E27FC236}">
                <a16:creationId xmlns:a16="http://schemas.microsoft.com/office/drawing/2014/main" id="{0DDC4780-E1F5-4179-9413-22D21B44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3</a:t>
            </a:fld>
            <a:endParaRPr lang="en-US"/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28172D91-088F-4198-9640-28DDD8C095CA}"/>
              </a:ext>
            </a:extLst>
          </p:cNvPr>
          <p:cNvCxnSpPr>
            <a:cxnSpLocks/>
            <a:stCxn id="33" idx="6"/>
            <a:endCxn id="47" idx="6"/>
          </p:cNvCxnSpPr>
          <p:nvPr/>
        </p:nvCxnSpPr>
        <p:spPr>
          <a:xfrm flipH="1">
            <a:off x="6873185" y="3174127"/>
            <a:ext cx="42979" cy="2919173"/>
          </a:xfrm>
          <a:prstGeom prst="curvedConnector3">
            <a:avLst>
              <a:gd name="adj1" fmla="val -556065"/>
            </a:avLst>
          </a:prstGeom>
          <a:ln w="571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FE40D55-D33B-4705-86F6-BF306AADF5CD}"/>
              </a:ext>
            </a:extLst>
          </p:cNvPr>
          <p:cNvGrpSpPr/>
          <p:nvPr/>
        </p:nvGrpSpPr>
        <p:grpSpPr>
          <a:xfrm>
            <a:off x="7826052" y="2269569"/>
            <a:ext cx="4143686" cy="3813888"/>
            <a:chOff x="7826052" y="2269569"/>
            <a:chExt cx="4143686" cy="381388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949781E-F52F-407A-9320-5E514AB37A39}"/>
                </a:ext>
              </a:extLst>
            </p:cNvPr>
            <p:cNvGrpSpPr/>
            <p:nvPr/>
          </p:nvGrpSpPr>
          <p:grpSpPr>
            <a:xfrm>
              <a:off x="8981220" y="2269569"/>
              <a:ext cx="1828800" cy="914400"/>
              <a:chOff x="7152152" y="2440041"/>
              <a:chExt cx="1828800" cy="9144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4D9F5BB-40A3-47D5-B26A-53F695905F87}"/>
                  </a:ext>
                </a:extLst>
              </p:cNvPr>
              <p:cNvSpPr/>
              <p:nvPr/>
            </p:nvSpPr>
            <p:spPr>
              <a:xfrm>
                <a:off x="7152152" y="2440041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E13328B-2EAC-4B85-AB30-F08486F7F3E3}"/>
                  </a:ext>
                </a:extLst>
              </p:cNvPr>
              <p:cNvSpPr/>
              <p:nvPr/>
            </p:nvSpPr>
            <p:spPr>
              <a:xfrm>
                <a:off x="8066552" y="2440041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F1E9182-CA3F-45AB-845D-75CF183B26EC}"/>
                </a:ext>
              </a:extLst>
            </p:cNvPr>
            <p:cNvGrpSpPr/>
            <p:nvPr/>
          </p:nvGrpSpPr>
          <p:grpSpPr>
            <a:xfrm>
              <a:off x="7826052" y="3739833"/>
              <a:ext cx="1828800" cy="914400"/>
              <a:chOff x="7152152" y="2440041"/>
              <a:chExt cx="1828800" cy="9144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08B6586-F0EE-46F5-A3F2-9C12CA8CB315}"/>
                  </a:ext>
                </a:extLst>
              </p:cNvPr>
              <p:cNvSpPr/>
              <p:nvPr/>
            </p:nvSpPr>
            <p:spPr>
              <a:xfrm>
                <a:off x="7152152" y="2440041"/>
                <a:ext cx="914400" cy="9144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EB78BA-5B21-432C-8C57-6616BD8E8F92}"/>
                  </a:ext>
                </a:extLst>
              </p:cNvPr>
              <p:cNvSpPr/>
              <p:nvPr/>
            </p:nvSpPr>
            <p:spPr>
              <a:xfrm>
                <a:off x="8066552" y="2440041"/>
                <a:ext cx="914400" cy="9144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336D6C7-F9A6-40E1-B5E1-EB3BF6211AF7}"/>
                </a:ext>
              </a:extLst>
            </p:cNvPr>
            <p:cNvGrpSpPr/>
            <p:nvPr/>
          </p:nvGrpSpPr>
          <p:grpSpPr>
            <a:xfrm>
              <a:off x="10140938" y="3719313"/>
              <a:ext cx="1828800" cy="914400"/>
              <a:chOff x="7152152" y="2440041"/>
              <a:chExt cx="1828800" cy="9144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CB42BC-FF20-4B24-AD6E-820C42368AF1}"/>
                  </a:ext>
                </a:extLst>
              </p:cNvPr>
              <p:cNvSpPr/>
              <p:nvPr/>
            </p:nvSpPr>
            <p:spPr>
              <a:xfrm>
                <a:off x="7152152" y="2440041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67E9889-D657-46C8-BADE-796CE1385E14}"/>
                  </a:ext>
                </a:extLst>
              </p:cNvPr>
              <p:cNvSpPr/>
              <p:nvPr/>
            </p:nvSpPr>
            <p:spPr>
              <a:xfrm>
                <a:off x="8066552" y="2440041"/>
                <a:ext cx="914400" cy="9144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C2A267C-F91B-4987-9015-D3C18AB1C463}"/>
                </a:ext>
              </a:extLst>
            </p:cNvPr>
            <p:cNvGrpSpPr/>
            <p:nvPr/>
          </p:nvGrpSpPr>
          <p:grpSpPr>
            <a:xfrm>
              <a:off x="8981220" y="5169057"/>
              <a:ext cx="1828800" cy="914400"/>
              <a:chOff x="7152152" y="2440041"/>
              <a:chExt cx="1828800" cy="9144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42F6431-1396-4DDB-93B7-C5D09D2957AA}"/>
                  </a:ext>
                </a:extLst>
              </p:cNvPr>
              <p:cNvSpPr/>
              <p:nvPr/>
            </p:nvSpPr>
            <p:spPr>
              <a:xfrm>
                <a:off x="7152152" y="2440041"/>
                <a:ext cx="914400" cy="9144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D81FCC8-7036-49C7-8743-6C516B1D5FBA}"/>
                  </a:ext>
                </a:extLst>
              </p:cNvPr>
              <p:cNvSpPr/>
              <p:nvPr/>
            </p:nvSpPr>
            <p:spPr>
              <a:xfrm>
                <a:off x="8066552" y="2440041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9978210-6EE0-4B92-95FA-37D512B8A8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5289" y="3174127"/>
              <a:ext cx="1160331" cy="5657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9647738-19D3-46D8-A72A-506CFF7D984D}"/>
                </a:ext>
              </a:extLst>
            </p:cNvPr>
            <p:cNvCxnSpPr>
              <a:cxnSpLocks/>
            </p:cNvCxnSpPr>
            <p:nvPr/>
          </p:nvCxnSpPr>
          <p:spPr>
            <a:xfrm>
              <a:off x="8735290" y="4628792"/>
              <a:ext cx="1160330" cy="5402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34E1990-2FF7-4875-93E7-4078BE6E2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4005" y="4613193"/>
              <a:ext cx="1171334" cy="5353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16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 animBg="1"/>
      <p:bldP spid="24" grpId="0"/>
      <p:bldP spid="25" grpId="0"/>
      <p:bldP spid="77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6FEA22-EEC6-47B3-AD5F-ADB783A332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2" y="-7841"/>
                <a:ext cx="10515600" cy="1839668"/>
              </a:xfrm>
            </p:spPr>
            <p:txBody>
              <a:bodyPr/>
              <a:lstStyle/>
              <a:p>
                <a:pPr/>
                <a:r>
                  <a:rPr lang="en-US" dirty="0"/>
                  <a:t>Stochastic Dominance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6FEA22-EEC6-47B3-AD5F-ADB783A33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2" y="-7841"/>
                <a:ext cx="10515600" cy="1839668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202B338D-4603-4B9C-BC58-B8C4643E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585979A-2DDF-44C6-9AC3-66B9763F31CC}"/>
                  </a:ext>
                </a:extLst>
              </p:cNvPr>
              <p:cNvSpPr txBox="1"/>
              <p:nvPr/>
            </p:nvSpPr>
            <p:spPr>
              <a:xfrm>
                <a:off x="-2" y="1740302"/>
                <a:ext cx="4572001" cy="138499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bg1"/>
                    </a:solidFill>
                  </a:rPr>
                  <a:t>Upper Contour Set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@ bundle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w.r.t.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is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≻, 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>
                    <a:solidFill>
                      <a:schemeClr val="bg1"/>
                    </a:solidFill>
                    <a:latin typeface="+mj-lt"/>
                  </a:rPr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lit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585979A-2DDF-44C6-9AC3-66B9763F3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740302"/>
                <a:ext cx="4572001" cy="1384995"/>
              </a:xfrm>
              <a:prstGeom prst="rect">
                <a:avLst/>
              </a:prstGeom>
              <a:blipFill>
                <a:blip r:embed="rId3"/>
                <a:stretch>
                  <a:fillRect l="-2667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16590B5-8A37-4483-980A-E0C7F0178BFE}"/>
                  </a:ext>
                </a:extLst>
              </p:cNvPr>
              <p:cNvSpPr txBox="1"/>
              <p:nvPr/>
            </p:nvSpPr>
            <p:spPr>
              <a:xfrm>
                <a:off x="1112" y="3209924"/>
                <a:ext cx="4572000" cy="205524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b="1" i="1" dirty="0">
                    <a:solidFill>
                      <a:schemeClr val="bg1"/>
                    </a:solidFill>
                  </a:rPr>
                  <a:t>stochastically dominates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w</a:t>
                </a:r>
                <a:r>
                  <a:rPr lang="en-US" sz="2800" dirty="0" err="1">
                    <a:solidFill>
                      <a:schemeClr val="bg1"/>
                    </a:solidFill>
                  </a:rPr>
                  <a:t>.r.t.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if @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bg1"/>
                    </a:solidFill>
                  </a:rPr>
                  <a:t> bundle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(≻,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(≻, 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16590B5-8A37-4483-980A-E0C7F0178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" y="3209924"/>
                <a:ext cx="4572000" cy="2055243"/>
              </a:xfrm>
              <a:prstGeom prst="rect">
                <a:avLst/>
              </a:prstGeom>
              <a:blipFill>
                <a:blip r:embed="rId4"/>
                <a:stretch>
                  <a:fillRect l="-2667" t="-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Table 44">
                <a:extLst>
                  <a:ext uri="{FF2B5EF4-FFF2-40B4-BE49-F238E27FC236}">
                    <a16:creationId xmlns:a16="http://schemas.microsoft.com/office/drawing/2014/main" id="{17E835D8-2169-4E0B-A148-30126AA2BC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585912"/>
                  </p:ext>
                </p:extLst>
              </p:nvPr>
            </p:nvGraphicFramePr>
            <p:xfrm>
              <a:off x="5092369" y="1426184"/>
              <a:ext cx="4572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19420534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1269488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0955099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2162361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9691168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9886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8859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119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Table 44">
                <a:extLst>
                  <a:ext uri="{FF2B5EF4-FFF2-40B4-BE49-F238E27FC236}">
                    <a16:creationId xmlns:a16="http://schemas.microsoft.com/office/drawing/2014/main" id="{17E835D8-2169-4E0B-A148-30126AA2BC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585912"/>
                  </p:ext>
                </p:extLst>
              </p:nvPr>
            </p:nvGraphicFramePr>
            <p:xfrm>
              <a:off x="5092369" y="1426184"/>
              <a:ext cx="4572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19420534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1269488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0955099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2162361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9691168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67" t="-1333" r="-402000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9886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8859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11905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4" name="Picture 73" descr="A close up of a logo&#10;&#10;Description automatically generated">
            <a:extLst>
              <a:ext uri="{FF2B5EF4-FFF2-40B4-BE49-F238E27FC236}">
                <a16:creationId xmlns:a16="http://schemas.microsoft.com/office/drawing/2014/main" id="{9102378F-BF9C-47D2-8E7D-4B335F4BE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01" y="1420910"/>
            <a:ext cx="914401" cy="457200"/>
          </a:xfrm>
          <a:prstGeom prst="rect">
            <a:avLst/>
          </a:prstGeom>
        </p:spPr>
      </p:pic>
      <p:pic>
        <p:nvPicPr>
          <p:cNvPr id="75" name="Picture 7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041362-6444-490B-A084-7B1F0F4A7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68" y="1426184"/>
            <a:ext cx="914401" cy="457200"/>
          </a:xfrm>
          <a:prstGeom prst="rect">
            <a:avLst/>
          </a:prstGeom>
        </p:spPr>
      </p:pic>
      <p:pic>
        <p:nvPicPr>
          <p:cNvPr id="76" name="Picture 7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079875-40A5-485B-926E-42E33F12BF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67" y="1426184"/>
            <a:ext cx="914401" cy="457200"/>
          </a:xfrm>
          <a:prstGeom prst="rect">
            <a:avLst/>
          </a:prstGeom>
        </p:spPr>
      </p:pic>
      <p:pic>
        <p:nvPicPr>
          <p:cNvPr id="77" name="Picture 7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32D5EF-570F-4C7D-B5AB-DC225004CC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52" y="1426184"/>
            <a:ext cx="914400" cy="457200"/>
          </a:xfrm>
          <a:prstGeom prst="rect">
            <a:avLst/>
          </a:prstGeom>
        </p:spPr>
      </p:pic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737C7EF4-802D-4EDF-B0E6-76BD6D96BE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3289" y="1872831"/>
            <a:ext cx="457200" cy="4572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95E9E1BA-99A5-4A57-8CD4-F5A20047E0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3289" y="2324755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44">
                <a:extLst>
                  <a:ext uri="{FF2B5EF4-FFF2-40B4-BE49-F238E27FC236}">
                    <a16:creationId xmlns:a16="http://schemas.microsoft.com/office/drawing/2014/main" id="{F1C6E1D2-271E-4A8B-B59B-64DC20940F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174881"/>
                  </p:ext>
                </p:extLst>
              </p:nvPr>
            </p:nvGraphicFramePr>
            <p:xfrm>
              <a:off x="5092369" y="18853"/>
              <a:ext cx="4572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19420534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1269488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0955099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2162361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9691168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9886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8859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119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44">
                <a:extLst>
                  <a:ext uri="{FF2B5EF4-FFF2-40B4-BE49-F238E27FC236}">
                    <a16:creationId xmlns:a16="http://schemas.microsoft.com/office/drawing/2014/main" id="{F1C6E1D2-271E-4A8B-B59B-64DC20940F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174881"/>
                  </p:ext>
                </p:extLst>
              </p:nvPr>
            </p:nvGraphicFramePr>
            <p:xfrm>
              <a:off x="5092369" y="18853"/>
              <a:ext cx="4572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19420534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1269488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0955099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2162361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9691168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667" t="-1333" r="-402000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9886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8859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11905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1" name="Picture 80" descr="A close up of a logo&#10;&#10;Description automatically generated">
            <a:extLst>
              <a:ext uri="{FF2B5EF4-FFF2-40B4-BE49-F238E27FC236}">
                <a16:creationId xmlns:a16="http://schemas.microsoft.com/office/drawing/2014/main" id="{7576CD96-5E22-447C-A142-CE80F3445C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01" y="13579"/>
            <a:ext cx="914401" cy="457200"/>
          </a:xfrm>
          <a:prstGeom prst="rect">
            <a:avLst/>
          </a:prstGeom>
        </p:spPr>
      </p:pic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323E55-51EA-4968-8561-3379E0BF2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168" y="18853"/>
            <a:ext cx="914401" cy="457200"/>
          </a:xfrm>
          <a:prstGeom prst="rect">
            <a:avLst/>
          </a:prstGeom>
        </p:spPr>
      </p:pic>
      <p:pic>
        <p:nvPicPr>
          <p:cNvPr id="83" name="Picture 8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ADB450-785C-4F05-9965-7E3C1066BA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67" y="18853"/>
            <a:ext cx="914401" cy="457200"/>
          </a:xfrm>
          <a:prstGeom prst="rect">
            <a:avLst/>
          </a:prstGeom>
        </p:spPr>
      </p:pic>
      <p:pic>
        <p:nvPicPr>
          <p:cNvPr id="84" name="Picture 8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B64E33-8819-4A40-AA1D-FE430CC10C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52" y="18853"/>
            <a:ext cx="914400" cy="457200"/>
          </a:xfrm>
          <a:prstGeom prst="rect">
            <a:avLst/>
          </a:prstGeom>
        </p:spPr>
      </p:pic>
      <p:pic>
        <p:nvPicPr>
          <p:cNvPr id="85" name="Graphic 84" descr="User">
            <a:extLst>
              <a:ext uri="{FF2B5EF4-FFF2-40B4-BE49-F238E27FC236}">
                <a16:creationId xmlns:a16="http://schemas.microsoft.com/office/drawing/2014/main" id="{C03723E4-06D1-4A0C-8D1B-99EBD3379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3289" y="465500"/>
            <a:ext cx="457200" cy="457200"/>
          </a:xfrm>
          <a:prstGeom prst="rect">
            <a:avLst/>
          </a:prstGeom>
        </p:spPr>
      </p:pic>
      <p:pic>
        <p:nvPicPr>
          <p:cNvPr id="86" name="Graphic 85" descr="User">
            <a:extLst>
              <a:ext uri="{FF2B5EF4-FFF2-40B4-BE49-F238E27FC236}">
                <a16:creationId xmlns:a16="http://schemas.microsoft.com/office/drawing/2014/main" id="{73622467-6C47-462D-8DA1-A40C56A06A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3289" y="917424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44">
                <a:extLst>
                  <a:ext uri="{FF2B5EF4-FFF2-40B4-BE49-F238E27FC236}">
                    <a16:creationId xmlns:a16="http://schemas.microsoft.com/office/drawing/2014/main" id="{4A2122DA-B138-4E96-AB85-E5B7515206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715826"/>
                  </p:ext>
                </p:extLst>
              </p:nvPr>
            </p:nvGraphicFramePr>
            <p:xfrm>
              <a:off x="5091386" y="2838789"/>
              <a:ext cx="4572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19420534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1269488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0955099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2162361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9691168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9886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8859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1190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44">
                <a:extLst>
                  <a:ext uri="{FF2B5EF4-FFF2-40B4-BE49-F238E27FC236}">
                    <a16:creationId xmlns:a16="http://schemas.microsoft.com/office/drawing/2014/main" id="{4A2122DA-B138-4E96-AB85-E5B7515206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715826"/>
                  </p:ext>
                </p:extLst>
              </p:nvPr>
            </p:nvGraphicFramePr>
            <p:xfrm>
              <a:off x="5091386" y="2838789"/>
              <a:ext cx="4572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19420534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1269488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0955099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42162361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9691168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5"/>
                          <a:stretch>
                            <a:fillRect l="-667" t="-1333" r="-402000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9886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28859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11905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168F7EFD-D464-4568-840C-C5C980924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818" y="2833515"/>
            <a:ext cx="914401" cy="457200"/>
          </a:xfrm>
          <a:prstGeom prst="rect">
            <a:avLst/>
          </a:prstGeom>
        </p:spPr>
      </p:pic>
      <p:pic>
        <p:nvPicPr>
          <p:cNvPr id="89" name="Picture 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67F988-CC7A-426E-A491-DF4C26601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185" y="2838789"/>
            <a:ext cx="914401" cy="457200"/>
          </a:xfrm>
          <a:prstGeom prst="rect">
            <a:avLst/>
          </a:prstGeom>
        </p:spPr>
      </p:pic>
      <p:pic>
        <p:nvPicPr>
          <p:cNvPr id="90" name="Picture 8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E8DD93-F866-4FCC-B269-1031AB5B13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84" y="2838789"/>
            <a:ext cx="914401" cy="457200"/>
          </a:xfrm>
          <a:prstGeom prst="rect">
            <a:avLst/>
          </a:prstGeom>
        </p:spPr>
      </p:pic>
      <p:pic>
        <p:nvPicPr>
          <p:cNvPr id="91" name="Picture 9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F9CCCD-F9B9-4E99-A080-FE98893D5C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969" y="2838789"/>
            <a:ext cx="914400" cy="457200"/>
          </a:xfrm>
          <a:prstGeom prst="rect">
            <a:avLst/>
          </a:prstGeom>
        </p:spPr>
      </p:pic>
      <p:pic>
        <p:nvPicPr>
          <p:cNvPr id="92" name="Graphic 91" descr="User">
            <a:extLst>
              <a:ext uri="{FF2B5EF4-FFF2-40B4-BE49-F238E27FC236}">
                <a16:creationId xmlns:a16="http://schemas.microsoft.com/office/drawing/2014/main" id="{D0CACDD7-D6F8-45D7-87C8-76895DA5B1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2306" y="3285436"/>
            <a:ext cx="457200" cy="457200"/>
          </a:xfrm>
          <a:prstGeom prst="rect">
            <a:avLst/>
          </a:prstGeom>
        </p:spPr>
      </p:pic>
      <p:pic>
        <p:nvPicPr>
          <p:cNvPr id="93" name="Graphic 92" descr="User">
            <a:extLst>
              <a:ext uri="{FF2B5EF4-FFF2-40B4-BE49-F238E27FC236}">
                <a16:creationId xmlns:a16="http://schemas.microsoft.com/office/drawing/2014/main" id="{413BE22E-1ECB-45FB-A8F0-ACB07DDFD2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2306" y="3737360"/>
            <a:ext cx="457200" cy="457200"/>
          </a:xfrm>
          <a:prstGeom prst="rect">
            <a:avLst/>
          </a:prstGeom>
        </p:spPr>
      </p:pic>
      <p:pic>
        <p:nvPicPr>
          <p:cNvPr id="97" name="Graphic 96" descr="User">
            <a:extLst>
              <a:ext uri="{FF2B5EF4-FFF2-40B4-BE49-F238E27FC236}">
                <a16:creationId xmlns:a16="http://schemas.microsoft.com/office/drawing/2014/main" id="{B558D497-79C7-4492-873C-C498992488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4391" y="4189283"/>
            <a:ext cx="914400" cy="914400"/>
          </a:xfrm>
          <a:prstGeom prst="rect">
            <a:avLst/>
          </a:prstGeom>
        </p:spPr>
      </p:pic>
      <p:pic>
        <p:nvPicPr>
          <p:cNvPr id="98" name="Picture 97" descr="A picture containing clock&#10;&#10;Description automatically generated">
            <a:extLst>
              <a:ext uri="{FF2B5EF4-FFF2-40B4-BE49-F238E27FC236}">
                <a16:creationId xmlns:a16="http://schemas.microsoft.com/office/drawing/2014/main" id="{EFB41A6C-7EE7-4649-82F0-54DF212F11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32" y="5002916"/>
            <a:ext cx="730401" cy="18011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6351FF7-B220-4E78-8CD7-CC56A7AE9259}"/>
                  </a:ext>
                </a:extLst>
              </p:cNvPr>
              <p:cNvSpPr txBox="1"/>
              <p:nvPr/>
            </p:nvSpPr>
            <p:spPr>
              <a:xfrm flipH="1">
                <a:off x="5958791" y="5265167"/>
                <a:ext cx="137188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Q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6351FF7-B220-4E78-8CD7-CC56A7AE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58791" y="5265167"/>
                <a:ext cx="1371887" cy="530915"/>
              </a:xfrm>
              <a:prstGeom prst="rect">
                <a:avLst/>
              </a:prstGeom>
              <a:blipFill>
                <a:blip r:embed="rId17"/>
                <a:stretch>
                  <a:fillRect l="-8850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" name="Graphic 106" descr="User">
            <a:extLst>
              <a:ext uri="{FF2B5EF4-FFF2-40B4-BE49-F238E27FC236}">
                <a16:creationId xmlns:a16="http://schemas.microsoft.com/office/drawing/2014/main" id="{058B6E6C-51C4-43AE-9E61-7101D26E43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07790" y="4189283"/>
            <a:ext cx="914400" cy="914400"/>
          </a:xfrm>
          <a:prstGeom prst="rect">
            <a:avLst/>
          </a:prstGeom>
        </p:spPr>
      </p:pic>
      <p:pic>
        <p:nvPicPr>
          <p:cNvPr id="111" name="Picture 1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111CAF-201E-452B-81A2-E36CB12846C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78" y="5008537"/>
            <a:ext cx="1471639" cy="1354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D194085-0CF5-4B20-9823-BBFC40E26BAD}"/>
                  </a:ext>
                </a:extLst>
              </p:cNvPr>
              <p:cNvSpPr txBox="1"/>
              <p:nvPr/>
            </p:nvSpPr>
            <p:spPr>
              <a:xfrm flipH="1">
                <a:off x="8898517" y="5374153"/>
                <a:ext cx="1374235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Q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𝑠𝑑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D194085-0CF5-4B20-9823-BBFC40E2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98517" y="5374153"/>
                <a:ext cx="1374235" cy="530915"/>
              </a:xfrm>
              <a:prstGeom prst="rect">
                <a:avLst/>
              </a:prstGeom>
              <a:blipFill>
                <a:blip r:embed="rId19"/>
                <a:stretch>
                  <a:fillRect l="-9333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FF03B9-8247-4E2D-9AB2-1FD5F2BF0005}"/>
                  </a:ext>
                </a:extLst>
              </p:cNvPr>
              <p:cNvSpPr txBox="1"/>
              <p:nvPr/>
            </p:nvSpPr>
            <p:spPr>
              <a:xfrm>
                <a:off x="10605968" y="5374153"/>
                <a:ext cx="1547540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≻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0FF03B9-8247-4E2D-9AB2-1FD5F2BF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968" y="5374153"/>
                <a:ext cx="1547540" cy="5309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34ACD89-BA1F-49A9-A88D-88B1DB06240E}"/>
                  </a:ext>
                </a:extLst>
              </p:cNvPr>
              <p:cNvSpPr txBox="1"/>
              <p:nvPr/>
            </p:nvSpPr>
            <p:spPr>
              <a:xfrm>
                <a:off x="10223041" y="5381848"/>
                <a:ext cx="577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8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34ACD89-BA1F-49A9-A88D-88B1DB062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041" y="5381848"/>
                <a:ext cx="57740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67BC4C-C84B-4E5B-8982-176F96890DB0}"/>
                  </a:ext>
                </a:extLst>
              </p:cNvPr>
              <p:cNvSpPr txBox="1"/>
              <p:nvPr/>
            </p:nvSpPr>
            <p:spPr>
              <a:xfrm>
                <a:off x="-472" y="5342676"/>
                <a:ext cx="4572000" cy="103746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8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stochastically dominates</a:t>
                </a:r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Q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𝑠𝑑</m:t>
                        </m:r>
                      </m:sup>
                    </m:sSubSup>
                    <m:sSub>
                      <m:sSub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, for every agent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67BC4C-C84B-4E5B-8982-176F96890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2" y="5342676"/>
                <a:ext cx="4572000" cy="1037463"/>
              </a:xfrm>
              <a:prstGeom prst="rect">
                <a:avLst/>
              </a:prstGeom>
              <a:blipFill>
                <a:blip r:embed="rId22"/>
                <a:stretch>
                  <a:fillRect l="-2800" t="-5848" r="-267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" name="Graphic 115" descr="User">
            <a:extLst>
              <a:ext uri="{FF2B5EF4-FFF2-40B4-BE49-F238E27FC236}">
                <a16:creationId xmlns:a16="http://schemas.microsoft.com/office/drawing/2014/main" id="{E27A29A5-7B58-4487-86EC-E7E5C37997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70990" y="5503615"/>
            <a:ext cx="278165" cy="278165"/>
          </a:xfrm>
          <a:prstGeom prst="rect">
            <a:avLst/>
          </a:prstGeom>
        </p:spPr>
      </p:pic>
      <p:pic>
        <p:nvPicPr>
          <p:cNvPr id="117" name="Graphic 116" descr="User">
            <a:extLst>
              <a:ext uri="{FF2B5EF4-FFF2-40B4-BE49-F238E27FC236}">
                <a16:creationId xmlns:a16="http://schemas.microsoft.com/office/drawing/2014/main" id="{8CDDF392-6357-4C7F-A3DF-48149B06E3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37771" y="5765985"/>
            <a:ext cx="278165" cy="278165"/>
          </a:xfrm>
          <a:prstGeom prst="rect">
            <a:avLst/>
          </a:prstGeom>
        </p:spPr>
      </p:pic>
      <p:pic>
        <p:nvPicPr>
          <p:cNvPr id="118" name="Graphic 117" descr="User">
            <a:extLst>
              <a:ext uri="{FF2B5EF4-FFF2-40B4-BE49-F238E27FC236}">
                <a16:creationId xmlns:a16="http://schemas.microsoft.com/office/drawing/2014/main" id="{C4A2CD05-AF9F-4D4F-997B-F2E7AF9DC7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11378" y="5765984"/>
            <a:ext cx="278165" cy="278165"/>
          </a:xfrm>
          <a:prstGeom prst="rect">
            <a:avLst/>
          </a:prstGeom>
        </p:spPr>
      </p:pic>
      <p:pic>
        <p:nvPicPr>
          <p:cNvPr id="119" name="Graphic 118" descr="User">
            <a:extLst>
              <a:ext uri="{FF2B5EF4-FFF2-40B4-BE49-F238E27FC236}">
                <a16:creationId xmlns:a16="http://schemas.microsoft.com/office/drawing/2014/main" id="{81297997-2743-4312-A58C-754B4F097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02820" y="5639610"/>
            <a:ext cx="278165" cy="278165"/>
          </a:xfrm>
          <a:prstGeom prst="rect">
            <a:avLst/>
          </a:prstGeom>
        </p:spPr>
      </p:pic>
      <p:pic>
        <p:nvPicPr>
          <p:cNvPr id="120" name="Graphic 119" descr="User">
            <a:extLst>
              <a:ext uri="{FF2B5EF4-FFF2-40B4-BE49-F238E27FC236}">
                <a16:creationId xmlns:a16="http://schemas.microsoft.com/office/drawing/2014/main" id="{6DDAC636-0A2A-4DB2-818A-D9BE683BE6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5746" y="5610832"/>
            <a:ext cx="278165" cy="278165"/>
          </a:xfrm>
          <a:prstGeom prst="rect">
            <a:avLst/>
          </a:prstGeom>
        </p:spPr>
      </p:pic>
      <p:pic>
        <p:nvPicPr>
          <p:cNvPr id="121" name="Graphic 120" descr="User">
            <a:extLst>
              <a:ext uri="{FF2B5EF4-FFF2-40B4-BE49-F238E27FC236}">
                <a16:creationId xmlns:a16="http://schemas.microsoft.com/office/drawing/2014/main" id="{3466513F-FA07-4371-BB1F-3FBF346194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34986" y="5572279"/>
            <a:ext cx="278165" cy="278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8422CDA-6A5D-4D64-A51A-D09513CF4859}"/>
                  </a:ext>
                </a:extLst>
              </p:cNvPr>
              <p:cNvSpPr txBox="1"/>
              <p:nvPr/>
            </p:nvSpPr>
            <p:spPr>
              <a:xfrm flipH="1">
                <a:off x="5994787" y="5813795"/>
                <a:ext cx="1371887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Q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8422CDA-6A5D-4D64-A51A-D09513CF4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94787" y="5813795"/>
                <a:ext cx="1371887" cy="530915"/>
              </a:xfrm>
              <a:prstGeom prst="rect">
                <a:avLst/>
              </a:prstGeom>
              <a:blipFill>
                <a:blip r:embed="rId23"/>
                <a:stretch>
                  <a:fillRect l="-8889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3" name="Graphic 122" descr="User">
            <a:extLst>
              <a:ext uri="{FF2B5EF4-FFF2-40B4-BE49-F238E27FC236}">
                <a16:creationId xmlns:a16="http://schemas.microsoft.com/office/drawing/2014/main" id="{0C3C6A9E-2A85-4026-97A3-280BA9493C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06986" y="6052243"/>
            <a:ext cx="278165" cy="278165"/>
          </a:xfrm>
          <a:prstGeom prst="rect">
            <a:avLst/>
          </a:prstGeom>
        </p:spPr>
      </p:pic>
      <p:pic>
        <p:nvPicPr>
          <p:cNvPr id="124" name="Graphic 123" descr="User">
            <a:extLst>
              <a:ext uri="{FF2B5EF4-FFF2-40B4-BE49-F238E27FC236}">
                <a16:creationId xmlns:a16="http://schemas.microsoft.com/office/drawing/2014/main" id="{D59DD888-021B-49FE-9CFF-F10C64EF4A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1742" y="6159460"/>
            <a:ext cx="278165" cy="278165"/>
          </a:xfrm>
          <a:prstGeom prst="rect">
            <a:avLst/>
          </a:prstGeom>
        </p:spPr>
      </p:pic>
      <p:pic>
        <p:nvPicPr>
          <p:cNvPr id="125" name="Graphic 124" descr="User">
            <a:extLst>
              <a:ext uri="{FF2B5EF4-FFF2-40B4-BE49-F238E27FC236}">
                <a16:creationId xmlns:a16="http://schemas.microsoft.com/office/drawing/2014/main" id="{AAF7C663-6944-421E-922A-95238BA511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2546" y="6120907"/>
            <a:ext cx="278165" cy="2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99" grpId="0"/>
      <p:bldP spid="112" grpId="0"/>
      <p:bldP spid="113" grpId="0"/>
      <p:bldP spid="114" grpId="0"/>
      <p:bldP spid="115" grpId="0" animBg="1"/>
      <p:bldP spid="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E46B-B116-48A0-A729-019A2DCA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64"/>
            <a:ext cx="10864440" cy="988084"/>
          </a:xfrm>
        </p:spPr>
        <p:txBody>
          <a:bodyPr/>
          <a:lstStyle/>
          <a:p>
            <a:r>
              <a:rPr lang="en-US" dirty="0"/>
              <a:t>Fairness, Efficiency, and Indivisibility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F42CF-A33D-46B2-96B1-0781D574B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7157"/>
                <a:ext cx="12192000" cy="6040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decomposability: assignment is a probability distribution over </a:t>
                </a:r>
                <a:r>
                  <a:rPr lang="en-US" i="1" dirty="0"/>
                  <a:t>discrete </a:t>
                </a:r>
                <a:r>
                  <a:rPr lang="en-US" dirty="0"/>
                  <a:t>assignments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equal treatment of equals: agents with identical preferences get identical shares</a:t>
                </a:r>
              </a:p>
              <a:p>
                <a:pPr marL="0" indent="0">
                  <a:buNone/>
                </a:pPr>
                <a:r>
                  <a:rPr lang="en-US" dirty="0" err="1"/>
                  <a:t>sd</a:t>
                </a:r>
                <a:r>
                  <a:rPr lang="en-US" dirty="0"/>
                  <a:t>-envy-freeness: if for every pair of agents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’,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𝑠𝑑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sd</a:t>
                </a:r>
                <a:r>
                  <a:rPr lang="en-US" dirty="0"/>
                  <a:t>-efficiency: </a:t>
                </a:r>
                <a:r>
                  <a:rPr lang="en-US" i="1" dirty="0"/>
                  <a:t>no </a:t>
                </a:r>
                <a:r>
                  <a:rPr lang="en-US" dirty="0"/>
                  <a:t>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for every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ordinal fairness: if every pair of agents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, and every bundle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≻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weak-</a:t>
                </a:r>
                <a:r>
                  <a:rPr lang="en-US" altLang="zh-CN" dirty="0" err="1"/>
                  <a:t>sd</a:t>
                </a:r>
                <a:r>
                  <a:rPr lang="en-US" altLang="zh-CN" dirty="0"/>
                  <a:t>-envy-freeness: </a:t>
                </a:r>
                <a:r>
                  <a:rPr lang="en-US" dirty="0"/>
                  <a:t>if for every pair of agents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’,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𝑠𝑑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ex-post-efficiency: a probability distribution over </a:t>
                </a:r>
                <a:r>
                  <a:rPr lang="en-US" altLang="zh-CN" dirty="0" err="1"/>
                  <a:t>sd</a:t>
                </a:r>
                <a:r>
                  <a:rPr lang="en-US" altLang="zh-CN" dirty="0"/>
                  <a:t>-efficient </a:t>
                </a:r>
                <a:r>
                  <a:rPr lang="en-US" altLang="zh-CN" i="1" dirty="0"/>
                  <a:t>discrete</a:t>
                </a:r>
                <a:r>
                  <a:rPr lang="en-US" altLang="zh-CN" dirty="0"/>
                  <a:t> assignments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F42CF-A33D-46B2-96B1-0781D574B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7157"/>
                <a:ext cx="12192000" cy="6040781"/>
              </a:xfrm>
              <a:blipFill>
                <a:blip r:embed="rId2"/>
                <a:stretch>
                  <a:fillRect l="-1000" t="-1615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F3FFE0-3AAF-47CC-83FA-DE2AE3BCC2B1}"/>
              </a:ext>
            </a:extLst>
          </p:cNvPr>
          <p:cNvSpPr txBox="1"/>
          <p:nvPr/>
        </p:nvSpPr>
        <p:spPr>
          <a:xfrm>
            <a:off x="0" y="3833083"/>
            <a:ext cx="12192000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 mechanism is </a:t>
            </a:r>
            <a:r>
              <a:rPr lang="en-US" sz="2800" dirty="0" err="1">
                <a:solidFill>
                  <a:schemeClr val="bg1"/>
                </a:solidFill>
              </a:rPr>
              <a:t>sd</a:t>
            </a:r>
            <a:r>
              <a:rPr lang="en-US" sz="2800" dirty="0">
                <a:solidFill>
                  <a:schemeClr val="bg1"/>
                </a:solidFill>
              </a:rPr>
              <a:t>-efficient AND </a:t>
            </a:r>
            <a:r>
              <a:rPr lang="en-US" sz="2800" dirty="0" err="1">
                <a:solidFill>
                  <a:schemeClr val="bg1"/>
                </a:solidFill>
              </a:rPr>
              <a:t>sd</a:t>
            </a:r>
            <a:r>
              <a:rPr lang="en-US" sz="2800" dirty="0">
                <a:solidFill>
                  <a:schemeClr val="bg1"/>
                </a:solidFill>
              </a:rPr>
              <a:t>-envy-free under general partial preferences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72303-4D58-4D88-BC9C-32C4781E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76810-F7F1-4076-A747-8890DA38AC0B}"/>
              </a:ext>
            </a:extLst>
          </p:cNvPr>
          <p:cNvSpPr txBox="1"/>
          <p:nvPr/>
        </p:nvSpPr>
        <p:spPr>
          <a:xfrm>
            <a:off x="0" y="1652618"/>
            <a:ext cx="12192000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Assignments NOT guaranteed to be decomposable when there are multiple types</a:t>
            </a:r>
          </a:p>
        </p:txBody>
      </p:sp>
    </p:spTree>
    <p:extLst>
      <p:ext uri="{BB962C8B-B14F-4D97-AF65-F5344CB8AC3E}">
        <p14:creationId xmlns:p14="http://schemas.microsoft.com/office/powerpoint/2010/main" val="172100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2C61-CC05-419A-8A24-DD31FF69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Non-manipulability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69B90-8C68-400C-A6B3-DE39D4420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891" y="1825625"/>
                <a:ext cx="11557262" cy="4351338"/>
              </a:xfrm>
            </p:spPr>
            <p:txBody>
              <a:bodyPr/>
              <a:lstStyle/>
              <a:p>
                <a:r>
                  <a:rPr lang="en-US" dirty="0"/>
                  <a:t>s</a:t>
                </a:r>
                <a:r>
                  <a:rPr lang="en-US" dirty="0" err="1"/>
                  <a:t>d</a:t>
                </a:r>
                <a:r>
                  <a:rPr lang="en-US" dirty="0"/>
                  <a:t>-strategyproofness: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(≻′)</m:t>
                    </m:r>
                  </m:oMath>
                </a14:m>
                <a:r>
                  <a:rPr lang="en-US" dirty="0"/>
                  <a:t>, for every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every misreport</a:t>
                </a:r>
              </a:p>
              <a:p>
                <a:r>
                  <a:rPr lang="en-US" dirty="0" err="1"/>
                  <a:t>sd</a:t>
                </a:r>
                <a:r>
                  <a:rPr lang="en-US" dirty="0"/>
                  <a:t>-weak-strategyproofness: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𝑠𝑑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(≻)(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upper-invariance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69B90-8C68-400C-A6B3-DE39D4420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891" y="1825625"/>
                <a:ext cx="11557262" cy="4351338"/>
              </a:xfrm>
              <a:blipFill>
                <a:blip r:embed="rId2"/>
                <a:stretch>
                  <a:fillRect l="-949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B400-6E52-4AF7-8AFC-73322800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0EC7-9ABC-4D4C-9245-EB9F1800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Multi-type Random Priority (MRP)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D7C85-2EB7-4BF0-9A0E-592B11663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25625"/>
                <a:ext cx="1145936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Consolas" panose="020B0609020204030204" pitchFamily="49" charset="0"/>
                  <a:buChar char="—"/>
                </a:pPr>
                <a:r>
                  <a:rPr lang="en-US" sz="2400" dirty="0">
                    <a:latin typeface="Consolas" panose="020B0609020204030204" pitchFamily="49" charset="0"/>
                  </a:rPr>
                  <a:t>Topologically sort partial orders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Consolas" panose="020B0609020204030204" pitchFamily="49" charset="0"/>
                  </a:rPr>
                  <a:t> to linear order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>
                  <a:latin typeface="Consolas" panose="020B0609020204030204" pitchFamily="49" charset="0"/>
                </a:endParaRPr>
              </a:p>
              <a:p>
                <a:pPr>
                  <a:buFont typeface="Consolas" panose="020B0609020204030204" pitchFamily="49" charset="0"/>
                  <a:buChar char="—"/>
                </a:pPr>
                <a:r>
                  <a:rPr lang="en-US" sz="2400" dirty="0">
                    <a:latin typeface="Consolas" panose="020B0609020204030204" pitchFamily="49" charset="0"/>
                  </a:rPr>
                  <a:t>Pick priority ordering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</a:rPr>
                  <a:t> over agents uniformly at random</a:t>
                </a:r>
              </a:p>
              <a:p>
                <a:pPr>
                  <a:buFont typeface="Consolas" panose="020B0609020204030204" pitchFamily="49" charset="0"/>
                  <a:buChar char="—"/>
                </a:pPr>
                <a:r>
                  <a:rPr lang="en-US" sz="2400" dirty="0">
                    <a:latin typeface="Consolas" panose="020B0609020204030204" pitchFamily="49" charset="0"/>
                  </a:rPr>
                  <a:t>Agents arrive according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</a:rPr>
                  <a:t>, and are allocated their favorite remaining </a:t>
                </a:r>
                <a:r>
                  <a:rPr lang="en-US" sz="2400" i="1" dirty="0">
                    <a:latin typeface="Consolas" panose="020B0609020204030204" pitchFamily="49" charset="0"/>
                  </a:rPr>
                  <a:t>bundle</a:t>
                </a:r>
              </a:p>
              <a:p>
                <a:pPr lvl="1">
                  <a:buFont typeface="Consolas" panose="020B0609020204030204" pitchFamily="49" charset="0"/>
                  <a:buChar char="—"/>
                </a:pPr>
                <a:r>
                  <a:rPr lang="en-US" dirty="0">
                    <a:latin typeface="Consolas" panose="020B0609020204030204" pitchFamily="49" charset="0"/>
                  </a:rPr>
                  <a:t>Remove agent and all items in bundle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D7C85-2EB7-4BF0-9A0E-592B11663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25625"/>
                <a:ext cx="11459360" cy="4351338"/>
              </a:xfrm>
              <a:blipFill>
                <a:blip r:embed="rId2"/>
                <a:stretch>
                  <a:fillRect l="-79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8F73-5567-42F3-88B0-C37414EE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7</a:t>
            </a:fld>
            <a:endParaRPr lang="en-US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D8992309-E769-4B7B-B2AE-2A43650C5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782" y="4137872"/>
            <a:ext cx="914400" cy="914400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24ADBAFB-D600-4676-AE44-E774CD2B4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3" y="4951505"/>
            <a:ext cx="730401" cy="1801102"/>
          </a:xfrm>
          <a:prstGeom prst="rect">
            <a:avLst/>
          </a:prstGeom>
        </p:spPr>
      </p:pic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705A0A2B-06D7-4F4A-AC95-635D03AA3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5182" y="4137872"/>
            <a:ext cx="914400" cy="9144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3C34DA-5556-4312-8C9D-C28EA00D60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70" y="4957126"/>
            <a:ext cx="1471639" cy="135477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D3A4D75-3D57-409A-B52E-A25C644E71D7}"/>
              </a:ext>
            </a:extLst>
          </p:cNvPr>
          <p:cNvSpPr/>
          <p:nvPr/>
        </p:nvSpPr>
        <p:spPr>
          <a:xfrm>
            <a:off x="2914398" y="5392197"/>
            <a:ext cx="587229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275B14B5-1CE3-4F11-9D14-7CB458C7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6507" y="4477797"/>
            <a:ext cx="914400" cy="914400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5C6660A9-C441-42C0-ADDB-BF04A2BFF1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6507" y="5719763"/>
            <a:ext cx="914400" cy="9144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EA09F3F3-FB81-4F62-B18F-6437540288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07" y="4681645"/>
            <a:ext cx="914401" cy="4572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2A4E94-3166-4849-9C6E-B6BABD7B30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74" y="4686919"/>
            <a:ext cx="914401" cy="45720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0D4013-4DCB-4C58-80C7-4D3445AE85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73" y="4686919"/>
            <a:ext cx="914401" cy="457200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E2D2AD-8E30-48F8-83D8-7797807D62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58" y="4686919"/>
            <a:ext cx="914400" cy="45720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B4397FD-8876-4227-BFA5-E88EE2CF0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07" y="5948363"/>
            <a:ext cx="914401" cy="457200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A0C130-983E-43B3-9CC7-6C27BADA2B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307" y="5948363"/>
            <a:ext cx="914401" cy="457200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504925-7876-4039-B4F1-1415C9D00C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4" y="5948363"/>
            <a:ext cx="914401" cy="457200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8FB539-0D60-43CB-838B-3793CB52BB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74" y="5930220"/>
            <a:ext cx="914400" cy="457200"/>
          </a:xfrm>
          <a:prstGeom prst="rect">
            <a:avLst/>
          </a:prstGeom>
        </p:spPr>
      </p:pic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A0A78AFE-52E9-4A1F-A5D0-4935464FE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9261" y="4463534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8FF6D5-F811-40CA-BDCE-5B3258610E5F}"/>
              </a:ext>
            </a:extLst>
          </p:cNvPr>
          <p:cNvSpPr txBox="1"/>
          <p:nvPr/>
        </p:nvSpPr>
        <p:spPr>
          <a:xfrm>
            <a:off x="8847917" y="4055608"/>
            <a:ext cx="1727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@ round 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298BE4A-5636-4BC1-9F96-9ACDAFA0FE34}"/>
              </a:ext>
            </a:extLst>
          </p:cNvPr>
          <p:cNvSpPr/>
          <p:nvPr/>
        </p:nvSpPr>
        <p:spPr>
          <a:xfrm>
            <a:off x="7819139" y="5392197"/>
            <a:ext cx="587229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165D5A86-AE5D-4DB6-BFC3-ADAED3EADE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64" y="4706397"/>
            <a:ext cx="914401" cy="4572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1D2DF5-D297-437B-A418-E3D7E8E33214}"/>
              </a:ext>
            </a:extLst>
          </p:cNvPr>
          <p:cNvCxnSpPr>
            <a:cxnSpLocks/>
          </p:cNvCxnSpPr>
          <p:nvPr/>
        </p:nvCxnSpPr>
        <p:spPr>
          <a:xfrm flipV="1">
            <a:off x="4278941" y="5717126"/>
            <a:ext cx="825432" cy="9170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58E810-F653-4455-88E7-3FCEFEB280CF}"/>
              </a:ext>
            </a:extLst>
          </p:cNvPr>
          <p:cNvCxnSpPr>
            <a:cxnSpLocks/>
          </p:cNvCxnSpPr>
          <p:nvPr/>
        </p:nvCxnSpPr>
        <p:spPr>
          <a:xfrm flipV="1">
            <a:off x="5178390" y="5717126"/>
            <a:ext cx="854262" cy="9762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5F718CC3-3AF7-4D58-911A-1E4B99E7A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261" y="5626012"/>
            <a:ext cx="914400" cy="914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52F0BD-4895-4F9D-950C-D40D5653F4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465" y="5890716"/>
            <a:ext cx="9144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DF5D577-962F-47C1-B348-555B68D5CCC5}"/>
              </a:ext>
            </a:extLst>
          </p:cNvPr>
          <p:cNvSpPr txBox="1"/>
          <p:nvPr/>
        </p:nvSpPr>
        <p:spPr>
          <a:xfrm>
            <a:off x="8847917" y="5277803"/>
            <a:ext cx="1727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@ round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DD9E09-76E5-4F1E-ABA2-513C57598E5A}"/>
              </a:ext>
            </a:extLst>
          </p:cNvPr>
          <p:cNvCxnSpPr>
            <a:cxnSpLocks/>
          </p:cNvCxnSpPr>
          <p:nvPr/>
        </p:nvCxnSpPr>
        <p:spPr>
          <a:xfrm flipV="1">
            <a:off x="7016524" y="5724600"/>
            <a:ext cx="854262" cy="9762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0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  <p:bldP spid="24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8E26-4B37-465C-AB8F-C813B49E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7"/>
            <a:ext cx="10515600" cy="1325563"/>
          </a:xfrm>
        </p:spPr>
        <p:txBody>
          <a:bodyPr/>
          <a:lstStyle/>
          <a:p>
            <a:r>
              <a:rPr lang="en-US" dirty="0"/>
              <a:t>Multi-type Probabilistic Serial (MPS)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5D171-CA7D-48F2-A3DF-1E7CBAEE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2754FE-2CCD-4EAE-A8D2-184768E6A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06175"/>
                <a:ext cx="12191999" cy="2248856"/>
              </a:xfrm>
            </p:spPr>
            <p:txBody>
              <a:bodyPr>
                <a:normAutofit/>
              </a:bodyPr>
              <a:lstStyle/>
              <a:p>
                <a:pPr>
                  <a:buFont typeface="Consolas" panose="020B0609020204030204" pitchFamily="49" charset="0"/>
                  <a:buChar char="—"/>
                </a:pPr>
                <a:r>
                  <a:rPr lang="en-US" sz="2400" dirty="0">
                    <a:latin typeface="Consolas" panose="020B0609020204030204" pitchFamily="49" charset="0"/>
                  </a:rPr>
                  <a:t>Topologically sort partial orders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Consolas" panose="020B0609020204030204" pitchFamily="49" charset="0"/>
                  </a:rPr>
                  <a:t> to linear order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>
                  <a:latin typeface="Consolas" panose="020B0609020204030204" pitchFamily="49" charset="0"/>
                </a:endParaRPr>
              </a:p>
              <a:p>
                <a:pPr>
                  <a:buFont typeface="Consolas" panose="020B0609020204030204" pitchFamily="49" charset="0"/>
                  <a:buChar char="—"/>
                </a:pPr>
                <a:r>
                  <a:rPr lang="en-US" sz="2400" dirty="0">
                    <a:latin typeface="Consolas" panose="020B0609020204030204" pitchFamily="49" charset="0"/>
                  </a:rPr>
                  <a:t>While there is a remaining item:</a:t>
                </a:r>
              </a:p>
              <a:p>
                <a:pPr lvl="1">
                  <a:buFont typeface="Consolas" panose="020B0609020204030204" pitchFamily="49" charset="0"/>
                  <a:buChar char="—"/>
                </a:pPr>
                <a:r>
                  <a:rPr lang="en-US" dirty="0">
                    <a:latin typeface="Consolas" panose="020B0609020204030204" pitchFamily="49" charset="0"/>
                  </a:rPr>
                  <a:t>ALL agents simultaneously consume their favorite remaining bundle (per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) at an equal, uniform rate until the supply of any item being consumed is exhausted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2754FE-2CCD-4EAE-A8D2-184768E6A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06175"/>
                <a:ext cx="12191999" cy="2248856"/>
              </a:xfrm>
              <a:blipFill>
                <a:blip r:embed="rId2"/>
                <a:stretch>
                  <a:fillRect l="-750" t="-3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D06C484A-0734-4A28-9F2B-561B23FA8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6200" y="3389277"/>
            <a:ext cx="914400" cy="914400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44B5D1F-CDC5-4B01-8350-AEF737320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" y="4202910"/>
            <a:ext cx="730401" cy="1801102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C99E0359-B310-4DE0-90AF-49C638833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3389277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458E1B-E2C9-4E3F-BEBF-B6661025A0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88" y="4208531"/>
            <a:ext cx="1471639" cy="135477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A9EFD9C-07D5-492F-B6FC-9CEF3F88FEF9}"/>
              </a:ext>
            </a:extLst>
          </p:cNvPr>
          <p:cNvSpPr/>
          <p:nvPr/>
        </p:nvSpPr>
        <p:spPr>
          <a:xfrm>
            <a:off x="2487416" y="4643602"/>
            <a:ext cx="587229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AA22E577-3CC2-4172-ADB2-256121A36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6578" y="3729202"/>
            <a:ext cx="914400" cy="914400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FD28B504-87CD-4D95-BAD9-86CB26F3A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6578" y="4971168"/>
            <a:ext cx="914400" cy="91440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DF83F97-CE70-415D-BBF3-E520B32EF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78" y="3933050"/>
            <a:ext cx="914401" cy="45720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4AD2FE-91F3-49FE-887D-C6252BA3B9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45" y="3938324"/>
            <a:ext cx="914401" cy="4572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A07D4-1DA9-4FA8-987F-1067A5F9B2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92" y="3977999"/>
            <a:ext cx="755704" cy="377851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9F23B4-B903-452F-82D1-2407649965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29" y="3938324"/>
            <a:ext cx="914400" cy="4572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A108917F-FA47-45E5-B738-091556941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60" y="5188171"/>
            <a:ext cx="914401" cy="457200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AC8618-2640-40E9-AFE6-BBB71554B0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77" y="5188171"/>
            <a:ext cx="914401" cy="457200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C71599-A618-4A71-B357-C4C41AFBFC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145" y="5199768"/>
            <a:ext cx="914401" cy="457200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7016E7-D5C2-45E4-BADC-4C28C7681C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45" y="5181625"/>
            <a:ext cx="914400" cy="45720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1E98AACB-0266-4B2D-959E-299931956298}"/>
              </a:ext>
            </a:extLst>
          </p:cNvPr>
          <p:cNvSpPr/>
          <p:nvPr/>
        </p:nvSpPr>
        <p:spPr>
          <a:xfrm>
            <a:off x="7039819" y="4643602"/>
            <a:ext cx="587229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44">
            <a:extLst>
              <a:ext uri="{FF2B5EF4-FFF2-40B4-BE49-F238E27FC236}">
                <a16:creationId xmlns:a16="http://schemas.microsoft.com/office/drawing/2014/main" id="{0C8A814A-2DAA-42F6-AE15-9ECAB2608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62155"/>
              </p:ext>
            </p:extLst>
          </p:nvPr>
        </p:nvGraphicFramePr>
        <p:xfrm>
          <a:off x="7584429" y="3340375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1942053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269488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95509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162361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691168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round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9886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8859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190544"/>
                  </a:ext>
                </a:extLst>
              </a:tr>
            </a:tbl>
          </a:graphicData>
        </a:graphic>
      </p:graphicFrame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4076B0BC-CFDB-458D-B9CA-40488B797A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61" y="3335101"/>
            <a:ext cx="914401" cy="457200"/>
          </a:xfrm>
          <a:prstGeom prst="rect">
            <a:avLst/>
          </a:prstGeom>
        </p:spPr>
      </p:pic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925DE5-9DFE-4E65-8E05-53723B2DA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28" y="3340375"/>
            <a:ext cx="914401" cy="457200"/>
          </a:xfrm>
          <a:prstGeom prst="rect">
            <a:avLst/>
          </a:prstGeom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275E0F-78A8-4EBD-BC67-82296F736A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627" y="3340375"/>
            <a:ext cx="914401" cy="4572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5BE502-A3F7-4954-88CA-99B7705612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012" y="3340375"/>
            <a:ext cx="914400" cy="457200"/>
          </a:xfrm>
          <a:prstGeom prst="rect">
            <a:avLst/>
          </a:prstGeom>
        </p:spPr>
      </p:pic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446B3B0D-C5DE-438F-8C5C-D09371462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349" y="3787022"/>
            <a:ext cx="457200" cy="45720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FFF262D7-E7D0-485A-90CD-6E9DD09BA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5349" y="4238946"/>
            <a:ext cx="457200" cy="4572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7A0843-D265-4C2C-8929-0B428ACE58AD}"/>
              </a:ext>
            </a:extLst>
          </p:cNvPr>
          <p:cNvCxnSpPr>
            <a:cxnSpLocks/>
          </p:cNvCxnSpPr>
          <p:nvPr/>
        </p:nvCxnSpPr>
        <p:spPr>
          <a:xfrm flipV="1">
            <a:off x="3659012" y="3704114"/>
            <a:ext cx="825432" cy="9170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AFF405-A26D-4B01-A512-78A05B8092DE}"/>
              </a:ext>
            </a:extLst>
          </p:cNvPr>
          <p:cNvCxnSpPr>
            <a:cxnSpLocks/>
          </p:cNvCxnSpPr>
          <p:nvPr/>
        </p:nvCxnSpPr>
        <p:spPr>
          <a:xfrm flipV="1">
            <a:off x="4574887" y="3726565"/>
            <a:ext cx="825432" cy="9170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D35D98-0FD9-4514-B462-D8CAE8740759}"/>
              </a:ext>
            </a:extLst>
          </p:cNvPr>
          <p:cNvCxnSpPr>
            <a:cxnSpLocks/>
          </p:cNvCxnSpPr>
          <p:nvPr/>
        </p:nvCxnSpPr>
        <p:spPr>
          <a:xfrm flipV="1">
            <a:off x="3656172" y="4975949"/>
            <a:ext cx="825432" cy="9170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2AABD1-2125-4EFD-A698-CC82AC843091}"/>
              </a:ext>
            </a:extLst>
          </p:cNvPr>
          <p:cNvCxnSpPr>
            <a:cxnSpLocks/>
          </p:cNvCxnSpPr>
          <p:nvPr/>
        </p:nvCxnSpPr>
        <p:spPr>
          <a:xfrm flipV="1">
            <a:off x="4572539" y="4968531"/>
            <a:ext cx="825432" cy="9170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4">
            <a:extLst>
              <a:ext uri="{FF2B5EF4-FFF2-40B4-BE49-F238E27FC236}">
                <a16:creationId xmlns:a16="http://schemas.microsoft.com/office/drawing/2014/main" id="{5C8ECB00-012D-4251-BEEF-79D3A85D9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96730"/>
              </p:ext>
            </p:extLst>
          </p:nvPr>
        </p:nvGraphicFramePr>
        <p:xfrm>
          <a:off x="7584429" y="5059628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1942053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269488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95509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162361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691168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round 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9886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8859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190544"/>
                  </a:ext>
                </a:extLst>
              </a:tr>
            </a:tbl>
          </a:graphicData>
        </a:graphic>
      </p:graphicFrame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867D775D-E64E-4F79-B8D6-38E4C683A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61" y="5054354"/>
            <a:ext cx="914401" cy="457200"/>
          </a:xfrm>
          <a:prstGeom prst="rect">
            <a:avLst/>
          </a:prstGeom>
        </p:spPr>
      </p:pic>
      <p:pic>
        <p:nvPicPr>
          <p:cNvPr id="44" name="Picture 4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E766CD-A3E9-4D11-8E43-BD3766216A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28" y="5059628"/>
            <a:ext cx="914401" cy="457200"/>
          </a:xfrm>
          <a:prstGeom prst="rect">
            <a:avLst/>
          </a:prstGeom>
        </p:spPr>
      </p:pic>
      <p:pic>
        <p:nvPicPr>
          <p:cNvPr id="45" name="Picture 4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0DE689-2D95-4E57-85E2-0E9F3F0D59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627" y="5059628"/>
            <a:ext cx="914401" cy="457200"/>
          </a:xfrm>
          <a:prstGeom prst="rect">
            <a:avLst/>
          </a:prstGeom>
        </p:spPr>
      </p:pic>
      <p:pic>
        <p:nvPicPr>
          <p:cNvPr id="46" name="Picture 4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F6958-0019-45F5-973F-266EC06461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012" y="5059628"/>
            <a:ext cx="914400" cy="457200"/>
          </a:xfrm>
          <a:prstGeom prst="rect">
            <a:avLst/>
          </a:prstGeom>
        </p:spPr>
      </p:pic>
      <p:pic>
        <p:nvPicPr>
          <p:cNvPr id="47" name="Graphic 46" descr="User">
            <a:extLst>
              <a:ext uri="{FF2B5EF4-FFF2-40B4-BE49-F238E27FC236}">
                <a16:creationId xmlns:a16="http://schemas.microsoft.com/office/drawing/2014/main" id="{298F8086-ECD8-4860-8DB3-AB6567176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349" y="5506275"/>
            <a:ext cx="457200" cy="457200"/>
          </a:xfrm>
          <a:prstGeom prst="rect">
            <a:avLst/>
          </a:prstGeom>
        </p:spPr>
      </p:pic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1FC13A30-F2DF-4D51-9000-217448CE23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5349" y="595819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1771-8B37-42BC-9B79-51D91D02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Multi-type General Dictatorship (</a:t>
            </a:r>
            <a:r>
              <a:rPr lang="en-US" dirty="0"/>
              <a:t>MGD)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2959-F8DC-428B-8A19-9193962D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F8B13-A809-483C-AB41-EC30A77688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A2CCB6C-4AF8-45F7-8959-9ECD7234A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09651"/>
                <a:ext cx="12191999" cy="3079275"/>
              </a:xfrm>
            </p:spPr>
            <p:txBody>
              <a:bodyPr>
                <a:normAutofit/>
              </a:bodyPr>
              <a:lstStyle/>
              <a:p>
                <a:pPr>
                  <a:buFont typeface="Consolas" panose="020B0609020204030204" pitchFamily="49" charset="0"/>
                  <a:buChar char="—"/>
                </a:pPr>
                <a:r>
                  <a:rPr lang="en-US" sz="2400" dirty="0">
                    <a:latin typeface="Consolas" panose="020B0609020204030204" pitchFamily="49" charset="0"/>
                  </a:rPr>
                  <a:t>Topologically sort partial orders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Consolas" panose="020B0609020204030204" pitchFamily="49" charset="0"/>
                  </a:rPr>
                  <a:t> to linear order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>
                  <a:latin typeface="Consolas" panose="020B0609020204030204" pitchFamily="49" charset="0"/>
                </a:endParaRPr>
              </a:p>
              <a:p>
                <a:pPr>
                  <a:buFont typeface="Consolas" panose="020B0609020204030204" pitchFamily="49" charset="0"/>
                  <a:buChar char="—"/>
                </a:pPr>
                <a:r>
                  <a:rPr lang="en-US" sz="2400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</a:rPr>
                  <a:t> do:</a:t>
                </a:r>
              </a:p>
              <a:p>
                <a:pPr lvl="1">
                  <a:buFont typeface="Consolas" panose="020B0609020204030204" pitchFamily="49" charset="0"/>
                  <a:buChar char="—"/>
                </a:pPr>
                <a:r>
                  <a:rPr lang="en-US" dirty="0">
                    <a:latin typeface="Consolas" panose="020B0609020204030204" pitchFamily="49" charset="0"/>
                  </a:rPr>
                  <a:t>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i="1" dirty="0">
                    <a:latin typeface="Consolas" panose="020B0609020204030204" pitchFamily="49" charset="0"/>
                  </a:rPr>
                  <a:t>invites</a:t>
                </a:r>
                <a:r>
                  <a:rPr lang="en-US" dirty="0">
                    <a:latin typeface="Consolas" panose="020B0609020204030204" pitchFamily="49" charset="0"/>
                  </a:rPr>
                  <a:t> all other agents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s.t.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to simultaneously consume their favorite remaining bundle until some item being consumed is exhausted</a:t>
                </a:r>
                <a:endParaRPr lang="en-US" i="1" dirty="0">
                  <a:latin typeface="Consolas" panose="020B0609020204030204" pitchFamily="49" charset="0"/>
                </a:endParaRPr>
              </a:p>
              <a:p>
                <a:pPr lvl="1">
                  <a:buFont typeface="Consolas" panose="020B0609020204030204" pitchFamily="49" charset="0"/>
                  <a:buChar char="—"/>
                </a:pPr>
                <a:r>
                  <a:rPr lang="en-US" dirty="0">
                    <a:latin typeface="Consolas" panose="020B0609020204030204" pitchFamily="49" charset="0"/>
                  </a:rPr>
                  <a:t>Cleanup agents and exhausted items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A2CCB6C-4AF8-45F7-8959-9ECD7234A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09651"/>
                <a:ext cx="12191999" cy="3079275"/>
              </a:xfrm>
              <a:blipFill>
                <a:blip r:embed="rId2"/>
                <a:stretch>
                  <a:fillRect l="-750" t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DAEF4933-07B0-490C-A9A1-0100827A2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86" y="3829206"/>
            <a:ext cx="457200" cy="457200"/>
          </a:xfrm>
          <a:prstGeom prst="rect">
            <a:avLst/>
          </a:prstGeom>
        </p:spPr>
      </p:pic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796D443C-E6EC-4096-B582-9C9A653AF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986" y="4410994"/>
            <a:ext cx="457200" cy="4572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6D6FE7A1-BDCC-46A5-B960-AE70E6048B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986" y="5525001"/>
            <a:ext cx="457200" cy="457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892F20-4A72-4171-B9EC-CE43E2B78282}"/>
              </a:ext>
            </a:extLst>
          </p:cNvPr>
          <p:cNvSpPr/>
          <p:nvPr/>
        </p:nvSpPr>
        <p:spPr>
          <a:xfrm>
            <a:off x="1087586" y="382920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0B0561-880B-41D8-B326-12FA658D4CCB}"/>
              </a:ext>
            </a:extLst>
          </p:cNvPr>
          <p:cNvSpPr/>
          <p:nvPr/>
        </p:nvSpPr>
        <p:spPr>
          <a:xfrm>
            <a:off x="1697186" y="3829206"/>
            <a:ext cx="4572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7B692-EA2E-4F90-9645-8D49AFFF272F}"/>
              </a:ext>
            </a:extLst>
          </p:cNvPr>
          <p:cNvSpPr/>
          <p:nvPr/>
        </p:nvSpPr>
        <p:spPr>
          <a:xfrm>
            <a:off x="2306786" y="3829206"/>
            <a:ext cx="4572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1D328-17AC-4CDA-A91B-4156B41BC734}"/>
              </a:ext>
            </a:extLst>
          </p:cNvPr>
          <p:cNvSpPr/>
          <p:nvPr/>
        </p:nvSpPr>
        <p:spPr>
          <a:xfrm>
            <a:off x="1087586" y="4410994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EF059A-1B56-4C18-8092-5527E636F3D4}"/>
              </a:ext>
            </a:extLst>
          </p:cNvPr>
          <p:cNvSpPr/>
          <p:nvPr/>
        </p:nvSpPr>
        <p:spPr>
          <a:xfrm>
            <a:off x="1087586" y="4992782"/>
            <a:ext cx="4572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C78312-C011-43B0-AA23-75DBD74CB108}"/>
                  </a:ext>
                </a:extLst>
              </p:cNvPr>
              <p:cNvSpPr txBox="1"/>
              <p:nvPr/>
            </p:nvSpPr>
            <p:spPr>
              <a:xfrm>
                <a:off x="1417245" y="3829206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C78312-C011-43B0-AA23-75DBD74C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45" y="3829206"/>
                <a:ext cx="4074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F0B97B-9D24-4B40-8128-73EAC4DE329D}"/>
                  </a:ext>
                </a:extLst>
              </p:cNvPr>
              <p:cNvSpPr txBox="1"/>
              <p:nvPr/>
            </p:nvSpPr>
            <p:spPr>
              <a:xfrm>
                <a:off x="2022769" y="3829206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F0B97B-9D24-4B40-8128-73EAC4DE3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69" y="3829206"/>
                <a:ext cx="4074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3738E5-22A4-46B6-BCF4-2BA731AE973C}"/>
                  </a:ext>
                </a:extLst>
              </p:cNvPr>
              <p:cNvSpPr txBox="1"/>
              <p:nvPr/>
            </p:nvSpPr>
            <p:spPr>
              <a:xfrm rot="1812707">
                <a:off x="1481750" y="4572009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3738E5-22A4-46B6-BCF4-2BA731AE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2707">
                <a:off x="1481750" y="4572009"/>
                <a:ext cx="4074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4AD0A63-97E6-4F88-8211-29C64D8EE226}"/>
              </a:ext>
            </a:extLst>
          </p:cNvPr>
          <p:cNvSpPr/>
          <p:nvPr/>
        </p:nvSpPr>
        <p:spPr>
          <a:xfrm>
            <a:off x="1794169" y="4702929"/>
            <a:ext cx="4572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45A80D-3829-4DAC-83FD-52A424A53181}"/>
                  </a:ext>
                </a:extLst>
              </p:cNvPr>
              <p:cNvSpPr txBox="1"/>
              <p:nvPr/>
            </p:nvSpPr>
            <p:spPr>
              <a:xfrm rot="19925592">
                <a:off x="1458196" y="4884305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45A80D-3829-4DAC-83FD-52A424A5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5592">
                <a:off x="1458196" y="4884305"/>
                <a:ext cx="40748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91C05E1-C359-445C-8537-3A4951C788B2}"/>
              </a:ext>
            </a:extLst>
          </p:cNvPr>
          <p:cNvSpPr/>
          <p:nvPr/>
        </p:nvSpPr>
        <p:spPr>
          <a:xfrm>
            <a:off x="1087586" y="555875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D7F58-5C27-4BA9-B973-10AA648EB696}"/>
              </a:ext>
            </a:extLst>
          </p:cNvPr>
          <p:cNvSpPr/>
          <p:nvPr/>
        </p:nvSpPr>
        <p:spPr>
          <a:xfrm>
            <a:off x="1697186" y="5552332"/>
            <a:ext cx="4572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476950-27D9-4C26-9F38-29C4AEE8F5AB}"/>
              </a:ext>
            </a:extLst>
          </p:cNvPr>
          <p:cNvSpPr/>
          <p:nvPr/>
        </p:nvSpPr>
        <p:spPr>
          <a:xfrm>
            <a:off x="1697186" y="6123178"/>
            <a:ext cx="4572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6F8B75-68AB-49B8-82AD-8CE0688B8B8C}"/>
                  </a:ext>
                </a:extLst>
              </p:cNvPr>
              <p:cNvSpPr txBox="1"/>
              <p:nvPr/>
            </p:nvSpPr>
            <p:spPr>
              <a:xfrm>
                <a:off x="1417245" y="5529566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6F8B75-68AB-49B8-82AD-8CE0688B8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45" y="5529566"/>
                <a:ext cx="4074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935D37-29E4-4EE6-9AF5-BA35F9447426}"/>
                  </a:ext>
                </a:extLst>
              </p:cNvPr>
              <p:cNvSpPr txBox="1"/>
              <p:nvPr/>
            </p:nvSpPr>
            <p:spPr>
              <a:xfrm rot="2644515">
                <a:off x="1411305" y="5881411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935D37-29E4-4EE6-9AF5-BA35F944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44515">
                <a:off x="1411305" y="5881411"/>
                <a:ext cx="40748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6CBA54CF-1DCE-49BC-B661-FFC5E0546066}"/>
              </a:ext>
            </a:extLst>
          </p:cNvPr>
          <p:cNvSpPr/>
          <p:nvPr/>
        </p:nvSpPr>
        <p:spPr>
          <a:xfrm>
            <a:off x="2629038" y="4917813"/>
            <a:ext cx="587229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B54C6290-5A7D-44D1-8FF4-D3FA6ABAA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5042" y="4353869"/>
            <a:ext cx="457200" cy="457200"/>
          </a:xfrm>
          <a:prstGeom prst="rect">
            <a:avLst/>
          </a:prstGeom>
        </p:spPr>
      </p:pic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8DC54A4E-79BF-4C3C-90BC-1CFD224B6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25042" y="4935657"/>
            <a:ext cx="457200" cy="457200"/>
          </a:xfrm>
          <a:prstGeom prst="rect">
            <a:avLst/>
          </a:prstGeom>
        </p:spPr>
      </p:pic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AD4F5A64-6086-44EF-A905-2B20698C4B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25042" y="5503742"/>
            <a:ext cx="457200" cy="457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F867EDC-7776-454B-A239-2120013BF0D6}"/>
              </a:ext>
            </a:extLst>
          </p:cNvPr>
          <p:cNvSpPr/>
          <p:nvPr/>
        </p:nvSpPr>
        <p:spPr>
          <a:xfrm>
            <a:off x="3682242" y="4356004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1E4DFC-840A-4AB7-8C4B-A0DE3FDEA526}"/>
              </a:ext>
            </a:extLst>
          </p:cNvPr>
          <p:cNvSpPr/>
          <p:nvPr/>
        </p:nvSpPr>
        <p:spPr>
          <a:xfrm>
            <a:off x="4291842" y="4356004"/>
            <a:ext cx="4572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CAC863-895A-447B-815C-CF40B6577E90}"/>
              </a:ext>
            </a:extLst>
          </p:cNvPr>
          <p:cNvSpPr/>
          <p:nvPr/>
        </p:nvSpPr>
        <p:spPr>
          <a:xfrm>
            <a:off x="4901442" y="4356004"/>
            <a:ext cx="4572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6B0408-6AED-4E82-A16F-DE431E115F0E}"/>
                  </a:ext>
                </a:extLst>
              </p:cNvPr>
              <p:cNvSpPr txBox="1"/>
              <p:nvPr/>
            </p:nvSpPr>
            <p:spPr>
              <a:xfrm>
                <a:off x="4011901" y="4356004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6B0408-6AED-4E82-A16F-DE431E11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901" y="4356004"/>
                <a:ext cx="4074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50C1AC-AA1B-49BD-A1FE-65E609FBFFE8}"/>
                  </a:ext>
                </a:extLst>
              </p:cNvPr>
              <p:cNvSpPr txBox="1"/>
              <p:nvPr/>
            </p:nvSpPr>
            <p:spPr>
              <a:xfrm>
                <a:off x="4617425" y="4356004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50C1AC-AA1B-49BD-A1FE-65E609FBF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425" y="4356004"/>
                <a:ext cx="40748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81AB342E-8191-4507-B09A-101DAA8873A7}"/>
              </a:ext>
            </a:extLst>
          </p:cNvPr>
          <p:cNvSpPr/>
          <p:nvPr/>
        </p:nvSpPr>
        <p:spPr>
          <a:xfrm>
            <a:off x="3682242" y="4920816"/>
            <a:ext cx="4572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52B8E0-8DAA-4B58-A963-85EFD534BF92}"/>
              </a:ext>
            </a:extLst>
          </p:cNvPr>
          <p:cNvSpPr/>
          <p:nvPr/>
        </p:nvSpPr>
        <p:spPr>
          <a:xfrm>
            <a:off x="4291842" y="492081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213D3B-B078-40B5-8646-4AFA4BE9F2E2}"/>
              </a:ext>
            </a:extLst>
          </p:cNvPr>
          <p:cNvSpPr/>
          <p:nvPr/>
        </p:nvSpPr>
        <p:spPr>
          <a:xfrm>
            <a:off x="4901442" y="4920816"/>
            <a:ext cx="4572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E80C25-83DE-49C1-931F-7F81F0F90E33}"/>
                  </a:ext>
                </a:extLst>
              </p:cNvPr>
              <p:cNvSpPr txBox="1"/>
              <p:nvPr/>
            </p:nvSpPr>
            <p:spPr>
              <a:xfrm>
                <a:off x="4011901" y="4920816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E80C25-83DE-49C1-931F-7F81F0F9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901" y="4920816"/>
                <a:ext cx="40748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3B8E7F-9CAB-43E5-AD64-49A158F7BF36}"/>
                  </a:ext>
                </a:extLst>
              </p:cNvPr>
              <p:cNvSpPr txBox="1"/>
              <p:nvPr/>
            </p:nvSpPr>
            <p:spPr>
              <a:xfrm>
                <a:off x="4617425" y="4920816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3B8E7F-9CAB-43E5-AD64-49A158F7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425" y="4920816"/>
                <a:ext cx="40748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54DB86CB-E38C-420E-8E0E-5B502A610D48}"/>
              </a:ext>
            </a:extLst>
          </p:cNvPr>
          <p:cNvSpPr/>
          <p:nvPr/>
        </p:nvSpPr>
        <p:spPr>
          <a:xfrm>
            <a:off x="3682242" y="5485628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C2C6563-4EB6-4EBA-A492-F8E7E66F9B97}"/>
              </a:ext>
            </a:extLst>
          </p:cNvPr>
          <p:cNvSpPr/>
          <p:nvPr/>
        </p:nvSpPr>
        <p:spPr>
          <a:xfrm>
            <a:off x="4291842" y="5485628"/>
            <a:ext cx="4572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7E7331-465E-4EA1-B72F-B5D3CE4FF771}"/>
              </a:ext>
            </a:extLst>
          </p:cNvPr>
          <p:cNvSpPr/>
          <p:nvPr/>
        </p:nvSpPr>
        <p:spPr>
          <a:xfrm>
            <a:off x="4901442" y="5485628"/>
            <a:ext cx="4572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A0392E-00D2-4561-B132-E3E2807C89B0}"/>
                  </a:ext>
                </a:extLst>
              </p:cNvPr>
              <p:cNvSpPr txBox="1"/>
              <p:nvPr/>
            </p:nvSpPr>
            <p:spPr>
              <a:xfrm>
                <a:off x="4011901" y="5485628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A0392E-00D2-4561-B132-E3E2807C8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901" y="5485628"/>
                <a:ext cx="40748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4CA254-57DC-4FE9-9914-425B76F64E8D}"/>
                  </a:ext>
                </a:extLst>
              </p:cNvPr>
              <p:cNvSpPr txBox="1"/>
              <p:nvPr/>
            </p:nvSpPr>
            <p:spPr>
              <a:xfrm>
                <a:off x="4617425" y="5485628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4CA254-57DC-4FE9-9914-425B76F6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425" y="5485628"/>
                <a:ext cx="40748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C9E601D-CAA3-425D-B09A-7FB40770AC42}"/>
              </a:ext>
            </a:extLst>
          </p:cNvPr>
          <p:cNvSpPr/>
          <p:nvPr/>
        </p:nvSpPr>
        <p:spPr>
          <a:xfrm>
            <a:off x="5511042" y="4935492"/>
            <a:ext cx="587229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694119-334E-4767-A094-4B83A0A629CB}"/>
              </a:ext>
            </a:extLst>
          </p:cNvPr>
          <p:cNvSpPr txBox="1"/>
          <p:nvPr/>
        </p:nvSpPr>
        <p:spPr>
          <a:xfrm>
            <a:off x="5963309" y="4294028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1</a:t>
            </a:r>
          </a:p>
        </p:txBody>
      </p:sp>
      <p:pic>
        <p:nvPicPr>
          <p:cNvPr id="52" name="Graphic 51" descr="User">
            <a:extLst>
              <a:ext uri="{FF2B5EF4-FFF2-40B4-BE49-F238E27FC236}">
                <a16:creationId xmlns:a16="http://schemas.microsoft.com/office/drawing/2014/main" id="{2564230B-FEFF-4AE4-84DD-8081C8F15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756" y="4618918"/>
            <a:ext cx="457200" cy="457200"/>
          </a:xfrm>
          <a:prstGeom prst="rect">
            <a:avLst/>
          </a:prstGeom>
        </p:spPr>
      </p:pic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CB877E06-50CB-4110-AAC8-575DAC1AB9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47756" y="5087396"/>
            <a:ext cx="457200" cy="4572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B1AAD30-040B-44B7-805D-B9BF1AAB1A8E}"/>
              </a:ext>
            </a:extLst>
          </p:cNvPr>
          <p:cNvSpPr/>
          <p:nvPr/>
        </p:nvSpPr>
        <p:spPr>
          <a:xfrm>
            <a:off x="7279492" y="4598481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AEE21F-F375-4861-8220-A7B34B394237}"/>
              </a:ext>
            </a:extLst>
          </p:cNvPr>
          <p:cNvSpPr/>
          <p:nvPr/>
        </p:nvSpPr>
        <p:spPr>
          <a:xfrm>
            <a:off x="7286433" y="5109803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7EDCA6-5544-42D7-A4D4-14A342A424B5}"/>
              </a:ext>
            </a:extLst>
          </p:cNvPr>
          <p:cNvSpPr txBox="1"/>
          <p:nvPr/>
        </p:nvSpPr>
        <p:spPr>
          <a:xfrm>
            <a:off x="6768372" y="46481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B37915-FBA0-483F-97B9-6A4090E7388B}"/>
              </a:ext>
            </a:extLst>
          </p:cNvPr>
          <p:cNvSpPr txBox="1"/>
          <p:nvPr/>
        </p:nvSpPr>
        <p:spPr>
          <a:xfrm>
            <a:off x="6768372" y="51537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4178F-28DE-4159-8EC4-B68A697750C3}"/>
              </a:ext>
            </a:extLst>
          </p:cNvPr>
          <p:cNvSpPr txBox="1"/>
          <p:nvPr/>
        </p:nvSpPr>
        <p:spPr>
          <a:xfrm>
            <a:off x="7814836" y="4296421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2</a:t>
            </a:r>
          </a:p>
        </p:txBody>
      </p:sp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61A9B5DD-CAD7-4631-AD24-F64396BA0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9283" y="4621311"/>
            <a:ext cx="457200" cy="4572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0C33577-804B-4629-B705-4B6346BDA46B}"/>
              </a:ext>
            </a:extLst>
          </p:cNvPr>
          <p:cNvSpPr/>
          <p:nvPr/>
        </p:nvSpPr>
        <p:spPr>
          <a:xfrm>
            <a:off x="9131019" y="4600874"/>
            <a:ext cx="4572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946BAF-998D-48E2-9A50-BB8D4C9FF35A}"/>
              </a:ext>
            </a:extLst>
          </p:cNvPr>
          <p:cNvSpPr txBox="1"/>
          <p:nvPr/>
        </p:nvSpPr>
        <p:spPr>
          <a:xfrm>
            <a:off x="8619899" y="4650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6CAD8E-7F8C-4BDF-9CCE-E661176F47BF}"/>
              </a:ext>
            </a:extLst>
          </p:cNvPr>
          <p:cNvSpPr txBox="1"/>
          <p:nvPr/>
        </p:nvSpPr>
        <p:spPr>
          <a:xfrm>
            <a:off x="9666363" y="4293712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3</a:t>
            </a:r>
          </a:p>
        </p:txBody>
      </p: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A9FA33EE-6BBD-454E-A5DF-7507B59D0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0810" y="4618602"/>
            <a:ext cx="457200" cy="457200"/>
          </a:xfrm>
          <a:prstGeom prst="rect">
            <a:avLst/>
          </a:prstGeom>
        </p:spPr>
      </p:pic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E34605B2-ED34-45FD-91A0-B5528E25E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50810" y="5087080"/>
            <a:ext cx="457200" cy="4572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1CC36C07-8BD5-48FA-BE36-AD301F558060}"/>
              </a:ext>
            </a:extLst>
          </p:cNvPr>
          <p:cNvSpPr/>
          <p:nvPr/>
        </p:nvSpPr>
        <p:spPr>
          <a:xfrm>
            <a:off x="10982546" y="45981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7E95EE7-D369-4F7A-B8B6-049F4BBC4592}"/>
              </a:ext>
            </a:extLst>
          </p:cNvPr>
          <p:cNvSpPr/>
          <p:nvPr/>
        </p:nvSpPr>
        <p:spPr>
          <a:xfrm>
            <a:off x="10989487" y="5109487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9A53E5-1C18-419D-B0DD-1ACFB7B7A793}"/>
              </a:ext>
            </a:extLst>
          </p:cNvPr>
          <p:cNvSpPr txBox="1"/>
          <p:nvPr/>
        </p:nvSpPr>
        <p:spPr>
          <a:xfrm>
            <a:off x="10471426" y="46478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6B5F52-3214-4125-B211-B3366EC1BE49}"/>
              </a:ext>
            </a:extLst>
          </p:cNvPr>
          <p:cNvSpPr txBox="1"/>
          <p:nvPr/>
        </p:nvSpPr>
        <p:spPr>
          <a:xfrm>
            <a:off x="10471426" y="51534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520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/>
      <p:bldP spid="54" grpId="0" animBg="1"/>
      <p:bldP spid="55" grpId="0" animBg="1"/>
      <p:bldP spid="56" grpId="0"/>
      <p:bldP spid="57" grpId="0"/>
      <p:bldP spid="58" grpId="0"/>
      <p:bldP spid="61" grpId="0" animBg="1"/>
      <p:bldP spid="63" grpId="0"/>
      <p:bldP spid="69" grpId="0"/>
      <p:bldP spid="72" grpId="0" animBg="1"/>
      <p:bldP spid="73" grpId="0" animBg="1"/>
      <p:bldP spid="74" grpId="0"/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825</Words>
  <Application>Microsoft Office PowerPoint</Application>
  <PresentationFormat>Widescreen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Office Theme</vt:lpstr>
      <vt:lpstr>Multi-type Resource Allocation with Partial Preferences</vt:lpstr>
      <vt:lpstr>Multi-Type Allocation Problem (MTRA)</vt:lpstr>
      <vt:lpstr>Preferences over Bundles</vt:lpstr>
      <vt:lpstr>Stochastic Dominance ≻^sd</vt:lpstr>
      <vt:lpstr>Fairness, Efficiency, and Indivisibility</vt:lpstr>
      <vt:lpstr>Non-manipulability</vt:lpstr>
      <vt:lpstr>Multi-type Random Priority (MRP)</vt:lpstr>
      <vt:lpstr>Multi-type Probabilistic Serial (MPS)</vt:lpstr>
      <vt:lpstr>Multi-type General Dictatorship (MGD)</vt:lpstr>
      <vt:lpstr>Properties under General Partial Preferences</vt:lpstr>
      <vt:lpstr>Acyclic CP-net Preferences</vt:lpstr>
      <vt:lpstr>Properties under Acyclic CP-net Preferences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</dc:creator>
  <cp:lastModifiedBy>Sujoy</cp:lastModifiedBy>
  <cp:revision>84</cp:revision>
  <dcterms:created xsi:type="dcterms:W3CDTF">2020-02-08T16:57:02Z</dcterms:created>
  <dcterms:modified xsi:type="dcterms:W3CDTF">2020-02-11T17:54:25Z</dcterms:modified>
</cp:coreProperties>
</file>