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30" d="100"/>
          <a:sy n="30" d="100"/>
        </p:scale>
        <p:origin x="869" y="-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97CE-88D4-4CA6-96CD-1ED3A875828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C788-E389-4282-AD1C-8A1B6BA4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4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97CE-88D4-4CA6-96CD-1ED3A875828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C788-E389-4282-AD1C-8A1B6BA4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7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97CE-88D4-4CA6-96CD-1ED3A875828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C788-E389-4282-AD1C-8A1B6BA4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6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97CE-88D4-4CA6-96CD-1ED3A875828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C788-E389-4282-AD1C-8A1B6BA4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6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97CE-88D4-4CA6-96CD-1ED3A875828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C788-E389-4282-AD1C-8A1B6BA4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7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97CE-88D4-4CA6-96CD-1ED3A875828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C788-E389-4282-AD1C-8A1B6BA4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97CE-88D4-4CA6-96CD-1ED3A875828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C788-E389-4282-AD1C-8A1B6BA4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97CE-88D4-4CA6-96CD-1ED3A875828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C788-E389-4282-AD1C-8A1B6BA4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97CE-88D4-4CA6-96CD-1ED3A875828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C788-E389-4282-AD1C-8A1B6BA4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97CE-88D4-4CA6-96CD-1ED3A875828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C788-E389-4282-AD1C-8A1B6BA4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2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97CE-88D4-4CA6-96CD-1ED3A875828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C788-E389-4282-AD1C-8A1B6BA4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7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997CE-88D4-4CA6-96CD-1ED3A875828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8C788-E389-4282-AD1C-8A1B6BA4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2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2561B-F458-4D44-A542-77BB31305278}"/>
              </a:ext>
            </a:extLst>
          </p:cNvPr>
          <p:cNvSpPr txBox="1"/>
          <p:nvPr/>
        </p:nvSpPr>
        <p:spPr>
          <a:xfrm>
            <a:off x="6112038" y="228600"/>
            <a:ext cx="19163891" cy="2292931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pPr algn="ctr"/>
            <a:r>
              <a:rPr lang="en-US" sz="7200" dirty="0"/>
              <a:t>Mechanism Design for Multi-type Housing Markets </a:t>
            </a:r>
          </a:p>
          <a:p>
            <a:pPr algn="ctr"/>
            <a:r>
              <a:rPr lang="en-US" sz="7200" dirty="0"/>
              <a:t>with Acceptable Bundles </a:t>
            </a:r>
            <a:endParaRPr lang="en-US" sz="7200" dirty="0">
              <a:latin typeface="+mj-lt"/>
            </a:endParaRPr>
          </a:p>
        </p:txBody>
      </p:sp>
      <p:pic>
        <p:nvPicPr>
          <p:cNvPr id="5" name="Picture 3" descr="D:\Qiming Lu\Pictures\rpi_seal.gif">
            <a:extLst>
              <a:ext uri="{FF2B5EF4-FFF2-40B4-BE49-F238E27FC236}">
                <a16:creationId xmlns:a16="http://schemas.microsoft.com/office/drawing/2014/main" id="{92F892B2-027A-48BA-A01B-642B0E46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770" y="228600"/>
            <a:ext cx="4235776" cy="3831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512971-EF77-4E72-A8C7-AD6CE66CD86D}"/>
              </a:ext>
            </a:extLst>
          </p:cNvPr>
          <p:cNvSpPr txBox="1"/>
          <p:nvPr/>
        </p:nvSpPr>
        <p:spPr>
          <a:xfrm>
            <a:off x="10825474" y="2469310"/>
            <a:ext cx="9737018" cy="769437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pPr algn="ctr"/>
            <a:r>
              <a:rPr lang="en-US" sz="4500" b="1" dirty="0">
                <a:latin typeface="Lucida Grande"/>
              </a:rPr>
              <a:t>Sujoy Sikdar, Sibel </a:t>
            </a:r>
            <a:r>
              <a:rPr lang="en-US" sz="4500" b="1" dirty="0" err="1">
                <a:latin typeface="Lucida Grande"/>
              </a:rPr>
              <a:t>Adalı</a:t>
            </a:r>
            <a:r>
              <a:rPr lang="en-US" sz="4500" b="1" dirty="0">
                <a:latin typeface="Lucida Grande"/>
              </a:rPr>
              <a:t>, Lirong Xia</a:t>
            </a:r>
            <a:endParaRPr lang="en-US" sz="4500" b="1" baseline="30000" dirty="0">
              <a:latin typeface="Lucida Grand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4E4DAE-2A52-4060-B80B-41C5F2861866}"/>
              </a:ext>
            </a:extLst>
          </p:cNvPr>
          <p:cNvSpPr txBox="1"/>
          <p:nvPr/>
        </p:nvSpPr>
        <p:spPr>
          <a:xfrm>
            <a:off x="8161815" y="3318505"/>
            <a:ext cx="15064335" cy="692493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pPr algn="ctr"/>
            <a:r>
              <a:rPr lang="en-US" sz="4000" dirty="0">
                <a:latin typeface="Lucida Grande"/>
              </a:rPr>
              <a:t>Department of Computer Science, Rensselaer Polytechnic Institute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084F927-A73F-4ACE-89DD-D93966EAF89A}"/>
              </a:ext>
            </a:extLst>
          </p:cNvPr>
          <p:cNvCxnSpPr>
            <a:cxnSpLocks/>
          </p:cNvCxnSpPr>
          <p:nvPr/>
        </p:nvCxnSpPr>
        <p:spPr>
          <a:xfrm flipV="1">
            <a:off x="0" y="4170587"/>
            <a:ext cx="27432000" cy="14945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89A8CEA-C31B-4B64-A63D-45DEEFA2CDA4}"/>
              </a:ext>
            </a:extLst>
          </p:cNvPr>
          <p:cNvGrpSpPr>
            <a:grpSpLocks noChangeAspect="1"/>
          </p:cNvGrpSpPr>
          <p:nvPr/>
        </p:nvGrpSpPr>
        <p:grpSpPr>
          <a:xfrm>
            <a:off x="14667" y="22047200"/>
            <a:ext cx="11031188" cy="5105400"/>
            <a:chOff x="3902571" y="2283941"/>
            <a:chExt cx="4110899" cy="1840192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3252DED-941C-4DD4-8C76-CDF4B11B6195}"/>
                </a:ext>
              </a:extLst>
            </p:cNvPr>
            <p:cNvSpPr/>
            <p:nvPr/>
          </p:nvSpPr>
          <p:spPr>
            <a:xfrm>
              <a:off x="3933462" y="2283941"/>
              <a:ext cx="3248736" cy="1840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D4699AE-EA78-445E-A44E-03250CAB0F03}"/>
                </a:ext>
              </a:extLst>
            </p:cNvPr>
            <p:cNvSpPr/>
            <p:nvPr/>
          </p:nvSpPr>
          <p:spPr>
            <a:xfrm>
              <a:off x="4261408" y="2349919"/>
              <a:ext cx="3752062" cy="16883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0E8FF5D-A20B-4364-8E0D-3AA0CAF2C693}"/>
                </a:ext>
              </a:extLst>
            </p:cNvPr>
            <p:cNvSpPr txBox="1"/>
            <p:nvPr/>
          </p:nvSpPr>
          <p:spPr>
            <a:xfrm rot="16200000">
              <a:off x="3605217" y="3102371"/>
              <a:ext cx="881449" cy="286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CMI-trees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753AEDA-76D6-4009-B982-3BB993878004}"/>
                </a:ext>
              </a:extLst>
            </p:cNvPr>
            <p:cNvSpPr txBox="1"/>
            <p:nvPr/>
          </p:nvSpPr>
          <p:spPr>
            <a:xfrm>
              <a:off x="4345678" y="2430139"/>
              <a:ext cx="1280419" cy="1497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strict </a:t>
              </a:r>
            </a:p>
            <a:p>
              <a:pPr algn="ctr"/>
              <a:r>
                <a:rPr lang="en-US" sz="4400" dirty="0"/>
                <a:t>CMI-trees</a:t>
              </a:r>
            </a:p>
            <a:p>
              <a:pPr algn="ctr"/>
              <a:r>
                <a:rPr lang="en-US" sz="4400" dirty="0"/>
                <a:t>=</a:t>
              </a:r>
            </a:p>
            <a:p>
              <a:pPr algn="ctr"/>
              <a:r>
                <a:rPr lang="en-US" sz="4400" dirty="0"/>
                <a:t>Monotonic </a:t>
              </a:r>
            </a:p>
            <a:p>
              <a:pPr algn="ctr"/>
              <a:r>
                <a:rPr lang="en-US" sz="4400" dirty="0"/>
                <a:t>LP-trees </a:t>
              </a:r>
            </a:p>
            <a:p>
              <a:pPr algn="ctr"/>
              <a:r>
                <a:rPr lang="en-US" sz="4400" dirty="0"/>
                <a:t>w/ item labels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44AABC9-C12D-4FDF-BCF0-57BFB43B9DE0}"/>
                </a:ext>
              </a:extLst>
            </p:cNvPr>
            <p:cNvSpPr txBox="1"/>
            <p:nvPr/>
          </p:nvSpPr>
          <p:spPr>
            <a:xfrm rot="5400000">
              <a:off x="6678665" y="2725786"/>
              <a:ext cx="1488934" cy="10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Non-monotonic </a:t>
              </a:r>
            </a:p>
            <a:p>
              <a:pPr algn="ctr"/>
              <a:r>
                <a:rPr lang="en-US" sz="4400" dirty="0"/>
                <a:t>LP-trees </a:t>
              </a:r>
            </a:p>
            <a:p>
              <a:pPr algn="ctr"/>
              <a:r>
                <a:rPr lang="en-US" sz="4400" dirty="0"/>
                <a:t>w/ item labels</a:t>
              </a:r>
            </a:p>
            <a:p>
              <a:endParaRPr lang="en-US" sz="4400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32288499-3CE9-40F1-AC08-DE6B156B8017}"/>
                </a:ext>
              </a:extLst>
            </p:cNvPr>
            <p:cNvSpPr/>
            <p:nvPr/>
          </p:nvSpPr>
          <p:spPr>
            <a:xfrm>
              <a:off x="5589102" y="2509827"/>
              <a:ext cx="1000453" cy="13799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0A384C0C-40C8-40A8-A0A1-6B7049007A0D}"/>
                </a:ext>
              </a:extLst>
            </p:cNvPr>
            <p:cNvSpPr txBox="1"/>
            <p:nvPr/>
          </p:nvSpPr>
          <p:spPr>
            <a:xfrm rot="16200000">
              <a:off x="5302922" y="2924821"/>
              <a:ext cx="1230224" cy="539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LP-trees</a:t>
              </a:r>
            </a:p>
            <a:p>
              <a:pPr algn="ctr"/>
              <a:r>
                <a:rPr lang="en-US" sz="4400" dirty="0"/>
                <a:t>w/ type labels</a:t>
              </a: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3120E043-56CC-4FD3-9581-3B461AF0CBF4}"/>
                </a:ext>
              </a:extLst>
            </p:cNvPr>
            <p:cNvSpPr/>
            <p:nvPr/>
          </p:nvSpPr>
          <p:spPr>
            <a:xfrm>
              <a:off x="6256984" y="2509827"/>
              <a:ext cx="820636" cy="13799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DFE9D1B6-79DC-4D1B-AF60-6D1D0F2CA469}"/>
                </a:ext>
              </a:extLst>
            </p:cNvPr>
            <p:cNvSpPr txBox="1"/>
            <p:nvPr/>
          </p:nvSpPr>
          <p:spPr>
            <a:xfrm rot="5400000">
              <a:off x="6573244" y="3050986"/>
              <a:ext cx="462044" cy="286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GLPs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E6EE475-9D38-4D2C-AC90-6DDEA7410831}"/>
              </a:ext>
            </a:extLst>
          </p:cNvPr>
          <p:cNvGrpSpPr>
            <a:grpSpLocks noChangeAspect="1"/>
          </p:cNvGrpSpPr>
          <p:nvPr/>
        </p:nvGrpSpPr>
        <p:grpSpPr>
          <a:xfrm>
            <a:off x="12406549" y="21182133"/>
            <a:ext cx="12716861" cy="6108981"/>
            <a:chOff x="25559667" y="4683787"/>
            <a:chExt cx="10605540" cy="5094735"/>
          </a:xfrm>
        </p:grpSpPr>
        <p:pic>
          <p:nvPicPr>
            <p:cNvPr id="194" name="Graphic 193">
              <a:extLst>
                <a:ext uri="{FF2B5EF4-FFF2-40B4-BE49-F238E27FC236}">
                  <a16:creationId xmlns:a16="http://schemas.microsoft.com/office/drawing/2014/main" id="{20B970C8-EACE-4940-8708-4CD8D40F2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974800" y="4683790"/>
              <a:ext cx="1034133" cy="1034133"/>
            </a:xfrm>
            <a:prstGeom prst="rect">
              <a:avLst/>
            </a:prstGeom>
          </p:spPr>
        </p:pic>
        <p:pic>
          <p:nvPicPr>
            <p:cNvPr id="195" name="Graphic 194">
              <a:extLst>
                <a:ext uri="{FF2B5EF4-FFF2-40B4-BE49-F238E27FC236}">
                  <a16:creationId xmlns:a16="http://schemas.microsoft.com/office/drawing/2014/main" id="{77396504-DD5A-496C-91B1-C6C8AC50A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612769" y="4683790"/>
              <a:ext cx="1034133" cy="1034133"/>
            </a:xfrm>
            <a:prstGeom prst="rect">
              <a:avLst/>
            </a:prstGeom>
          </p:spPr>
        </p:pic>
        <p:pic>
          <p:nvPicPr>
            <p:cNvPr id="196" name="Graphic 195" descr="Home">
              <a:extLst>
                <a:ext uri="{FF2B5EF4-FFF2-40B4-BE49-F238E27FC236}">
                  <a16:creationId xmlns:a16="http://schemas.microsoft.com/office/drawing/2014/main" id="{9D7D5867-C652-485F-9344-8270FF020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251400" y="4694293"/>
              <a:ext cx="1034133" cy="1034133"/>
            </a:xfrm>
            <a:prstGeom prst="rect">
              <a:avLst/>
            </a:prstGeom>
          </p:spPr>
        </p:pic>
        <p:pic>
          <p:nvPicPr>
            <p:cNvPr id="197" name="Graphic 196" descr="Home">
              <a:extLst>
                <a:ext uri="{FF2B5EF4-FFF2-40B4-BE49-F238E27FC236}">
                  <a16:creationId xmlns:a16="http://schemas.microsoft.com/office/drawing/2014/main" id="{99D3F4BC-4824-484C-8CE8-298CD7D45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861413" y="4696488"/>
              <a:ext cx="1034133" cy="1034133"/>
            </a:xfrm>
            <a:prstGeom prst="rect">
              <a:avLst/>
            </a:prstGeom>
          </p:spPr>
        </p:pic>
        <p:pic>
          <p:nvPicPr>
            <p:cNvPr id="198" name="Graphic 197">
              <a:extLst>
                <a:ext uri="{FF2B5EF4-FFF2-40B4-BE49-F238E27FC236}">
                  <a16:creationId xmlns:a16="http://schemas.microsoft.com/office/drawing/2014/main" id="{2093CE96-CC29-4B08-8FF3-FE79D130A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3484467" y="4696487"/>
              <a:ext cx="1034133" cy="1034133"/>
            </a:xfrm>
            <a:prstGeom prst="rect">
              <a:avLst/>
            </a:prstGeom>
          </p:spPr>
        </p:pic>
        <p:pic>
          <p:nvPicPr>
            <p:cNvPr id="199" name="Graphic 198" descr="Home">
              <a:extLst>
                <a:ext uri="{FF2B5EF4-FFF2-40B4-BE49-F238E27FC236}">
                  <a16:creationId xmlns:a16="http://schemas.microsoft.com/office/drawing/2014/main" id="{55FBB04F-967D-455E-BFA9-A1CBEAACE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5128200" y="4694293"/>
              <a:ext cx="1034133" cy="1034133"/>
            </a:xfrm>
            <a:prstGeom prst="rect">
              <a:avLst/>
            </a:prstGeom>
          </p:spPr>
        </p:pic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813370BB-640D-45EB-BC5B-E977EE68B649}"/>
                </a:ext>
              </a:extLst>
            </p:cNvPr>
            <p:cNvCxnSpPr>
              <a:cxnSpLocks/>
              <a:stCxn id="194" idx="3"/>
              <a:endCxn id="195" idx="1"/>
            </p:cNvCxnSpPr>
            <p:nvPr/>
          </p:nvCxnSpPr>
          <p:spPr>
            <a:xfrm>
              <a:off x="28008933" y="5200857"/>
              <a:ext cx="60383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EE2D455-20E3-45A3-B0BC-07EC7B945EAE}"/>
                </a:ext>
              </a:extLst>
            </p:cNvPr>
            <p:cNvCxnSpPr>
              <a:stCxn id="195" idx="3"/>
              <a:endCxn id="196" idx="1"/>
            </p:cNvCxnSpPr>
            <p:nvPr/>
          </p:nvCxnSpPr>
          <p:spPr>
            <a:xfrm>
              <a:off x="29646902" y="5200857"/>
              <a:ext cx="604498" cy="1050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AB8EA6D8-0E2D-4364-8C00-4D8CC1E6F91D}"/>
                </a:ext>
              </a:extLst>
            </p:cNvPr>
            <p:cNvCxnSpPr>
              <a:cxnSpLocks/>
              <a:stCxn id="196" idx="3"/>
              <a:endCxn id="197" idx="1"/>
            </p:cNvCxnSpPr>
            <p:nvPr/>
          </p:nvCxnSpPr>
          <p:spPr>
            <a:xfrm>
              <a:off x="31285533" y="5211360"/>
              <a:ext cx="575880" cy="219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0B49F605-83AA-4585-AE86-EB65F4C6588F}"/>
                </a:ext>
              </a:extLst>
            </p:cNvPr>
            <p:cNvCxnSpPr>
              <a:stCxn id="197" idx="3"/>
              <a:endCxn id="198" idx="1"/>
            </p:cNvCxnSpPr>
            <p:nvPr/>
          </p:nvCxnSpPr>
          <p:spPr>
            <a:xfrm flipV="1">
              <a:off x="32895546" y="5213554"/>
              <a:ext cx="588921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D042580B-D69F-4C88-B260-4B07DB8EFEEA}"/>
                </a:ext>
              </a:extLst>
            </p:cNvPr>
            <p:cNvCxnSpPr>
              <a:stCxn id="198" idx="3"/>
              <a:endCxn id="199" idx="1"/>
            </p:cNvCxnSpPr>
            <p:nvPr/>
          </p:nvCxnSpPr>
          <p:spPr>
            <a:xfrm flipV="1">
              <a:off x="34518600" y="5211360"/>
              <a:ext cx="609600" cy="219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5" name="Graphic 204" descr="User">
              <a:extLst>
                <a:ext uri="{FF2B5EF4-FFF2-40B4-BE49-F238E27FC236}">
                  <a16:creationId xmlns:a16="http://schemas.microsoft.com/office/drawing/2014/main" id="{66C5C2EF-67AB-44C7-A4D5-F5E500646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5559667" y="4683787"/>
              <a:ext cx="1034133" cy="1034134"/>
            </a:xfrm>
            <a:prstGeom prst="rect">
              <a:avLst/>
            </a:prstGeom>
          </p:spPr>
        </p:pic>
        <p:pic>
          <p:nvPicPr>
            <p:cNvPr id="206" name="Graphic 205" descr="Home">
              <a:extLst>
                <a:ext uri="{FF2B5EF4-FFF2-40B4-BE49-F238E27FC236}">
                  <a16:creationId xmlns:a16="http://schemas.microsoft.com/office/drawing/2014/main" id="{BDD9233C-AD88-4CF7-A50C-9CCE9FD03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993076" y="6026158"/>
              <a:ext cx="1034133" cy="1034133"/>
            </a:xfrm>
            <a:prstGeom prst="rect">
              <a:avLst/>
            </a:prstGeom>
          </p:spPr>
        </p:pic>
        <p:pic>
          <p:nvPicPr>
            <p:cNvPr id="207" name="Graphic 206">
              <a:extLst>
                <a:ext uri="{FF2B5EF4-FFF2-40B4-BE49-F238E27FC236}">
                  <a16:creationId xmlns:a16="http://schemas.microsoft.com/office/drawing/2014/main" id="{1C059561-A067-453A-A9E3-7959D1473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612769" y="6033625"/>
              <a:ext cx="1034133" cy="1034133"/>
            </a:xfrm>
            <a:prstGeom prst="rect">
              <a:avLst/>
            </a:prstGeom>
          </p:spPr>
        </p:pic>
        <p:pic>
          <p:nvPicPr>
            <p:cNvPr id="208" name="Graphic 207" descr="Home">
              <a:extLst>
                <a:ext uri="{FF2B5EF4-FFF2-40B4-BE49-F238E27FC236}">
                  <a16:creationId xmlns:a16="http://schemas.microsoft.com/office/drawing/2014/main" id="{13DB4B33-ADCB-4237-AAD5-CF2B74501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612769" y="7379054"/>
              <a:ext cx="1034133" cy="1034133"/>
            </a:xfrm>
            <a:prstGeom prst="rect">
              <a:avLst/>
            </a:prstGeom>
          </p:spPr>
        </p:pic>
        <p:pic>
          <p:nvPicPr>
            <p:cNvPr id="209" name="Graphic 208">
              <a:extLst>
                <a:ext uri="{FF2B5EF4-FFF2-40B4-BE49-F238E27FC236}">
                  <a16:creationId xmlns:a16="http://schemas.microsoft.com/office/drawing/2014/main" id="{1DEDD413-EB64-4332-B019-AEEF0455C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0251400" y="6015208"/>
              <a:ext cx="1034133" cy="1034133"/>
            </a:xfrm>
            <a:prstGeom prst="rect">
              <a:avLst/>
            </a:prstGeom>
          </p:spPr>
        </p:pic>
        <p:pic>
          <p:nvPicPr>
            <p:cNvPr id="210" name="Graphic 209" descr="Home">
              <a:extLst>
                <a:ext uri="{FF2B5EF4-FFF2-40B4-BE49-F238E27FC236}">
                  <a16:creationId xmlns:a16="http://schemas.microsoft.com/office/drawing/2014/main" id="{3ACC75BD-B7DF-443E-B0E3-02B29E1DC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960467" y="6029891"/>
              <a:ext cx="1034133" cy="1034133"/>
            </a:xfrm>
            <a:prstGeom prst="rect">
              <a:avLst/>
            </a:prstGeom>
          </p:spPr>
        </p:pic>
        <p:pic>
          <p:nvPicPr>
            <p:cNvPr id="211" name="Graphic 210" descr="Home">
              <a:extLst>
                <a:ext uri="{FF2B5EF4-FFF2-40B4-BE49-F238E27FC236}">
                  <a16:creationId xmlns:a16="http://schemas.microsoft.com/office/drawing/2014/main" id="{33290B59-F4A3-4935-A3FD-254F4E9DA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3534574" y="6039795"/>
              <a:ext cx="1034133" cy="1034133"/>
            </a:xfrm>
            <a:prstGeom prst="rect">
              <a:avLst/>
            </a:prstGeom>
          </p:spPr>
        </p:pic>
        <p:pic>
          <p:nvPicPr>
            <p:cNvPr id="212" name="Graphic 211">
              <a:extLst>
                <a:ext uri="{FF2B5EF4-FFF2-40B4-BE49-F238E27FC236}">
                  <a16:creationId xmlns:a16="http://schemas.microsoft.com/office/drawing/2014/main" id="{F4AC73B3-66D6-4F93-925E-F5B329A2C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131074" y="6030327"/>
              <a:ext cx="1034133" cy="1034133"/>
            </a:xfrm>
            <a:prstGeom prst="rect">
              <a:avLst/>
            </a:prstGeom>
          </p:spPr>
        </p:pic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59D024DB-C91B-4422-82AB-1EC6CB99A934}"/>
                </a:ext>
              </a:extLst>
            </p:cNvPr>
            <p:cNvCxnSpPr>
              <a:cxnSpLocks/>
              <a:stCxn id="207" idx="3"/>
              <a:endCxn id="209" idx="1"/>
            </p:cNvCxnSpPr>
            <p:nvPr/>
          </p:nvCxnSpPr>
          <p:spPr>
            <a:xfrm flipV="1">
              <a:off x="29646902" y="6532275"/>
              <a:ext cx="604498" cy="184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021DC9C0-CC58-4979-978C-186450C5D6E5}"/>
                </a:ext>
              </a:extLst>
            </p:cNvPr>
            <p:cNvCxnSpPr>
              <a:cxnSpLocks/>
              <a:stCxn id="209" idx="3"/>
              <a:endCxn id="210" idx="1"/>
            </p:cNvCxnSpPr>
            <p:nvPr/>
          </p:nvCxnSpPr>
          <p:spPr>
            <a:xfrm>
              <a:off x="31285533" y="6532275"/>
              <a:ext cx="674934" cy="1468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B62690F1-C961-428F-89AC-3155DAC07CA3}"/>
                </a:ext>
              </a:extLst>
            </p:cNvPr>
            <p:cNvCxnSpPr>
              <a:cxnSpLocks/>
              <a:stCxn id="210" idx="3"/>
              <a:endCxn id="211" idx="1"/>
            </p:cNvCxnSpPr>
            <p:nvPr/>
          </p:nvCxnSpPr>
          <p:spPr>
            <a:xfrm>
              <a:off x="32994600" y="6546958"/>
              <a:ext cx="539974" cy="990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CF8937FB-33CC-4904-9C25-02B272FCE21C}"/>
                </a:ext>
              </a:extLst>
            </p:cNvPr>
            <p:cNvCxnSpPr>
              <a:cxnSpLocks/>
              <a:stCxn id="211" idx="3"/>
              <a:endCxn id="212" idx="1"/>
            </p:cNvCxnSpPr>
            <p:nvPr/>
          </p:nvCxnSpPr>
          <p:spPr>
            <a:xfrm flipV="1">
              <a:off x="34568707" y="6547394"/>
              <a:ext cx="562367" cy="94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7" name="Graphic 216">
              <a:extLst>
                <a:ext uri="{FF2B5EF4-FFF2-40B4-BE49-F238E27FC236}">
                  <a16:creationId xmlns:a16="http://schemas.microsoft.com/office/drawing/2014/main" id="{6029A971-FE1F-4BF3-A042-D91207F7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0257444" y="7379054"/>
              <a:ext cx="1034133" cy="1034133"/>
            </a:xfrm>
            <a:prstGeom prst="rect">
              <a:avLst/>
            </a:prstGeom>
          </p:spPr>
        </p:pic>
        <p:pic>
          <p:nvPicPr>
            <p:cNvPr id="218" name="Graphic 217">
              <a:extLst>
                <a:ext uri="{FF2B5EF4-FFF2-40B4-BE49-F238E27FC236}">
                  <a16:creationId xmlns:a16="http://schemas.microsoft.com/office/drawing/2014/main" id="{A0BE1B49-3F85-4A91-B42F-85F3ECDC0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60467" y="7375499"/>
              <a:ext cx="1034133" cy="1034133"/>
            </a:xfrm>
            <a:prstGeom prst="rect">
              <a:avLst/>
            </a:prstGeom>
          </p:spPr>
        </p:pic>
        <p:pic>
          <p:nvPicPr>
            <p:cNvPr id="219" name="Graphic 218" descr="Home">
              <a:extLst>
                <a:ext uri="{FF2B5EF4-FFF2-40B4-BE49-F238E27FC236}">
                  <a16:creationId xmlns:a16="http://schemas.microsoft.com/office/drawing/2014/main" id="{3C36BC90-6B3C-4E19-ACE8-FF3304462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3540053" y="7363715"/>
              <a:ext cx="1034133" cy="1034133"/>
            </a:xfrm>
            <a:prstGeom prst="rect">
              <a:avLst/>
            </a:prstGeom>
          </p:spPr>
        </p:pic>
        <p:pic>
          <p:nvPicPr>
            <p:cNvPr id="220" name="Graphic 219">
              <a:extLst>
                <a:ext uri="{FF2B5EF4-FFF2-40B4-BE49-F238E27FC236}">
                  <a16:creationId xmlns:a16="http://schemas.microsoft.com/office/drawing/2014/main" id="{F5C93437-A6D0-4EED-864D-AA4079E3B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131074" y="7363715"/>
              <a:ext cx="1034133" cy="1034133"/>
            </a:xfrm>
            <a:prstGeom prst="rect">
              <a:avLst/>
            </a:prstGeom>
          </p:spPr>
        </p:pic>
        <p:pic>
          <p:nvPicPr>
            <p:cNvPr id="221" name="Graphic 220" descr="Home">
              <a:extLst>
                <a:ext uri="{FF2B5EF4-FFF2-40B4-BE49-F238E27FC236}">
                  <a16:creationId xmlns:a16="http://schemas.microsoft.com/office/drawing/2014/main" id="{0088D944-49BC-44CD-811E-C5E237FE1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0257444" y="8742900"/>
              <a:ext cx="1034133" cy="1034133"/>
            </a:xfrm>
            <a:prstGeom prst="rect">
              <a:avLst/>
            </a:prstGeom>
          </p:spPr>
        </p:pic>
        <p:pic>
          <p:nvPicPr>
            <p:cNvPr id="222" name="Graphic 221">
              <a:extLst>
                <a:ext uri="{FF2B5EF4-FFF2-40B4-BE49-F238E27FC236}">
                  <a16:creationId xmlns:a16="http://schemas.microsoft.com/office/drawing/2014/main" id="{D42E0974-1ED0-415D-9D49-C8DF9CF46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47113" y="8742900"/>
              <a:ext cx="1034133" cy="1034133"/>
            </a:xfrm>
            <a:prstGeom prst="rect">
              <a:avLst/>
            </a:prstGeom>
          </p:spPr>
        </p:pic>
        <p:pic>
          <p:nvPicPr>
            <p:cNvPr id="223" name="Graphic 222">
              <a:extLst>
                <a:ext uri="{FF2B5EF4-FFF2-40B4-BE49-F238E27FC236}">
                  <a16:creationId xmlns:a16="http://schemas.microsoft.com/office/drawing/2014/main" id="{4BC4F700-6E79-42B3-97CE-93509415A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3560582" y="8744389"/>
              <a:ext cx="1034133" cy="1034133"/>
            </a:xfrm>
            <a:prstGeom prst="rect">
              <a:avLst/>
            </a:prstGeom>
          </p:spPr>
        </p:pic>
        <p:pic>
          <p:nvPicPr>
            <p:cNvPr id="224" name="Graphic 223">
              <a:extLst>
                <a:ext uri="{FF2B5EF4-FFF2-40B4-BE49-F238E27FC236}">
                  <a16:creationId xmlns:a16="http://schemas.microsoft.com/office/drawing/2014/main" id="{86898F76-6255-42E2-B89D-2D541D670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131074" y="8742899"/>
              <a:ext cx="1034133" cy="1034133"/>
            </a:xfrm>
            <a:prstGeom prst="rect">
              <a:avLst/>
            </a:prstGeom>
          </p:spPr>
        </p:pic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4D2DD7B9-2794-467D-99A4-07F2244C5565}"/>
                </a:ext>
              </a:extLst>
            </p:cNvPr>
            <p:cNvCxnSpPr>
              <a:cxnSpLocks/>
              <a:stCxn id="208" idx="3"/>
              <a:endCxn id="217" idx="1"/>
            </p:cNvCxnSpPr>
            <p:nvPr/>
          </p:nvCxnSpPr>
          <p:spPr>
            <a:xfrm>
              <a:off x="29646902" y="7896121"/>
              <a:ext cx="61054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A588E86E-1FAD-40EC-BC07-AC0A96EDECB7}"/>
                </a:ext>
              </a:extLst>
            </p:cNvPr>
            <p:cNvCxnSpPr>
              <a:cxnSpLocks/>
              <a:stCxn id="206" idx="3"/>
              <a:endCxn id="207" idx="1"/>
            </p:cNvCxnSpPr>
            <p:nvPr/>
          </p:nvCxnSpPr>
          <p:spPr>
            <a:xfrm>
              <a:off x="28027209" y="6543225"/>
              <a:ext cx="585560" cy="746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F8858F76-481A-4B93-913A-6BBEF17D7554}"/>
                </a:ext>
              </a:extLst>
            </p:cNvPr>
            <p:cNvCxnSpPr>
              <a:cxnSpLocks/>
              <a:stCxn id="206" idx="2"/>
              <a:endCxn id="208" idx="1"/>
            </p:cNvCxnSpPr>
            <p:nvPr/>
          </p:nvCxnSpPr>
          <p:spPr>
            <a:xfrm>
              <a:off x="27510143" y="7060291"/>
              <a:ext cx="1102626" cy="8358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EC813973-108B-4102-B7A2-3B592293C921}"/>
                </a:ext>
              </a:extLst>
            </p:cNvPr>
            <p:cNvCxnSpPr>
              <a:cxnSpLocks/>
              <a:stCxn id="217" idx="3"/>
              <a:endCxn id="218" idx="1"/>
            </p:cNvCxnSpPr>
            <p:nvPr/>
          </p:nvCxnSpPr>
          <p:spPr>
            <a:xfrm flipV="1">
              <a:off x="31291577" y="7892566"/>
              <a:ext cx="668890" cy="355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B22BBE9D-D301-4330-927F-80B399D1FB57}"/>
                </a:ext>
              </a:extLst>
            </p:cNvPr>
            <p:cNvCxnSpPr>
              <a:cxnSpLocks/>
              <a:stCxn id="218" idx="3"/>
              <a:endCxn id="219" idx="1"/>
            </p:cNvCxnSpPr>
            <p:nvPr/>
          </p:nvCxnSpPr>
          <p:spPr>
            <a:xfrm flipV="1">
              <a:off x="32994600" y="7880782"/>
              <a:ext cx="545453" cy="117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37E5DE13-BF43-4F95-A1FB-A44634AD0741}"/>
                </a:ext>
              </a:extLst>
            </p:cNvPr>
            <p:cNvCxnSpPr>
              <a:cxnSpLocks/>
              <a:stCxn id="219" idx="3"/>
              <a:endCxn id="220" idx="1"/>
            </p:cNvCxnSpPr>
            <p:nvPr/>
          </p:nvCxnSpPr>
          <p:spPr>
            <a:xfrm>
              <a:off x="34574186" y="7880782"/>
              <a:ext cx="55688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00D6CB2A-70BE-4363-A034-C9C78EB618AA}"/>
                </a:ext>
              </a:extLst>
            </p:cNvPr>
            <p:cNvCxnSpPr>
              <a:stCxn id="221" idx="3"/>
              <a:endCxn id="222" idx="1"/>
            </p:cNvCxnSpPr>
            <p:nvPr/>
          </p:nvCxnSpPr>
          <p:spPr>
            <a:xfrm>
              <a:off x="31291577" y="9259967"/>
              <a:ext cx="65553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F9926266-44EE-469B-893C-3BAF007A820C}"/>
                </a:ext>
              </a:extLst>
            </p:cNvPr>
            <p:cNvCxnSpPr>
              <a:stCxn id="222" idx="3"/>
              <a:endCxn id="223" idx="1"/>
            </p:cNvCxnSpPr>
            <p:nvPr/>
          </p:nvCxnSpPr>
          <p:spPr>
            <a:xfrm>
              <a:off x="32981246" y="9259967"/>
              <a:ext cx="579336" cy="148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EBE88D08-2438-45A9-8975-77F4911B24EE}"/>
                </a:ext>
              </a:extLst>
            </p:cNvPr>
            <p:cNvCxnSpPr>
              <a:cxnSpLocks/>
              <a:stCxn id="223" idx="3"/>
            </p:cNvCxnSpPr>
            <p:nvPr/>
          </p:nvCxnSpPr>
          <p:spPr>
            <a:xfrm>
              <a:off x="34594715" y="9261456"/>
              <a:ext cx="43739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BD23B93D-F3F7-487E-A53C-7179B76B4042}"/>
                </a:ext>
              </a:extLst>
            </p:cNvPr>
            <p:cNvCxnSpPr>
              <a:stCxn id="208" idx="2"/>
              <a:endCxn id="221" idx="1"/>
            </p:cNvCxnSpPr>
            <p:nvPr/>
          </p:nvCxnSpPr>
          <p:spPr>
            <a:xfrm>
              <a:off x="29129836" y="8413187"/>
              <a:ext cx="1127608" cy="84678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16D58670-0C32-464D-B716-9B567EFF1C22}"/>
                </a:ext>
              </a:extLst>
            </p:cNvPr>
            <p:cNvSpPr txBox="1"/>
            <p:nvPr/>
          </p:nvSpPr>
          <p:spPr>
            <a:xfrm>
              <a:off x="27965400" y="5791200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1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4E5E5A4-EF7F-4C30-AA8F-25D151B5D237}"/>
                </a:ext>
              </a:extLst>
            </p:cNvPr>
            <p:cNvSpPr txBox="1"/>
            <p:nvPr/>
          </p:nvSpPr>
          <p:spPr>
            <a:xfrm>
              <a:off x="29565600" y="7163174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1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83A22C91-9234-4E4E-8EB6-8B5B46400472}"/>
                </a:ext>
              </a:extLst>
            </p:cNvPr>
            <p:cNvSpPr txBox="1"/>
            <p:nvPr/>
          </p:nvSpPr>
          <p:spPr>
            <a:xfrm>
              <a:off x="29565889" y="8158135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0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2AC90448-1052-4D09-A13B-2ACD8EB953D1}"/>
                </a:ext>
              </a:extLst>
            </p:cNvPr>
            <p:cNvSpPr txBox="1"/>
            <p:nvPr/>
          </p:nvSpPr>
          <p:spPr>
            <a:xfrm>
              <a:off x="28008867" y="6862735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0</a:t>
              </a:r>
            </a:p>
          </p:txBody>
        </p:sp>
        <p:pic>
          <p:nvPicPr>
            <p:cNvPr id="239" name="Graphic 238" descr="User">
              <a:extLst>
                <a:ext uri="{FF2B5EF4-FFF2-40B4-BE49-F238E27FC236}">
                  <a16:creationId xmlns:a16="http://schemas.microsoft.com/office/drawing/2014/main" id="{09C6DF34-6530-42E1-B1EB-2A369F010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5603200" y="6033625"/>
              <a:ext cx="1034133" cy="1034134"/>
            </a:xfrm>
            <a:prstGeom prst="rect">
              <a:avLst/>
            </a:prstGeom>
          </p:spPr>
        </p:pic>
      </p:grpSp>
      <p:pic>
        <p:nvPicPr>
          <p:cNvPr id="243" name="Graphic 242" descr="User">
            <a:extLst>
              <a:ext uri="{FF2B5EF4-FFF2-40B4-BE49-F238E27FC236}">
                <a16:creationId xmlns:a16="http://schemas.microsoft.com/office/drawing/2014/main" id="{FD184D18-8C3E-4F30-8742-27D9DB8142B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48407" y="28847077"/>
            <a:ext cx="1259217" cy="1259217"/>
          </a:xfrm>
          <a:prstGeom prst="rect">
            <a:avLst/>
          </a:prstGeom>
        </p:spPr>
      </p:pic>
      <p:pic>
        <p:nvPicPr>
          <p:cNvPr id="244" name="Graphic 243" descr="Home">
            <a:extLst>
              <a:ext uri="{FF2B5EF4-FFF2-40B4-BE49-F238E27FC236}">
                <a16:creationId xmlns:a16="http://schemas.microsoft.com/office/drawing/2014/main" id="{BFD6C80D-F93B-41EC-899A-765F218C35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49658" y="30647671"/>
            <a:ext cx="1259217" cy="1259217"/>
          </a:xfrm>
          <a:prstGeom prst="rect">
            <a:avLst/>
          </a:prstGeom>
        </p:spPr>
      </p:pic>
      <p:pic>
        <p:nvPicPr>
          <p:cNvPr id="245" name="Graphic 244">
            <a:extLst>
              <a:ext uri="{FF2B5EF4-FFF2-40B4-BE49-F238E27FC236}">
                <a16:creationId xmlns:a16="http://schemas.microsoft.com/office/drawing/2014/main" id="{92853D1E-3B78-48C2-9D35-A1745006A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5280" y="30647670"/>
            <a:ext cx="1259217" cy="1259217"/>
          </a:xfrm>
          <a:prstGeom prst="rect">
            <a:avLst/>
          </a:prstGeom>
        </p:spPr>
      </p:pic>
      <p:pic>
        <p:nvPicPr>
          <p:cNvPr id="246" name="Graphic 245" descr="User">
            <a:extLst>
              <a:ext uri="{FF2B5EF4-FFF2-40B4-BE49-F238E27FC236}">
                <a16:creationId xmlns:a16="http://schemas.microsoft.com/office/drawing/2014/main" id="{C8EB3597-429F-43C9-8E2C-5AC0CDBBDFA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987208" y="34408092"/>
            <a:ext cx="1259217" cy="1259217"/>
          </a:xfrm>
          <a:prstGeom prst="rect">
            <a:avLst/>
          </a:prstGeom>
        </p:spPr>
      </p:pic>
      <p:pic>
        <p:nvPicPr>
          <p:cNvPr id="247" name="Graphic 246" descr="Home">
            <a:extLst>
              <a:ext uri="{FF2B5EF4-FFF2-40B4-BE49-F238E27FC236}">
                <a16:creationId xmlns:a16="http://schemas.microsoft.com/office/drawing/2014/main" id="{D2E48BDF-CE07-420B-A435-A76F29B692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48346" y="32512954"/>
            <a:ext cx="1259217" cy="1259217"/>
          </a:xfrm>
          <a:prstGeom prst="rect">
            <a:avLst/>
          </a:prstGeom>
        </p:spPr>
      </p:pic>
      <p:pic>
        <p:nvPicPr>
          <p:cNvPr id="248" name="Graphic 247">
            <a:extLst>
              <a:ext uri="{FF2B5EF4-FFF2-40B4-BE49-F238E27FC236}">
                <a16:creationId xmlns:a16="http://schemas.microsoft.com/office/drawing/2014/main" id="{42CC7A28-10A1-4AA5-949F-E626707064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79236" y="32487755"/>
            <a:ext cx="1259217" cy="1259217"/>
          </a:xfrm>
          <a:prstGeom prst="rect">
            <a:avLst/>
          </a:prstGeom>
        </p:spPr>
      </p:pic>
      <p:pic>
        <p:nvPicPr>
          <p:cNvPr id="249" name="Graphic 248" descr="Home">
            <a:extLst>
              <a:ext uri="{FF2B5EF4-FFF2-40B4-BE49-F238E27FC236}">
                <a16:creationId xmlns:a16="http://schemas.microsoft.com/office/drawing/2014/main" id="{97ABB038-1CE7-4564-830D-6F50A58A7D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55532" y="30647671"/>
            <a:ext cx="1259217" cy="1259217"/>
          </a:xfrm>
          <a:prstGeom prst="rect">
            <a:avLst/>
          </a:prstGeom>
        </p:spPr>
      </p:pic>
      <p:pic>
        <p:nvPicPr>
          <p:cNvPr id="250" name="Graphic 249">
            <a:extLst>
              <a:ext uri="{FF2B5EF4-FFF2-40B4-BE49-F238E27FC236}">
                <a16:creationId xmlns:a16="http://schemas.microsoft.com/office/drawing/2014/main" id="{5D0040F6-CE5E-4B83-8A91-D7F7CBE323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5280" y="32512954"/>
            <a:ext cx="1259217" cy="1259217"/>
          </a:xfrm>
          <a:prstGeom prst="rect">
            <a:avLst/>
          </a:prstGeom>
        </p:spPr>
      </p:pic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5E714D4B-2E95-4327-BE1A-0E3315EBC1A7}"/>
              </a:ext>
            </a:extLst>
          </p:cNvPr>
          <p:cNvCxnSpPr>
            <a:cxnSpLocks noChangeAspect="1"/>
            <a:stCxn id="244" idx="0"/>
            <a:endCxn id="243" idx="1"/>
          </p:cNvCxnSpPr>
          <p:nvPr/>
        </p:nvCxnSpPr>
        <p:spPr>
          <a:xfrm rot="5400000" flipH="1" flipV="1">
            <a:off x="2028344" y="29727609"/>
            <a:ext cx="1170986" cy="669140"/>
          </a:xfrm>
          <a:prstGeom prst="bentConnector2">
            <a:avLst/>
          </a:prstGeom>
          <a:ln w="5715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C281925A-F905-4D49-B6C2-B484CDC8185C}"/>
              </a:ext>
            </a:extLst>
          </p:cNvPr>
          <p:cNvCxnSpPr>
            <a:cxnSpLocks noChangeAspect="1"/>
            <a:stCxn id="249" idx="0"/>
            <a:endCxn id="243" idx="2"/>
          </p:cNvCxnSpPr>
          <p:nvPr/>
        </p:nvCxnSpPr>
        <p:spPr>
          <a:xfrm flipH="1" flipV="1">
            <a:off x="3578015" y="30106294"/>
            <a:ext cx="7126" cy="541377"/>
          </a:xfrm>
          <a:prstGeom prst="straightConnector1">
            <a:avLst/>
          </a:prstGeom>
          <a:ln w="5715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C21FB531-6724-496B-9C97-2B0840A8E9DD}"/>
              </a:ext>
            </a:extLst>
          </p:cNvPr>
          <p:cNvCxnSpPr>
            <a:cxnSpLocks noChangeAspect="1"/>
            <a:stCxn id="245" idx="0"/>
            <a:endCxn id="243" idx="3"/>
          </p:cNvCxnSpPr>
          <p:nvPr/>
        </p:nvCxnSpPr>
        <p:spPr>
          <a:xfrm rot="16200000" flipV="1">
            <a:off x="4050765" y="29633545"/>
            <a:ext cx="1170984" cy="857266"/>
          </a:xfrm>
          <a:prstGeom prst="bentConnector2">
            <a:avLst/>
          </a:prstGeom>
          <a:ln w="5715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3F8944A6-2846-43BB-BBFF-199ECD468509}"/>
              </a:ext>
            </a:extLst>
          </p:cNvPr>
          <p:cNvCxnSpPr>
            <a:cxnSpLocks noChangeAspect="1"/>
            <a:stCxn id="246" idx="2"/>
            <a:endCxn id="244" idx="1"/>
          </p:cNvCxnSpPr>
          <p:nvPr/>
        </p:nvCxnSpPr>
        <p:spPr>
          <a:xfrm rot="5400000" flipH="1">
            <a:off x="438223" y="32488716"/>
            <a:ext cx="4390029" cy="1967159"/>
          </a:xfrm>
          <a:prstGeom prst="bentConnector4">
            <a:avLst>
              <a:gd name="adj1" fmla="val -3729"/>
              <a:gd name="adj2" fmla="val 126325"/>
            </a:avLst>
          </a:prstGeom>
          <a:ln w="5715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866C048E-3DEF-41A4-B231-84085CBD0A1A}"/>
              </a:ext>
            </a:extLst>
          </p:cNvPr>
          <p:cNvCxnSpPr>
            <a:cxnSpLocks noChangeAspect="1"/>
            <a:stCxn id="243" idx="0"/>
            <a:endCxn id="245" idx="3"/>
          </p:cNvCxnSpPr>
          <p:nvPr/>
        </p:nvCxnSpPr>
        <p:spPr>
          <a:xfrm rot="16200000" flipH="1">
            <a:off x="3421155" y="29003937"/>
            <a:ext cx="2430202" cy="2116482"/>
          </a:xfrm>
          <a:prstGeom prst="bentConnector4">
            <a:avLst>
              <a:gd name="adj1" fmla="val -6735"/>
              <a:gd name="adj2" fmla="val 124072"/>
            </a:avLst>
          </a:prstGeom>
          <a:ln w="5715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6" name="Graphic 255" descr="User">
            <a:extLst>
              <a:ext uri="{FF2B5EF4-FFF2-40B4-BE49-F238E27FC236}">
                <a16:creationId xmlns:a16="http://schemas.microsoft.com/office/drawing/2014/main" id="{97C39ACF-33CA-493E-92FE-CBA41EB63F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73391" y="28847078"/>
            <a:ext cx="1259217" cy="1259217"/>
          </a:xfrm>
          <a:prstGeom prst="rect">
            <a:avLst/>
          </a:prstGeom>
        </p:spPr>
      </p:pic>
      <p:pic>
        <p:nvPicPr>
          <p:cNvPr id="257" name="Graphic 256" descr="Home">
            <a:extLst>
              <a:ext uri="{FF2B5EF4-FFF2-40B4-BE49-F238E27FC236}">
                <a16:creationId xmlns:a16="http://schemas.microsoft.com/office/drawing/2014/main" id="{255A251D-BB75-4D64-93F6-C2626D3C0F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74642" y="30647672"/>
            <a:ext cx="1259217" cy="1259217"/>
          </a:xfrm>
          <a:prstGeom prst="rect">
            <a:avLst/>
          </a:prstGeom>
        </p:spPr>
      </p:pic>
      <p:pic>
        <p:nvPicPr>
          <p:cNvPr id="258" name="Graphic 257" descr="User">
            <a:extLst>
              <a:ext uri="{FF2B5EF4-FFF2-40B4-BE49-F238E27FC236}">
                <a16:creationId xmlns:a16="http://schemas.microsoft.com/office/drawing/2014/main" id="{412541F4-6F0D-4CC0-BAEE-355417FD745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253036" y="34327841"/>
            <a:ext cx="1259217" cy="1259217"/>
          </a:xfrm>
          <a:prstGeom prst="rect">
            <a:avLst/>
          </a:prstGeom>
        </p:spPr>
      </p:pic>
      <p:pic>
        <p:nvPicPr>
          <p:cNvPr id="259" name="Graphic 258" descr="Home">
            <a:extLst>
              <a:ext uri="{FF2B5EF4-FFF2-40B4-BE49-F238E27FC236}">
                <a16:creationId xmlns:a16="http://schemas.microsoft.com/office/drawing/2014/main" id="{9B83EB0D-F023-4704-9562-2692113654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66741" y="32487756"/>
            <a:ext cx="1259217" cy="1259217"/>
          </a:xfrm>
          <a:prstGeom prst="rect">
            <a:avLst/>
          </a:prstGeom>
        </p:spPr>
      </p:pic>
      <p:pic>
        <p:nvPicPr>
          <p:cNvPr id="260" name="Graphic 259">
            <a:extLst>
              <a:ext uri="{FF2B5EF4-FFF2-40B4-BE49-F238E27FC236}">
                <a16:creationId xmlns:a16="http://schemas.microsoft.com/office/drawing/2014/main" id="{FB82CA51-3658-44D8-B7CC-C62018DD31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45064" y="32511082"/>
            <a:ext cx="1259217" cy="1259217"/>
          </a:xfrm>
          <a:prstGeom prst="rect">
            <a:avLst/>
          </a:prstGeom>
        </p:spPr>
      </p:pic>
      <p:pic>
        <p:nvPicPr>
          <p:cNvPr id="261" name="Graphic 260" descr="Home">
            <a:extLst>
              <a:ext uri="{FF2B5EF4-FFF2-40B4-BE49-F238E27FC236}">
                <a16:creationId xmlns:a16="http://schemas.microsoft.com/office/drawing/2014/main" id="{63B0D724-3E78-4ABE-8120-272EC6B01D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80517" y="30647671"/>
            <a:ext cx="1259217" cy="1259217"/>
          </a:xfrm>
          <a:prstGeom prst="rect">
            <a:avLst/>
          </a:prstGeom>
        </p:spPr>
      </p:pic>
      <p:pic>
        <p:nvPicPr>
          <p:cNvPr id="262" name="Graphic 261">
            <a:extLst>
              <a:ext uri="{FF2B5EF4-FFF2-40B4-BE49-F238E27FC236}">
                <a16:creationId xmlns:a16="http://schemas.microsoft.com/office/drawing/2014/main" id="{C1CEEF70-F132-4C46-908B-2CEA21AE7B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20719" y="32536758"/>
            <a:ext cx="1259217" cy="1259217"/>
          </a:xfrm>
          <a:prstGeom prst="rect">
            <a:avLst/>
          </a:prstGeom>
        </p:spPr>
      </p:pic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A5FFC27D-0CD3-45ED-9C18-CEBDEA4C21E4}"/>
              </a:ext>
            </a:extLst>
          </p:cNvPr>
          <p:cNvCxnSpPr>
            <a:cxnSpLocks noChangeAspect="1"/>
            <a:stCxn id="257" idx="0"/>
            <a:endCxn id="256" idx="1"/>
          </p:cNvCxnSpPr>
          <p:nvPr/>
        </p:nvCxnSpPr>
        <p:spPr>
          <a:xfrm rot="5400000" flipH="1" flipV="1">
            <a:off x="8253328" y="29727610"/>
            <a:ext cx="1170986" cy="669140"/>
          </a:xfrm>
          <a:prstGeom prst="bentConnector2">
            <a:avLst/>
          </a:prstGeom>
          <a:ln w="5715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BFE28376-02BE-4300-A824-5357AE5E6C9E}"/>
              </a:ext>
            </a:extLst>
          </p:cNvPr>
          <p:cNvCxnSpPr>
            <a:cxnSpLocks noChangeAspect="1"/>
            <a:stCxn id="261" idx="0"/>
            <a:endCxn id="256" idx="2"/>
          </p:cNvCxnSpPr>
          <p:nvPr/>
        </p:nvCxnSpPr>
        <p:spPr>
          <a:xfrm flipH="1" flipV="1">
            <a:off x="9802999" y="30106295"/>
            <a:ext cx="7126" cy="541377"/>
          </a:xfrm>
          <a:prstGeom prst="straightConnector1">
            <a:avLst/>
          </a:prstGeom>
          <a:ln w="5715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0D2D07A7-F72A-40BF-B2AF-512559A6ADB2}"/>
              </a:ext>
            </a:extLst>
          </p:cNvPr>
          <p:cNvCxnSpPr>
            <a:cxnSpLocks noChangeAspect="1"/>
            <a:stCxn id="258" idx="2"/>
            <a:endCxn id="257" idx="1"/>
          </p:cNvCxnSpPr>
          <p:nvPr/>
        </p:nvCxnSpPr>
        <p:spPr>
          <a:xfrm rot="5400000" flipH="1">
            <a:off x="6723755" y="32428169"/>
            <a:ext cx="4309777" cy="2008003"/>
          </a:xfrm>
          <a:prstGeom prst="bentConnector4">
            <a:avLst>
              <a:gd name="adj1" fmla="val -5304"/>
              <a:gd name="adj2" fmla="val 111384"/>
            </a:avLst>
          </a:prstGeom>
          <a:ln w="5715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Connector: Elbow 265">
            <a:extLst>
              <a:ext uri="{FF2B5EF4-FFF2-40B4-BE49-F238E27FC236}">
                <a16:creationId xmlns:a16="http://schemas.microsoft.com/office/drawing/2014/main" id="{3EEF74EE-A5C5-4D13-8664-A1B9BBC3BFEF}"/>
              </a:ext>
            </a:extLst>
          </p:cNvPr>
          <p:cNvCxnSpPr>
            <a:cxnSpLocks noChangeAspect="1"/>
            <a:stCxn id="256" idx="3"/>
            <a:endCxn id="259" idx="0"/>
          </p:cNvCxnSpPr>
          <p:nvPr/>
        </p:nvCxnSpPr>
        <p:spPr>
          <a:xfrm flipH="1">
            <a:off x="8596350" y="29476686"/>
            <a:ext cx="1836257" cy="3011070"/>
          </a:xfrm>
          <a:prstGeom prst="bentConnector4">
            <a:avLst>
              <a:gd name="adj1" fmla="val -30937"/>
              <a:gd name="adj2" fmla="val 82227"/>
            </a:avLst>
          </a:prstGeom>
          <a:ln w="5715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7" name="Graphic 266" descr="User">
            <a:extLst>
              <a:ext uri="{FF2B5EF4-FFF2-40B4-BE49-F238E27FC236}">
                <a16:creationId xmlns:a16="http://schemas.microsoft.com/office/drawing/2014/main" id="{7FB96CD9-E19D-4987-8023-3382F832483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63150" y="28827994"/>
            <a:ext cx="1259217" cy="1259217"/>
          </a:xfrm>
          <a:prstGeom prst="rect">
            <a:avLst/>
          </a:prstGeom>
        </p:spPr>
      </p:pic>
      <p:pic>
        <p:nvPicPr>
          <p:cNvPr id="268" name="Graphic 267" descr="User">
            <a:extLst>
              <a:ext uri="{FF2B5EF4-FFF2-40B4-BE49-F238E27FC236}">
                <a16:creationId xmlns:a16="http://schemas.microsoft.com/office/drawing/2014/main" id="{E2064145-08DC-4E0E-9474-CF9A3030FEC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991903" y="34418870"/>
            <a:ext cx="1259217" cy="1259217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9B565F00-9F50-44AC-89C8-2469FFF0D2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983704" y="32512954"/>
            <a:ext cx="1259217" cy="1259217"/>
          </a:xfrm>
          <a:prstGeom prst="rect">
            <a:avLst/>
          </a:prstGeom>
        </p:spPr>
      </p:pic>
      <p:pic>
        <p:nvPicPr>
          <p:cNvPr id="270" name="Graphic 269" descr="Home">
            <a:extLst>
              <a:ext uri="{FF2B5EF4-FFF2-40B4-BE49-F238E27FC236}">
                <a16:creationId xmlns:a16="http://schemas.microsoft.com/office/drawing/2014/main" id="{B575200E-3D46-4A11-BB6A-AB3F79A698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870276" y="30628588"/>
            <a:ext cx="1259217" cy="1259217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512B9FA8-F1B8-4A4F-BDBB-5EA33B7633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39975" y="32523732"/>
            <a:ext cx="1259217" cy="1259217"/>
          </a:xfrm>
          <a:prstGeom prst="rect">
            <a:avLst/>
          </a:prstGeom>
        </p:spPr>
      </p:pic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BD1B869A-A8B2-41F0-8ABC-20D143583DF4}"/>
              </a:ext>
            </a:extLst>
          </p:cNvPr>
          <p:cNvCxnSpPr>
            <a:cxnSpLocks noChangeAspect="1"/>
            <a:stCxn id="270" idx="0"/>
            <a:endCxn id="267" idx="2"/>
          </p:cNvCxnSpPr>
          <p:nvPr/>
        </p:nvCxnSpPr>
        <p:spPr>
          <a:xfrm flipH="1" flipV="1">
            <a:off x="14492759" y="30087211"/>
            <a:ext cx="7126" cy="541377"/>
          </a:xfrm>
          <a:prstGeom prst="straightConnector1">
            <a:avLst/>
          </a:prstGeom>
          <a:ln w="5715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Connector: Elbow 272">
            <a:extLst>
              <a:ext uri="{FF2B5EF4-FFF2-40B4-BE49-F238E27FC236}">
                <a16:creationId xmlns:a16="http://schemas.microsoft.com/office/drawing/2014/main" id="{300C0AE6-1263-4EC0-9F09-67C397C3B84C}"/>
              </a:ext>
            </a:extLst>
          </p:cNvPr>
          <p:cNvCxnSpPr>
            <a:cxnSpLocks noChangeAspect="1"/>
            <a:stCxn id="268" idx="1"/>
            <a:endCxn id="269" idx="1"/>
          </p:cNvCxnSpPr>
          <p:nvPr/>
        </p:nvCxnSpPr>
        <p:spPr>
          <a:xfrm rot="10800000">
            <a:off x="13983705" y="33142563"/>
            <a:ext cx="8199" cy="1905916"/>
          </a:xfrm>
          <a:prstGeom prst="bentConnector3">
            <a:avLst>
              <a:gd name="adj1" fmla="val 7641481"/>
            </a:avLst>
          </a:prstGeom>
          <a:ln w="5715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Connector: Elbow 273">
            <a:extLst>
              <a:ext uri="{FF2B5EF4-FFF2-40B4-BE49-F238E27FC236}">
                <a16:creationId xmlns:a16="http://schemas.microsoft.com/office/drawing/2014/main" id="{994E028A-C908-4D7A-BA29-03CEB0361423}"/>
              </a:ext>
            </a:extLst>
          </p:cNvPr>
          <p:cNvCxnSpPr>
            <a:cxnSpLocks noChangeAspect="1"/>
            <a:stCxn id="267" idx="3"/>
            <a:endCxn id="270" idx="3"/>
          </p:cNvCxnSpPr>
          <p:nvPr/>
        </p:nvCxnSpPr>
        <p:spPr>
          <a:xfrm>
            <a:off x="15122367" y="29457603"/>
            <a:ext cx="7126" cy="1800594"/>
          </a:xfrm>
          <a:prstGeom prst="bentConnector3">
            <a:avLst>
              <a:gd name="adj1" fmla="val 11855376"/>
            </a:avLst>
          </a:prstGeom>
          <a:ln w="5715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5" name="Graphic 274" descr="User">
            <a:extLst>
              <a:ext uri="{FF2B5EF4-FFF2-40B4-BE49-F238E27FC236}">
                <a16:creationId xmlns:a16="http://schemas.microsoft.com/office/drawing/2014/main" id="{AA63AC29-BC4D-44F0-B12A-ACA9658C9C6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561926" y="28847078"/>
            <a:ext cx="1259217" cy="1259217"/>
          </a:xfrm>
          <a:prstGeom prst="rect">
            <a:avLst/>
          </a:prstGeom>
        </p:spPr>
      </p:pic>
      <p:pic>
        <p:nvPicPr>
          <p:cNvPr id="276" name="Graphic 275" descr="User">
            <a:extLst>
              <a:ext uri="{FF2B5EF4-FFF2-40B4-BE49-F238E27FC236}">
                <a16:creationId xmlns:a16="http://schemas.microsoft.com/office/drawing/2014/main" id="{4D3D53CB-10F2-4C98-8C96-2794D5E89B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690679" y="34437954"/>
            <a:ext cx="1259217" cy="1259217"/>
          </a:xfrm>
          <a:prstGeom prst="rect">
            <a:avLst/>
          </a:prstGeom>
        </p:spPr>
      </p:pic>
      <p:pic>
        <p:nvPicPr>
          <p:cNvPr id="277" name="Graphic 276">
            <a:extLst>
              <a:ext uri="{FF2B5EF4-FFF2-40B4-BE49-F238E27FC236}">
                <a16:creationId xmlns:a16="http://schemas.microsoft.com/office/drawing/2014/main" id="{2CCB826C-762C-4EDF-885E-FBECC051AB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38751" y="32542816"/>
            <a:ext cx="1259217" cy="1259217"/>
          </a:xfrm>
          <a:prstGeom prst="rect">
            <a:avLst/>
          </a:prstGeom>
        </p:spPr>
      </p:pic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043FB161-B31E-4F7E-8085-ACB8D8528B1A}"/>
              </a:ext>
            </a:extLst>
          </p:cNvPr>
          <p:cNvCxnSpPr>
            <a:cxnSpLocks noChangeAspect="1"/>
            <a:stCxn id="276" idx="0"/>
            <a:endCxn id="277" idx="1"/>
          </p:cNvCxnSpPr>
          <p:nvPr/>
        </p:nvCxnSpPr>
        <p:spPr>
          <a:xfrm rot="5400000" flipH="1" flipV="1">
            <a:off x="18096754" y="33395958"/>
            <a:ext cx="1265530" cy="818463"/>
          </a:xfrm>
          <a:prstGeom prst="bentConnector2">
            <a:avLst/>
          </a:prstGeom>
          <a:ln w="5715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6FA594B8-8C2C-421C-8754-6DBCBBD90EDE}"/>
              </a:ext>
            </a:extLst>
          </p:cNvPr>
          <p:cNvCxnSpPr>
            <a:stCxn id="247" idx="2"/>
            <a:endCxn id="246" idx="1"/>
          </p:cNvCxnSpPr>
          <p:nvPr/>
        </p:nvCxnSpPr>
        <p:spPr>
          <a:xfrm rot="16200000" flipH="1">
            <a:off x="1999816" y="34050309"/>
            <a:ext cx="1265530" cy="709253"/>
          </a:xfrm>
          <a:prstGeom prst="bentConnector2">
            <a:avLst/>
          </a:prstGeom>
          <a:ln w="5715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7DCB856C-EFBA-42F4-8952-12170D450D0B}"/>
              </a:ext>
            </a:extLst>
          </p:cNvPr>
          <p:cNvCxnSpPr>
            <a:stCxn id="248" idx="2"/>
            <a:endCxn id="246" idx="0"/>
          </p:cNvCxnSpPr>
          <p:nvPr/>
        </p:nvCxnSpPr>
        <p:spPr>
          <a:xfrm>
            <a:off x="3608845" y="33746972"/>
            <a:ext cx="7972" cy="661120"/>
          </a:xfrm>
          <a:prstGeom prst="straightConnector1">
            <a:avLst/>
          </a:prstGeom>
          <a:ln w="5715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Connector: Elbow 280">
            <a:extLst>
              <a:ext uri="{FF2B5EF4-FFF2-40B4-BE49-F238E27FC236}">
                <a16:creationId xmlns:a16="http://schemas.microsoft.com/office/drawing/2014/main" id="{3D4463DA-3617-4248-BDAA-C56FD31170DB}"/>
              </a:ext>
            </a:extLst>
          </p:cNvPr>
          <p:cNvCxnSpPr>
            <a:stCxn id="250" idx="2"/>
            <a:endCxn id="246" idx="3"/>
          </p:cNvCxnSpPr>
          <p:nvPr/>
        </p:nvCxnSpPr>
        <p:spPr>
          <a:xfrm rot="5400000">
            <a:off x="4022892" y="33995704"/>
            <a:ext cx="1265530" cy="818464"/>
          </a:xfrm>
          <a:prstGeom prst="bentConnector2">
            <a:avLst/>
          </a:prstGeom>
          <a:ln w="5715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3FFC5467-067C-4F63-B623-F30EAF6B7861}"/>
              </a:ext>
            </a:extLst>
          </p:cNvPr>
          <p:cNvCxnSpPr>
            <a:stCxn id="259" idx="2"/>
            <a:endCxn id="258" idx="1"/>
          </p:cNvCxnSpPr>
          <p:nvPr/>
        </p:nvCxnSpPr>
        <p:spPr>
          <a:xfrm rot="16200000" flipH="1">
            <a:off x="8319455" y="34023868"/>
            <a:ext cx="1210477" cy="656686"/>
          </a:xfrm>
          <a:prstGeom prst="bentConnector2">
            <a:avLst/>
          </a:prstGeom>
          <a:ln w="5715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Connector: Elbow 282">
            <a:extLst>
              <a:ext uri="{FF2B5EF4-FFF2-40B4-BE49-F238E27FC236}">
                <a16:creationId xmlns:a16="http://schemas.microsoft.com/office/drawing/2014/main" id="{A4D2966C-87FD-4382-90D5-D1974F2D035D}"/>
              </a:ext>
            </a:extLst>
          </p:cNvPr>
          <p:cNvCxnSpPr>
            <a:stCxn id="262" idx="2"/>
            <a:endCxn id="258" idx="3"/>
          </p:cNvCxnSpPr>
          <p:nvPr/>
        </p:nvCxnSpPr>
        <p:spPr>
          <a:xfrm rot="5400000">
            <a:off x="10350553" y="33957675"/>
            <a:ext cx="1161475" cy="838075"/>
          </a:xfrm>
          <a:prstGeom prst="bentConnector2">
            <a:avLst/>
          </a:prstGeom>
          <a:ln w="5715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: Elbow 283">
            <a:extLst>
              <a:ext uri="{FF2B5EF4-FFF2-40B4-BE49-F238E27FC236}">
                <a16:creationId xmlns:a16="http://schemas.microsoft.com/office/drawing/2014/main" id="{C408773E-DA02-4D67-9BFE-8487F0610A42}"/>
              </a:ext>
            </a:extLst>
          </p:cNvPr>
          <p:cNvCxnSpPr>
            <a:stCxn id="271" idx="2"/>
            <a:endCxn id="268" idx="3"/>
          </p:cNvCxnSpPr>
          <p:nvPr/>
        </p:nvCxnSpPr>
        <p:spPr>
          <a:xfrm rot="5400000">
            <a:off x="15027587" y="34006482"/>
            <a:ext cx="1265530" cy="818464"/>
          </a:xfrm>
          <a:prstGeom prst="bentConnector2">
            <a:avLst/>
          </a:prstGeom>
          <a:ln w="5715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nector: Elbow 284">
            <a:extLst>
              <a:ext uri="{FF2B5EF4-FFF2-40B4-BE49-F238E27FC236}">
                <a16:creationId xmlns:a16="http://schemas.microsoft.com/office/drawing/2014/main" id="{C02503A6-F2E9-42E9-B6A0-1C6FD1431E04}"/>
              </a:ext>
            </a:extLst>
          </p:cNvPr>
          <p:cNvCxnSpPr>
            <a:cxnSpLocks/>
            <a:stCxn id="277" idx="2"/>
            <a:endCxn id="276" idx="3"/>
          </p:cNvCxnSpPr>
          <p:nvPr/>
        </p:nvCxnSpPr>
        <p:spPr>
          <a:xfrm rot="5400000">
            <a:off x="18726363" y="34025566"/>
            <a:ext cx="1265530" cy="818464"/>
          </a:xfrm>
          <a:prstGeom prst="bentConnector2">
            <a:avLst/>
          </a:prstGeom>
          <a:ln w="5715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BFF92864-1D2E-41DE-889E-F90848E3AB76}"/>
              </a:ext>
            </a:extLst>
          </p:cNvPr>
          <p:cNvCxnSpPr>
            <a:cxnSpLocks/>
            <a:stCxn id="269" idx="2"/>
            <a:endCxn id="268" idx="0"/>
          </p:cNvCxnSpPr>
          <p:nvPr/>
        </p:nvCxnSpPr>
        <p:spPr>
          <a:xfrm>
            <a:off x="14613313" y="33772171"/>
            <a:ext cx="8199" cy="646699"/>
          </a:xfrm>
          <a:prstGeom prst="straightConnector1">
            <a:avLst/>
          </a:prstGeom>
          <a:ln w="5715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291473DF-3FFE-46AD-A800-157EE14EC03B}"/>
              </a:ext>
            </a:extLst>
          </p:cNvPr>
          <p:cNvCxnSpPr>
            <a:stCxn id="260" idx="2"/>
            <a:endCxn id="258" idx="0"/>
          </p:cNvCxnSpPr>
          <p:nvPr/>
        </p:nvCxnSpPr>
        <p:spPr>
          <a:xfrm>
            <a:off x="9874672" y="33770299"/>
            <a:ext cx="7972" cy="557542"/>
          </a:xfrm>
          <a:prstGeom prst="straightConnector1">
            <a:avLst/>
          </a:prstGeom>
          <a:ln w="5715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8" name="Graphic 287" descr="User">
            <a:extLst>
              <a:ext uri="{FF2B5EF4-FFF2-40B4-BE49-F238E27FC236}">
                <a16:creationId xmlns:a16="http://schemas.microsoft.com/office/drawing/2014/main" id="{A3FEA873-6D1E-4EE8-8247-761B91AF461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162851" y="28847078"/>
            <a:ext cx="1259217" cy="1259217"/>
          </a:xfrm>
          <a:prstGeom prst="rect">
            <a:avLst/>
          </a:prstGeom>
        </p:spPr>
      </p:pic>
      <p:pic>
        <p:nvPicPr>
          <p:cNvPr id="289" name="Graphic 288" descr="User">
            <a:extLst>
              <a:ext uri="{FF2B5EF4-FFF2-40B4-BE49-F238E27FC236}">
                <a16:creationId xmlns:a16="http://schemas.microsoft.com/office/drawing/2014/main" id="{D7064B14-5989-4C1C-8FD4-44A5806B372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3178899" y="34418870"/>
            <a:ext cx="1259217" cy="1259217"/>
          </a:xfrm>
          <a:prstGeom prst="rect">
            <a:avLst/>
          </a:prstGeom>
        </p:spPr>
      </p:pic>
      <p:pic>
        <p:nvPicPr>
          <p:cNvPr id="290" name="Graphic 289">
            <a:extLst>
              <a:ext uri="{FF2B5EF4-FFF2-40B4-BE49-F238E27FC236}">
                <a16:creationId xmlns:a16="http://schemas.microsoft.com/office/drawing/2014/main" id="{CFFD3837-0875-4BC2-B3CE-7E1A2AD5D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14310" y="30650995"/>
            <a:ext cx="1259217" cy="1259217"/>
          </a:xfrm>
          <a:prstGeom prst="rect">
            <a:avLst/>
          </a:prstGeom>
        </p:spPr>
      </p:pic>
      <p:pic>
        <p:nvPicPr>
          <p:cNvPr id="291" name="Graphic 290" descr="Home">
            <a:extLst>
              <a:ext uri="{FF2B5EF4-FFF2-40B4-BE49-F238E27FC236}">
                <a16:creationId xmlns:a16="http://schemas.microsoft.com/office/drawing/2014/main" id="{E659E121-4C1E-4A03-B7E0-F4868E6D38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162851" y="30628588"/>
            <a:ext cx="1259217" cy="1259217"/>
          </a:xfrm>
          <a:prstGeom prst="rect">
            <a:avLst/>
          </a:prstGeom>
        </p:spPr>
      </p:pic>
      <p:pic>
        <p:nvPicPr>
          <p:cNvPr id="292" name="Graphic 291" descr="Home">
            <a:extLst>
              <a:ext uri="{FF2B5EF4-FFF2-40B4-BE49-F238E27FC236}">
                <a16:creationId xmlns:a16="http://schemas.microsoft.com/office/drawing/2014/main" id="{744FE956-F3B9-4901-AF49-A05904AC95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422068" y="30628588"/>
            <a:ext cx="1259217" cy="1259217"/>
          </a:xfrm>
          <a:prstGeom prst="rect">
            <a:avLst/>
          </a:prstGeom>
        </p:spPr>
      </p:pic>
      <p:pic>
        <p:nvPicPr>
          <p:cNvPr id="293" name="Graphic 292" descr="Home">
            <a:extLst>
              <a:ext uri="{FF2B5EF4-FFF2-40B4-BE49-F238E27FC236}">
                <a16:creationId xmlns:a16="http://schemas.microsoft.com/office/drawing/2014/main" id="{28B4C97A-11F1-4D36-B292-EBC157ADBA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814309" y="32542816"/>
            <a:ext cx="1259217" cy="1259217"/>
          </a:xfrm>
          <a:prstGeom prst="rect">
            <a:avLst/>
          </a:prstGeom>
        </p:spPr>
      </p:pic>
      <p:pic>
        <p:nvPicPr>
          <p:cNvPr id="294" name="Graphic 293">
            <a:extLst>
              <a:ext uri="{FF2B5EF4-FFF2-40B4-BE49-F238E27FC236}">
                <a16:creationId xmlns:a16="http://schemas.microsoft.com/office/drawing/2014/main" id="{14A8C9F5-9C99-4238-851B-AF9CAA23C2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178899" y="32487755"/>
            <a:ext cx="1259217" cy="1259217"/>
          </a:xfrm>
          <a:prstGeom prst="rect">
            <a:avLst/>
          </a:prstGeom>
        </p:spPr>
      </p:pic>
      <p:pic>
        <p:nvPicPr>
          <p:cNvPr id="295" name="Graphic 294">
            <a:extLst>
              <a:ext uri="{FF2B5EF4-FFF2-40B4-BE49-F238E27FC236}">
                <a16:creationId xmlns:a16="http://schemas.microsoft.com/office/drawing/2014/main" id="{2B3A25ED-8765-47AE-BD7A-098529855F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59711" y="32510305"/>
            <a:ext cx="1259217" cy="1259217"/>
          </a:xfrm>
          <a:prstGeom prst="rect">
            <a:avLst/>
          </a:prstGeom>
        </p:spPr>
      </p:pic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DE2B40B2-2AD0-4678-BC5D-7A59DA02EF40}"/>
              </a:ext>
            </a:extLst>
          </p:cNvPr>
          <p:cNvCxnSpPr>
            <a:cxnSpLocks/>
          </p:cNvCxnSpPr>
          <p:nvPr/>
        </p:nvCxnSpPr>
        <p:spPr>
          <a:xfrm>
            <a:off x="6864299" y="27496778"/>
            <a:ext cx="0" cy="8370537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611E0019-345B-4684-BA19-1DBBBDBC4719}"/>
              </a:ext>
            </a:extLst>
          </p:cNvPr>
          <p:cNvCxnSpPr>
            <a:cxnSpLocks/>
          </p:cNvCxnSpPr>
          <p:nvPr/>
        </p:nvCxnSpPr>
        <p:spPr>
          <a:xfrm>
            <a:off x="12638467" y="27525962"/>
            <a:ext cx="0" cy="834135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AC557ED3-FC21-4B2A-A47B-968B911C0E61}"/>
              </a:ext>
            </a:extLst>
          </p:cNvPr>
          <p:cNvCxnSpPr>
            <a:cxnSpLocks/>
          </p:cNvCxnSpPr>
          <p:nvPr/>
        </p:nvCxnSpPr>
        <p:spPr>
          <a:xfrm>
            <a:off x="17180926" y="27525962"/>
            <a:ext cx="0" cy="834135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E139EAA4-4777-4FFB-AE4F-82C30F492BFC}"/>
              </a:ext>
            </a:extLst>
          </p:cNvPr>
          <p:cNvCxnSpPr>
            <a:cxnSpLocks/>
          </p:cNvCxnSpPr>
          <p:nvPr/>
        </p:nvCxnSpPr>
        <p:spPr>
          <a:xfrm>
            <a:off x="21095585" y="27525962"/>
            <a:ext cx="0" cy="841755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4A2EEDD5-17BB-45EF-A9B3-F44EE506CA66}"/>
              </a:ext>
            </a:extLst>
          </p:cNvPr>
          <p:cNvCxnSpPr>
            <a:cxnSpLocks/>
          </p:cNvCxnSpPr>
          <p:nvPr/>
        </p:nvCxnSpPr>
        <p:spPr>
          <a:xfrm>
            <a:off x="675066" y="28315027"/>
            <a:ext cx="26066545" cy="11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3DFA472D-11F2-4308-B328-BD41C567F88E}"/>
              </a:ext>
            </a:extLst>
          </p:cNvPr>
          <p:cNvSpPr txBox="1"/>
          <p:nvPr/>
        </p:nvSpPr>
        <p:spPr>
          <a:xfrm>
            <a:off x="2678770" y="27529233"/>
            <a:ext cx="1621896" cy="55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Lucida Grande"/>
              </a:rPr>
              <a:t>Round 1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207C096B-64B5-4967-9597-1F6369A44BEC}"/>
              </a:ext>
            </a:extLst>
          </p:cNvPr>
          <p:cNvSpPr txBox="1"/>
          <p:nvPr/>
        </p:nvSpPr>
        <p:spPr>
          <a:xfrm>
            <a:off x="8800170" y="27529233"/>
            <a:ext cx="1621896" cy="55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Lucida Grande"/>
              </a:rPr>
              <a:t>Round 2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6BBC311D-E94D-4F01-8E34-23FF2A5C6191}"/>
              </a:ext>
            </a:extLst>
          </p:cNvPr>
          <p:cNvSpPr txBox="1"/>
          <p:nvPr/>
        </p:nvSpPr>
        <p:spPr>
          <a:xfrm>
            <a:off x="14009757" y="27529232"/>
            <a:ext cx="1621896" cy="55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Lucida Grande"/>
              </a:rPr>
              <a:t>Round 3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201AAD3-0A13-4486-92DB-9CE2B8784CBA}"/>
              </a:ext>
            </a:extLst>
          </p:cNvPr>
          <p:cNvSpPr txBox="1"/>
          <p:nvPr/>
        </p:nvSpPr>
        <p:spPr>
          <a:xfrm>
            <a:off x="17994970" y="27529232"/>
            <a:ext cx="1621896" cy="55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Lucida Grande"/>
              </a:rPr>
              <a:t>Round 4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EA973D51-C12A-4905-8133-D6AD063E9939}"/>
              </a:ext>
            </a:extLst>
          </p:cNvPr>
          <p:cNvSpPr txBox="1"/>
          <p:nvPr/>
        </p:nvSpPr>
        <p:spPr>
          <a:xfrm>
            <a:off x="22744770" y="27485315"/>
            <a:ext cx="1403996" cy="55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Lucida Grande"/>
              </a:rPr>
              <a:t>Output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483C4373-EAEA-4D70-B73E-A4AD93B06E22}"/>
              </a:ext>
            </a:extLst>
          </p:cNvPr>
          <p:cNvCxnSpPr>
            <a:cxnSpLocks/>
          </p:cNvCxnSpPr>
          <p:nvPr/>
        </p:nvCxnSpPr>
        <p:spPr>
          <a:xfrm flipV="1">
            <a:off x="-7662" y="20707269"/>
            <a:ext cx="27432000" cy="14945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34311A8B-A0DE-4FF6-8A5B-292399EE6B79}"/>
              </a:ext>
            </a:extLst>
          </p:cNvPr>
          <p:cNvCxnSpPr>
            <a:cxnSpLocks/>
          </p:cNvCxnSpPr>
          <p:nvPr/>
        </p:nvCxnSpPr>
        <p:spPr>
          <a:xfrm>
            <a:off x="10517519" y="4294643"/>
            <a:ext cx="0" cy="16536682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ADFA65F6-305B-44D9-85A6-E8243C4ED912}"/>
              </a:ext>
            </a:extLst>
          </p:cNvPr>
          <p:cNvSpPr txBox="1"/>
          <p:nvPr/>
        </p:nvSpPr>
        <p:spPr>
          <a:xfrm>
            <a:off x="72613" y="4421762"/>
            <a:ext cx="10349453" cy="7890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Multi-type Housing Markets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B7AE5C30-86E1-4537-A987-04F8D0E46A51}"/>
              </a:ext>
            </a:extLst>
          </p:cNvPr>
          <p:cNvGrpSpPr>
            <a:grpSpLocks noChangeAspect="1"/>
          </p:cNvGrpSpPr>
          <p:nvPr/>
        </p:nvGrpSpPr>
        <p:grpSpPr>
          <a:xfrm>
            <a:off x="1751068" y="5295100"/>
            <a:ext cx="5368423" cy="2401141"/>
            <a:chOff x="3988140" y="5052297"/>
            <a:chExt cx="6631137" cy="2965917"/>
          </a:xfrm>
        </p:grpSpPr>
        <p:pic>
          <p:nvPicPr>
            <p:cNvPr id="315" name="Graphic 314" descr="User">
              <a:extLst>
                <a:ext uri="{FF2B5EF4-FFF2-40B4-BE49-F238E27FC236}">
                  <a16:creationId xmlns:a16="http://schemas.microsoft.com/office/drawing/2014/main" id="{A7695769-5A85-4F2A-833E-0AF6DA7B7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053011" y="5052297"/>
              <a:ext cx="1351010" cy="1351010"/>
            </a:xfrm>
            <a:prstGeom prst="rect">
              <a:avLst/>
            </a:prstGeom>
          </p:spPr>
        </p:pic>
        <p:pic>
          <p:nvPicPr>
            <p:cNvPr id="316" name="Graphic 315" descr="Home">
              <a:extLst>
                <a:ext uri="{FF2B5EF4-FFF2-40B4-BE49-F238E27FC236}">
                  <a16:creationId xmlns:a16="http://schemas.microsoft.com/office/drawing/2014/main" id="{87D17B2F-963A-47F8-A1B5-2558CBD2E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79582" y="5063561"/>
              <a:ext cx="1351010" cy="1351010"/>
            </a:xfrm>
            <a:prstGeom prst="rect">
              <a:avLst/>
            </a:prstGeom>
          </p:spPr>
        </p:pic>
        <p:pic>
          <p:nvPicPr>
            <p:cNvPr id="317" name="Graphic 316">
              <a:extLst>
                <a:ext uri="{FF2B5EF4-FFF2-40B4-BE49-F238E27FC236}">
                  <a16:creationId xmlns:a16="http://schemas.microsoft.com/office/drawing/2014/main" id="{5BDD1ACF-3A21-4972-B33D-F0CC1D10B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68267" y="5063559"/>
              <a:ext cx="1351010" cy="1351010"/>
            </a:xfrm>
            <a:prstGeom prst="rect">
              <a:avLst/>
            </a:prstGeom>
          </p:spPr>
        </p:pic>
        <p:pic>
          <p:nvPicPr>
            <p:cNvPr id="318" name="Graphic 317" descr="User">
              <a:extLst>
                <a:ext uri="{FF2B5EF4-FFF2-40B4-BE49-F238E27FC236}">
                  <a16:creationId xmlns:a16="http://schemas.microsoft.com/office/drawing/2014/main" id="{EAE6BAB1-109C-4462-A059-101069E27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988140" y="6562363"/>
              <a:ext cx="1351010" cy="1351010"/>
            </a:xfrm>
            <a:prstGeom prst="rect">
              <a:avLst/>
            </a:prstGeom>
          </p:spPr>
        </p:pic>
        <p:pic>
          <p:nvPicPr>
            <p:cNvPr id="319" name="Graphic 318" descr="Home">
              <a:extLst>
                <a:ext uri="{FF2B5EF4-FFF2-40B4-BE49-F238E27FC236}">
                  <a16:creationId xmlns:a16="http://schemas.microsoft.com/office/drawing/2014/main" id="{1D0A5100-4788-42D1-8928-2F66824C5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51035" y="6667204"/>
              <a:ext cx="1351010" cy="1351010"/>
            </a:xfrm>
            <a:prstGeom prst="rect">
              <a:avLst/>
            </a:prstGeom>
          </p:spPr>
        </p:pic>
        <p:pic>
          <p:nvPicPr>
            <p:cNvPr id="320" name="Graphic 319">
              <a:extLst>
                <a:ext uri="{FF2B5EF4-FFF2-40B4-BE49-F238E27FC236}">
                  <a16:creationId xmlns:a16="http://schemas.microsoft.com/office/drawing/2014/main" id="{B20586F7-3770-462B-B8A8-7B70CA86F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78942" y="6640168"/>
              <a:ext cx="1351010" cy="1351010"/>
            </a:xfrm>
            <a:prstGeom prst="rect">
              <a:avLst/>
            </a:prstGeom>
          </p:spPr>
        </p:pic>
        <p:pic>
          <p:nvPicPr>
            <p:cNvPr id="321" name="Graphic 320" descr="Home">
              <a:extLst>
                <a:ext uri="{FF2B5EF4-FFF2-40B4-BE49-F238E27FC236}">
                  <a16:creationId xmlns:a16="http://schemas.microsoft.com/office/drawing/2014/main" id="{BCEC9CB4-237D-41ED-9B1D-B3B3771CC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680651" y="5063560"/>
              <a:ext cx="1351010" cy="1351010"/>
            </a:xfrm>
            <a:prstGeom prst="rect">
              <a:avLst/>
            </a:prstGeom>
          </p:spPr>
        </p:pic>
        <p:pic>
          <p:nvPicPr>
            <p:cNvPr id="322" name="Graphic 321">
              <a:extLst>
                <a:ext uri="{FF2B5EF4-FFF2-40B4-BE49-F238E27FC236}">
                  <a16:creationId xmlns:a16="http://schemas.microsoft.com/office/drawing/2014/main" id="{F432780C-9F7F-4B1F-91EB-F6551A79E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241127" y="6667204"/>
              <a:ext cx="1351010" cy="1351010"/>
            </a:xfrm>
            <a:prstGeom prst="rect">
              <a:avLst/>
            </a:prstGeom>
          </p:spPr>
        </p:pic>
      </p:grpSp>
      <p:sp>
        <p:nvSpPr>
          <p:cNvPr id="329" name="Rectangle 328">
            <a:extLst>
              <a:ext uri="{FF2B5EF4-FFF2-40B4-BE49-F238E27FC236}">
                <a16:creationId xmlns:a16="http://schemas.microsoft.com/office/drawing/2014/main" id="{EDEBECBB-2200-4766-8D98-5EBBCF533CED}"/>
              </a:ext>
            </a:extLst>
          </p:cNvPr>
          <p:cNvSpPr/>
          <p:nvPr/>
        </p:nvSpPr>
        <p:spPr>
          <a:xfrm>
            <a:off x="-7972" y="8666577"/>
            <a:ext cx="1043003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63600" indent="-584200" algn="just">
              <a:buFont typeface="Arial" panose="020B0604020202020204" pitchFamily="34" charset="0"/>
              <a:buChar char="•"/>
            </a:pPr>
            <a:r>
              <a:rPr lang="en-US" sz="4400" dirty="0"/>
              <a:t>No group has incentive to deviate by exchanging their initial endowments</a:t>
            </a:r>
          </a:p>
          <a:p>
            <a:pPr marL="863600" indent="-584200" algn="just">
              <a:buFont typeface="Arial" panose="020B0604020202020204" pitchFamily="34" charset="0"/>
              <a:buChar char="•"/>
            </a:pPr>
            <a:r>
              <a:rPr lang="en-US" sz="4400" dirty="0"/>
              <a:t>Implies </a:t>
            </a:r>
            <a:r>
              <a:rPr lang="en-US" sz="4400" i="1" dirty="0"/>
              <a:t>individual rationality</a:t>
            </a:r>
            <a:r>
              <a:rPr lang="en-US" sz="4400" dirty="0"/>
              <a:t> and </a:t>
            </a:r>
            <a:r>
              <a:rPr lang="en-US" sz="4400" i="1" dirty="0"/>
              <a:t>Pareto optimality</a:t>
            </a:r>
            <a:endParaRPr lang="en-US" sz="4400" dirty="0"/>
          </a:p>
          <a:p>
            <a:pPr marL="863600" indent="-584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4400" dirty="0"/>
              <a:t>Strict core can be empty, even for two types and separable preferences </a:t>
            </a:r>
            <a:r>
              <a:rPr lang="en-US" sz="3200" dirty="0">
                <a:solidFill>
                  <a:schemeClr val="accent1"/>
                </a:solidFill>
              </a:rPr>
              <a:t>[</a:t>
            </a:r>
            <a:r>
              <a:rPr lang="en-US" sz="3200" dirty="0" err="1">
                <a:solidFill>
                  <a:schemeClr val="accent1"/>
                </a:solidFill>
              </a:rPr>
              <a:t>Konishi</a:t>
            </a:r>
            <a:r>
              <a:rPr lang="en-US" sz="3200" dirty="0">
                <a:solidFill>
                  <a:schemeClr val="accent1"/>
                </a:solidFill>
              </a:rPr>
              <a:t> et al. 2001]</a:t>
            </a:r>
          </a:p>
        </p:txBody>
      </p:sp>
      <p:pic>
        <p:nvPicPr>
          <p:cNvPr id="331" name="Graphic 330" descr="Sad Face with No Fill">
            <a:extLst>
              <a:ext uri="{FF2B5EF4-FFF2-40B4-BE49-F238E27FC236}">
                <a16:creationId xmlns:a16="http://schemas.microsoft.com/office/drawing/2014/main" id="{2F3BE8D7-FF2C-42B8-BDED-58869DBDD6A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718" y="11319264"/>
            <a:ext cx="965048" cy="914400"/>
          </a:xfrm>
          <a:prstGeom prst="rect">
            <a:avLst/>
          </a:prstGeom>
        </p:spPr>
      </p:pic>
      <p:sp>
        <p:nvSpPr>
          <p:cNvPr id="333" name="TextBox 332">
            <a:extLst>
              <a:ext uri="{FF2B5EF4-FFF2-40B4-BE49-F238E27FC236}">
                <a16:creationId xmlns:a16="http://schemas.microsoft.com/office/drawing/2014/main" id="{BB977897-0035-4B84-8922-6FB6C35ABD03}"/>
              </a:ext>
            </a:extLst>
          </p:cNvPr>
          <p:cNvSpPr txBox="1"/>
          <p:nvPr/>
        </p:nvSpPr>
        <p:spPr>
          <a:xfrm>
            <a:off x="72613" y="7800044"/>
            <a:ext cx="10349453" cy="7890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Goal: Strict Core-Stable Allocations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B19EE563-EFF5-43BD-AAE4-A718F3A37BF7}"/>
              </a:ext>
            </a:extLst>
          </p:cNvPr>
          <p:cNvSpPr/>
          <p:nvPr/>
        </p:nvSpPr>
        <p:spPr>
          <a:xfrm>
            <a:off x="72613" y="13309600"/>
            <a:ext cx="10349449" cy="22007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TTC is strict core selecting for multi-type housing markets under strict CMI-tree preferences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7C0B8993-04FA-4CA8-916C-62AEB2D36699}"/>
              </a:ext>
            </a:extLst>
          </p:cNvPr>
          <p:cNvSpPr txBox="1"/>
          <p:nvPr/>
        </p:nvSpPr>
        <p:spPr>
          <a:xfrm>
            <a:off x="-7972" y="15528783"/>
            <a:ext cx="104300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Generalizes</a:t>
            </a:r>
            <a:r>
              <a:rPr lang="en-US" sz="4400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accent1"/>
                </a:solidFill>
              </a:rPr>
              <a:t>[Fujita et al. 2015]</a:t>
            </a:r>
            <a:r>
              <a:rPr lang="en-US" sz="4400" dirty="0">
                <a:solidFill>
                  <a:schemeClr val="tx2"/>
                </a:solidFill>
              </a:rPr>
              <a:t> and </a:t>
            </a:r>
            <a:r>
              <a:rPr lang="en-US" sz="44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[Sikdar et al. 2017]</a:t>
            </a:r>
          </a:p>
          <a:p>
            <a:pPr marL="914400" indent="-558800">
              <a:buFont typeface="Arial" panose="020B0604020202020204" pitchFamily="34" charset="0"/>
              <a:buChar char="•"/>
            </a:pPr>
            <a:r>
              <a:rPr lang="en-US" sz="4400" dirty="0"/>
              <a:t>Multiple types of items and multiple units per type</a:t>
            </a:r>
          </a:p>
          <a:p>
            <a:pPr marL="914400" indent="-558800">
              <a:buFont typeface="Arial" panose="020B0604020202020204" pitchFamily="34" charset="0"/>
              <a:buChar char="•"/>
            </a:pPr>
            <a:r>
              <a:rPr lang="en-US" sz="4400" dirty="0"/>
              <a:t>Strict CMI-trees are weaker domain restriction on preferences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53119D82-62EF-4920-98A3-54B6DBB6EAA1}"/>
              </a:ext>
            </a:extLst>
          </p:cNvPr>
          <p:cNvSpPr txBox="1"/>
          <p:nvPr/>
        </p:nvSpPr>
        <p:spPr>
          <a:xfrm>
            <a:off x="10635822" y="15049144"/>
            <a:ext cx="1669561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nsolas" panose="020B0609020204030204" pitchFamily="49" charset="0"/>
              </a:rPr>
              <a:t>While at least one agent remains:</a:t>
            </a:r>
          </a:p>
          <a:p>
            <a:pPr marL="635000" lvl="1" indent="-635000">
              <a:buFont typeface="Consolas" panose="020B0609020204030204" pitchFamily="49" charset="0"/>
              <a:buChar char="-"/>
            </a:pPr>
            <a:r>
              <a:rPr lang="en-US" sz="4400" dirty="0">
                <a:latin typeface="Consolas" panose="020B0609020204030204" pitchFamily="49" charset="0"/>
              </a:rPr>
              <a:t>Identify most important allowable item for each agent</a:t>
            </a:r>
          </a:p>
          <a:p>
            <a:pPr marL="635000" lvl="1" indent="-635000">
              <a:buFont typeface="Consolas" panose="020B0609020204030204" pitchFamily="49" charset="0"/>
              <a:buChar char="-"/>
            </a:pPr>
            <a:r>
              <a:rPr lang="en-US" sz="4400" dirty="0">
                <a:latin typeface="Consolas" panose="020B0609020204030204" pitchFamily="49" charset="0"/>
              </a:rPr>
              <a:t>Build a graph:</a:t>
            </a:r>
          </a:p>
          <a:p>
            <a:pPr marL="1092200" lvl="3" indent="-660400">
              <a:buFont typeface="Arial" panose="020B0604020202020204" pitchFamily="34" charset="0"/>
              <a:buChar char="•"/>
            </a:pPr>
            <a:r>
              <a:rPr lang="en-US" sz="4400" dirty="0">
                <a:latin typeface="Consolas" panose="020B0609020204030204" pitchFamily="49" charset="0"/>
              </a:rPr>
              <a:t>Each agent points to most important item</a:t>
            </a:r>
          </a:p>
          <a:p>
            <a:pPr marL="1092200" lvl="3" indent="-660400">
              <a:buFont typeface="Arial" panose="020B0604020202020204" pitchFamily="34" charset="0"/>
              <a:buChar char="•"/>
            </a:pPr>
            <a:r>
              <a:rPr lang="en-US" sz="4400" dirty="0">
                <a:latin typeface="Consolas" panose="020B0609020204030204" pitchFamily="49" charset="0"/>
              </a:rPr>
              <a:t>Each item points to initial owner</a:t>
            </a:r>
          </a:p>
          <a:p>
            <a:pPr marL="635000" lvl="1" indent="-635000">
              <a:buFont typeface="Consolas" panose="020B0609020204030204" pitchFamily="49" charset="0"/>
              <a:buChar char="-"/>
            </a:pPr>
            <a:r>
              <a:rPr lang="en-US" sz="4400" dirty="0">
                <a:latin typeface="Consolas" panose="020B0609020204030204" pitchFamily="49" charset="0"/>
              </a:rPr>
              <a:t>Implement all cycles</a:t>
            </a:r>
          </a:p>
          <a:p>
            <a:pPr marL="635000" lvl="1" indent="-635000">
              <a:buFont typeface="Consolas" panose="020B0609020204030204" pitchFamily="49" charset="0"/>
              <a:buChar char="-"/>
            </a:pPr>
            <a:r>
              <a:rPr lang="en-US" sz="4400" dirty="0">
                <a:latin typeface="Consolas" panose="020B0609020204030204" pitchFamily="49" charset="0"/>
              </a:rPr>
              <a:t>Remove agents with no allowable most important item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2A2959BD-D4EF-4A60-A8A5-2C0ECE686994}"/>
              </a:ext>
            </a:extLst>
          </p:cNvPr>
          <p:cNvSpPr txBox="1"/>
          <p:nvPr/>
        </p:nvSpPr>
        <p:spPr>
          <a:xfrm>
            <a:off x="10663773" y="14023445"/>
            <a:ext cx="16667660" cy="7694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Top Trading Cycles (extension)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F880C111-144D-467E-9F84-0F47A1BC23F9}"/>
              </a:ext>
            </a:extLst>
          </p:cNvPr>
          <p:cNvSpPr txBox="1"/>
          <p:nvPr/>
        </p:nvSpPr>
        <p:spPr>
          <a:xfrm>
            <a:off x="10639792" y="4421763"/>
            <a:ext cx="16667660" cy="7850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Multi-type Housing Markets with Acceptable Bundles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509C82BD-73FE-4DD2-BA00-E4F0D28FD825}"/>
              </a:ext>
            </a:extLst>
          </p:cNvPr>
          <p:cNvGrpSpPr>
            <a:grpSpLocks noChangeAspect="1"/>
          </p:cNvGrpSpPr>
          <p:nvPr/>
        </p:nvGrpSpPr>
        <p:grpSpPr>
          <a:xfrm>
            <a:off x="10608586" y="6513966"/>
            <a:ext cx="4733431" cy="2401141"/>
            <a:chOff x="3674400" y="5052297"/>
            <a:chExt cx="5846772" cy="2965917"/>
          </a:xfrm>
        </p:grpSpPr>
        <p:pic>
          <p:nvPicPr>
            <p:cNvPr id="346" name="Graphic 345" descr="User">
              <a:extLst>
                <a:ext uri="{FF2B5EF4-FFF2-40B4-BE49-F238E27FC236}">
                  <a16:creationId xmlns:a16="http://schemas.microsoft.com/office/drawing/2014/main" id="{45E7FCE2-9214-492F-BBD4-9A9E531A5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739269" y="5052297"/>
              <a:ext cx="1351009" cy="1351010"/>
            </a:xfrm>
            <a:prstGeom prst="rect">
              <a:avLst/>
            </a:prstGeom>
          </p:spPr>
        </p:pic>
        <p:pic>
          <p:nvPicPr>
            <p:cNvPr id="347" name="Graphic 346" descr="Home">
              <a:extLst>
                <a:ext uri="{FF2B5EF4-FFF2-40B4-BE49-F238E27FC236}">
                  <a16:creationId xmlns:a16="http://schemas.microsoft.com/office/drawing/2014/main" id="{BDECBEBD-5F4D-42A1-9BD1-BAD9430CF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181476" y="5063561"/>
              <a:ext cx="1351008" cy="1351010"/>
            </a:xfrm>
            <a:prstGeom prst="rect">
              <a:avLst/>
            </a:prstGeom>
          </p:spPr>
        </p:pic>
        <p:pic>
          <p:nvPicPr>
            <p:cNvPr id="348" name="Graphic 347">
              <a:extLst>
                <a:ext uri="{FF2B5EF4-FFF2-40B4-BE49-F238E27FC236}">
                  <a16:creationId xmlns:a16="http://schemas.microsoft.com/office/drawing/2014/main" id="{845A5479-ECBC-40F4-ACBB-8AD29ACDE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8170164" y="5063558"/>
              <a:ext cx="1351008" cy="1351010"/>
            </a:xfrm>
            <a:prstGeom prst="rect">
              <a:avLst/>
            </a:prstGeom>
          </p:spPr>
        </p:pic>
        <p:pic>
          <p:nvPicPr>
            <p:cNvPr id="349" name="Graphic 348" descr="User">
              <a:extLst>
                <a:ext uri="{FF2B5EF4-FFF2-40B4-BE49-F238E27FC236}">
                  <a16:creationId xmlns:a16="http://schemas.microsoft.com/office/drawing/2014/main" id="{F98A1FC9-56A5-4CBC-9FCC-E60146ED1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674400" y="6562363"/>
              <a:ext cx="1351009" cy="1351010"/>
            </a:xfrm>
            <a:prstGeom prst="rect">
              <a:avLst/>
            </a:prstGeom>
          </p:spPr>
        </p:pic>
        <p:pic>
          <p:nvPicPr>
            <p:cNvPr id="350" name="Graphic 349" descr="Home">
              <a:extLst>
                <a:ext uri="{FF2B5EF4-FFF2-40B4-BE49-F238E27FC236}">
                  <a16:creationId xmlns:a16="http://schemas.microsoft.com/office/drawing/2014/main" id="{946B60D1-5146-411B-BFC6-3199B7A3C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152929" y="6667204"/>
              <a:ext cx="1351008" cy="1351010"/>
            </a:xfrm>
            <a:prstGeom prst="rect">
              <a:avLst/>
            </a:prstGeom>
          </p:spPr>
        </p:pic>
        <p:pic>
          <p:nvPicPr>
            <p:cNvPr id="351" name="Graphic 350">
              <a:extLst>
                <a:ext uri="{FF2B5EF4-FFF2-40B4-BE49-F238E27FC236}">
                  <a16:creationId xmlns:a16="http://schemas.microsoft.com/office/drawing/2014/main" id="{3AC69F10-3BF2-4010-A8BC-8C06BC8F8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6580833" y="6640168"/>
              <a:ext cx="1351008" cy="1351010"/>
            </a:xfrm>
            <a:prstGeom prst="rect">
              <a:avLst/>
            </a:prstGeom>
          </p:spPr>
        </p:pic>
        <p:pic>
          <p:nvPicPr>
            <p:cNvPr id="352" name="Graphic 351" descr="Home">
              <a:extLst>
                <a:ext uri="{FF2B5EF4-FFF2-40B4-BE49-F238E27FC236}">
                  <a16:creationId xmlns:a16="http://schemas.microsoft.com/office/drawing/2014/main" id="{1453BD42-5269-45B1-9BE9-BF1D02387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6582544" y="5063560"/>
              <a:ext cx="1351008" cy="1351010"/>
            </a:xfrm>
            <a:prstGeom prst="rect">
              <a:avLst/>
            </a:prstGeom>
          </p:spPr>
        </p:pic>
        <p:pic>
          <p:nvPicPr>
            <p:cNvPr id="353" name="Graphic 352">
              <a:extLst>
                <a:ext uri="{FF2B5EF4-FFF2-40B4-BE49-F238E27FC236}">
                  <a16:creationId xmlns:a16="http://schemas.microsoft.com/office/drawing/2014/main" id="{182DA65D-65BD-4B5C-97D6-8F0342F6C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8143014" y="6667204"/>
              <a:ext cx="1351008" cy="1351010"/>
            </a:xfrm>
            <a:prstGeom prst="rect">
              <a:avLst/>
            </a:prstGeom>
          </p:spPr>
        </p:pic>
      </p:grpSp>
      <p:pic>
        <p:nvPicPr>
          <p:cNvPr id="354" name="Graphic 353" descr="User">
            <a:extLst>
              <a:ext uri="{FF2B5EF4-FFF2-40B4-BE49-F238E27FC236}">
                <a16:creationId xmlns:a16="http://schemas.microsoft.com/office/drawing/2014/main" id="{177F2734-1232-4BAF-A01C-C8EB861A4AA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332609" y="5927187"/>
            <a:ext cx="1093748" cy="1093748"/>
          </a:xfrm>
          <a:prstGeom prst="rect">
            <a:avLst/>
          </a:prstGeom>
        </p:spPr>
      </p:pic>
      <p:sp>
        <p:nvSpPr>
          <p:cNvPr id="355" name="TextBox 354">
            <a:extLst>
              <a:ext uri="{FF2B5EF4-FFF2-40B4-BE49-F238E27FC236}">
                <a16:creationId xmlns:a16="http://schemas.microsoft.com/office/drawing/2014/main" id="{D1C28CB8-B70F-4E64-B760-01FD4A51B364}"/>
              </a:ext>
            </a:extLst>
          </p:cNvPr>
          <p:cNvSpPr txBox="1"/>
          <p:nvPr/>
        </p:nvSpPr>
        <p:spPr>
          <a:xfrm>
            <a:off x="15707587" y="7002712"/>
            <a:ext cx="242694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Partial </a:t>
            </a:r>
          </a:p>
          <a:p>
            <a:pPr algn="ctr"/>
            <a:r>
              <a:rPr lang="en-US" sz="4400" dirty="0"/>
              <a:t>allocation</a:t>
            </a:r>
          </a:p>
        </p:txBody>
      </p:sp>
      <p:pic>
        <p:nvPicPr>
          <p:cNvPr id="356" name="Graphic 355">
            <a:extLst>
              <a:ext uri="{FF2B5EF4-FFF2-40B4-BE49-F238E27FC236}">
                <a16:creationId xmlns:a16="http://schemas.microsoft.com/office/drawing/2014/main" id="{04968E10-4C4B-4C99-9988-CF5DE0F73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42128" y="8425793"/>
            <a:ext cx="1093748" cy="1093748"/>
          </a:xfrm>
          <a:prstGeom prst="rect">
            <a:avLst/>
          </a:prstGeom>
        </p:spPr>
      </p:pic>
      <p:pic>
        <p:nvPicPr>
          <p:cNvPr id="357" name="Graphic 356" descr="Home">
            <a:extLst>
              <a:ext uri="{FF2B5EF4-FFF2-40B4-BE49-F238E27FC236}">
                <a16:creationId xmlns:a16="http://schemas.microsoft.com/office/drawing/2014/main" id="{51CA8D35-74D2-4397-B43A-69B4A86E70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700987" y="8425793"/>
            <a:ext cx="1093748" cy="1093748"/>
          </a:xfrm>
          <a:prstGeom prst="rect">
            <a:avLst/>
          </a:prstGeom>
        </p:spPr>
      </p:pic>
      <p:sp>
        <p:nvSpPr>
          <p:cNvPr id="358" name="Rectangle 357">
            <a:extLst>
              <a:ext uri="{FF2B5EF4-FFF2-40B4-BE49-F238E27FC236}">
                <a16:creationId xmlns:a16="http://schemas.microsoft.com/office/drawing/2014/main" id="{3CF0807E-5945-41EF-9F06-7E9294FCCE73}"/>
              </a:ext>
            </a:extLst>
          </p:cNvPr>
          <p:cNvSpPr/>
          <p:nvPr/>
        </p:nvSpPr>
        <p:spPr>
          <a:xfrm>
            <a:off x="18169188" y="5626769"/>
            <a:ext cx="3768472" cy="1911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723B2BC8-3FF2-426F-AE96-378A4E8E086D}"/>
              </a:ext>
            </a:extLst>
          </p:cNvPr>
          <p:cNvSpPr txBox="1"/>
          <p:nvPr/>
        </p:nvSpPr>
        <p:spPr>
          <a:xfrm>
            <a:off x="18033497" y="5618995"/>
            <a:ext cx="3964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Allowable items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960DD886-5A72-4632-8407-B1D7EDA7FB5B}"/>
              </a:ext>
            </a:extLst>
          </p:cNvPr>
          <p:cNvSpPr/>
          <p:nvPr/>
        </p:nvSpPr>
        <p:spPr>
          <a:xfrm>
            <a:off x="18169188" y="7721481"/>
            <a:ext cx="3768472" cy="1911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63140413-E13A-4791-B714-BCB3DF3B7F45}"/>
              </a:ext>
            </a:extLst>
          </p:cNvPr>
          <p:cNvSpPr txBox="1"/>
          <p:nvPr/>
        </p:nvSpPr>
        <p:spPr>
          <a:xfrm>
            <a:off x="18236189" y="7614541"/>
            <a:ext cx="3209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Denied items</a:t>
            </a:r>
          </a:p>
        </p:txBody>
      </p:sp>
      <p:pic>
        <p:nvPicPr>
          <p:cNvPr id="362" name="Graphic 361" descr="Home">
            <a:extLst>
              <a:ext uri="{FF2B5EF4-FFF2-40B4-BE49-F238E27FC236}">
                <a16:creationId xmlns:a16="http://schemas.microsoft.com/office/drawing/2014/main" id="{BF6DA1A6-BE5D-433B-B02D-516F7E7738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812045" y="6359456"/>
            <a:ext cx="1093748" cy="1093748"/>
          </a:xfrm>
          <a:prstGeom prst="rect">
            <a:avLst/>
          </a:prstGeom>
        </p:spPr>
      </p:pic>
      <p:pic>
        <p:nvPicPr>
          <p:cNvPr id="363" name="Graphic 362" descr="Home">
            <a:extLst>
              <a:ext uri="{FF2B5EF4-FFF2-40B4-BE49-F238E27FC236}">
                <a16:creationId xmlns:a16="http://schemas.microsoft.com/office/drawing/2014/main" id="{B2DD0591-A9B9-4F7D-80BC-420C93D333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946320" y="6359455"/>
            <a:ext cx="1093748" cy="1093748"/>
          </a:xfrm>
          <a:prstGeom prst="rect">
            <a:avLst/>
          </a:prstGeom>
        </p:spPr>
      </p:pic>
      <p:pic>
        <p:nvPicPr>
          <p:cNvPr id="364" name="Graphic 363">
            <a:extLst>
              <a:ext uri="{FF2B5EF4-FFF2-40B4-BE49-F238E27FC236}">
                <a16:creationId xmlns:a16="http://schemas.microsoft.com/office/drawing/2014/main" id="{F2FD2A7E-F7F1-48C0-912C-1FC60D85D5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666666" y="8383982"/>
            <a:ext cx="1093748" cy="1093748"/>
          </a:xfrm>
          <a:prstGeom prst="rect">
            <a:avLst/>
          </a:prstGeom>
        </p:spPr>
      </p:pic>
      <p:pic>
        <p:nvPicPr>
          <p:cNvPr id="365" name="Graphic 364">
            <a:extLst>
              <a:ext uri="{FF2B5EF4-FFF2-40B4-BE49-F238E27FC236}">
                <a16:creationId xmlns:a16="http://schemas.microsoft.com/office/drawing/2014/main" id="{4949F8DF-48B8-4108-95C3-8E9290AC2F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931376" y="8405870"/>
            <a:ext cx="1093748" cy="1093748"/>
          </a:xfrm>
          <a:prstGeom prst="rect">
            <a:avLst/>
          </a:prstGeom>
        </p:spPr>
      </p:pic>
      <p:sp>
        <p:nvSpPr>
          <p:cNvPr id="366" name="Rectangle 365">
            <a:extLst>
              <a:ext uri="{FF2B5EF4-FFF2-40B4-BE49-F238E27FC236}">
                <a16:creationId xmlns:a16="http://schemas.microsoft.com/office/drawing/2014/main" id="{F21857D5-DDBD-4F5B-929E-8866A9444C38}"/>
              </a:ext>
            </a:extLst>
          </p:cNvPr>
          <p:cNvSpPr/>
          <p:nvPr/>
        </p:nvSpPr>
        <p:spPr>
          <a:xfrm>
            <a:off x="22077492" y="5825367"/>
            <a:ext cx="5234652" cy="3639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2F18AA7-91BC-4493-9569-A4A30EABBD0D}"/>
              </a:ext>
            </a:extLst>
          </p:cNvPr>
          <p:cNvSpPr txBox="1"/>
          <p:nvPr/>
        </p:nvSpPr>
        <p:spPr>
          <a:xfrm>
            <a:off x="22077492" y="5785741"/>
            <a:ext cx="53004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Acceptable Extensions</a:t>
            </a:r>
          </a:p>
        </p:txBody>
      </p:sp>
      <p:pic>
        <p:nvPicPr>
          <p:cNvPr id="368" name="Graphic 367">
            <a:extLst>
              <a:ext uri="{FF2B5EF4-FFF2-40B4-BE49-F238E27FC236}">
                <a16:creationId xmlns:a16="http://schemas.microsoft.com/office/drawing/2014/main" id="{E5EE25AA-1E75-472B-8DC1-D4ADCCC9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29551" y="6706975"/>
            <a:ext cx="1093748" cy="1093748"/>
          </a:xfrm>
          <a:prstGeom prst="rect">
            <a:avLst/>
          </a:prstGeom>
        </p:spPr>
      </p:pic>
      <p:pic>
        <p:nvPicPr>
          <p:cNvPr id="369" name="Graphic 368" descr="Home">
            <a:extLst>
              <a:ext uri="{FF2B5EF4-FFF2-40B4-BE49-F238E27FC236}">
                <a16:creationId xmlns:a16="http://schemas.microsoft.com/office/drawing/2014/main" id="{7AF40AB0-ACEF-40F3-9198-7F0FD4884E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988410" y="6706975"/>
            <a:ext cx="1093748" cy="1093748"/>
          </a:xfrm>
          <a:prstGeom prst="rect">
            <a:avLst/>
          </a:prstGeom>
        </p:spPr>
      </p:pic>
      <p:pic>
        <p:nvPicPr>
          <p:cNvPr id="370" name="Graphic 369" descr="Home">
            <a:extLst>
              <a:ext uri="{FF2B5EF4-FFF2-40B4-BE49-F238E27FC236}">
                <a16:creationId xmlns:a16="http://schemas.microsoft.com/office/drawing/2014/main" id="{E4157A92-C696-482D-B214-9F7CBB8F68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392765" y="6637326"/>
            <a:ext cx="1093748" cy="1093748"/>
          </a:xfrm>
          <a:prstGeom prst="rect">
            <a:avLst/>
          </a:prstGeom>
        </p:spPr>
      </p:pic>
      <p:pic>
        <p:nvPicPr>
          <p:cNvPr id="371" name="Graphic 370">
            <a:extLst>
              <a:ext uri="{FF2B5EF4-FFF2-40B4-BE49-F238E27FC236}">
                <a16:creationId xmlns:a16="http://schemas.microsoft.com/office/drawing/2014/main" id="{248B33F3-FB96-4E74-882B-063B8B93D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29551" y="8078719"/>
            <a:ext cx="1093748" cy="1093748"/>
          </a:xfrm>
          <a:prstGeom prst="rect">
            <a:avLst/>
          </a:prstGeom>
        </p:spPr>
      </p:pic>
      <p:pic>
        <p:nvPicPr>
          <p:cNvPr id="372" name="Graphic 371" descr="Home">
            <a:extLst>
              <a:ext uri="{FF2B5EF4-FFF2-40B4-BE49-F238E27FC236}">
                <a16:creationId xmlns:a16="http://schemas.microsoft.com/office/drawing/2014/main" id="{34583DF5-77F4-4DDA-917C-F6CAC52E03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988410" y="8078719"/>
            <a:ext cx="1093748" cy="1093748"/>
          </a:xfrm>
          <a:prstGeom prst="rect">
            <a:avLst/>
          </a:prstGeom>
        </p:spPr>
      </p:pic>
      <p:pic>
        <p:nvPicPr>
          <p:cNvPr id="373" name="Graphic 372" descr="Home">
            <a:extLst>
              <a:ext uri="{FF2B5EF4-FFF2-40B4-BE49-F238E27FC236}">
                <a16:creationId xmlns:a16="http://schemas.microsoft.com/office/drawing/2014/main" id="{FE26F5D7-86B2-4304-B9D9-3CE34051A2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453039" y="8083245"/>
            <a:ext cx="1093748" cy="1093748"/>
          </a:xfrm>
          <a:prstGeom prst="rect">
            <a:avLst/>
          </a:prstGeom>
        </p:spPr>
      </p:pic>
      <p:sp>
        <p:nvSpPr>
          <p:cNvPr id="177" name="Rectangle 176">
            <a:extLst>
              <a:ext uri="{FF2B5EF4-FFF2-40B4-BE49-F238E27FC236}">
                <a16:creationId xmlns:a16="http://schemas.microsoft.com/office/drawing/2014/main" id="{4EDCF905-179A-427C-A4F1-83876F5BAD15}"/>
              </a:ext>
            </a:extLst>
          </p:cNvPr>
          <p:cNvSpPr/>
          <p:nvPr/>
        </p:nvSpPr>
        <p:spPr>
          <a:xfrm>
            <a:off x="10608586" y="10768864"/>
            <a:ext cx="16695614" cy="29410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/>
              <a:t>TTC allocation is in the 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4400" b="1" dirty="0"/>
              <a:t>Strict core whenever it is acceptable and all items are allocated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4400" b="1" dirty="0"/>
              <a:t>Weak core whenever it is acceptable</a:t>
            </a:r>
          </a:p>
          <a:p>
            <a:r>
              <a:rPr lang="en-US" sz="4400" b="1" dirty="0"/>
              <a:t>under CMI-tree preferences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C2BFDB-C8DE-46D5-8710-DC3C18805348}"/>
              </a:ext>
            </a:extLst>
          </p:cNvPr>
          <p:cNvSpPr txBox="1"/>
          <p:nvPr/>
        </p:nvSpPr>
        <p:spPr>
          <a:xfrm>
            <a:off x="100563" y="19056544"/>
            <a:ext cx="10270701" cy="144655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812800"/>
            <a:r>
              <a:rPr lang="en-US" sz="4400" b="1" dirty="0"/>
              <a:t>TTC is non-bossy</a:t>
            </a:r>
          </a:p>
          <a:p>
            <a:pPr indent="812800"/>
            <a:r>
              <a:rPr lang="en-US" sz="4400" b="1" dirty="0"/>
              <a:t>Manipulation is NP-complete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B251315-C0B3-45B6-8E89-F6581D1B9EA0}"/>
              </a:ext>
            </a:extLst>
          </p:cNvPr>
          <p:cNvSpPr txBox="1"/>
          <p:nvPr/>
        </p:nvSpPr>
        <p:spPr>
          <a:xfrm>
            <a:off x="95563" y="21034052"/>
            <a:ext cx="10349453" cy="7890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Conditionally Most Important (CMI)-trees</a:t>
            </a:r>
          </a:p>
        </p:txBody>
      </p:sp>
    </p:spTree>
    <p:extLst>
      <p:ext uri="{BB962C8B-B14F-4D97-AF65-F5344CB8AC3E}">
        <p14:creationId xmlns:p14="http://schemas.microsoft.com/office/powerpoint/2010/main" val="393144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252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Lucida Grande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Sujoy Sikdar</dc:creator>
  <cp:lastModifiedBy>Sujoy Sikdar</cp:lastModifiedBy>
  <cp:revision>9</cp:revision>
  <dcterms:created xsi:type="dcterms:W3CDTF">2019-01-24T17:46:19Z</dcterms:created>
  <dcterms:modified xsi:type="dcterms:W3CDTF">2019-01-25T15:43:12Z</dcterms:modified>
</cp:coreProperties>
</file>