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86987" autoAdjust="0"/>
  </p:normalViewPr>
  <p:slideViewPr>
    <p:cSldViewPr snapToGrid="0">
      <p:cViewPr varScale="1">
        <p:scale>
          <a:sx n="76" d="100"/>
          <a:sy n="7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A3B6-8389-4A17-A4B6-784D699B07C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74B42-0A8C-429C-A312-5A665B19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74B42-0A8C-429C-A312-5A665B19B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1781-E500-4D00-B5D5-DB272C8F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EEAD8-86C7-4DB4-8902-3869B875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4D59-5DD7-40BF-BE85-176B4D5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521E-94F1-42E8-BF87-8AD8B1A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718D-C3FB-4E5B-9653-13CF3D93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1587-44D6-4D52-9FEC-8E51C59A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E98D4-C95E-459B-AF9D-5E9278EA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73-CA43-4A9F-98D2-C6EBCAEB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D005-1C92-49C9-BCC8-5FB2EF2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FD5E-100D-4456-A039-217C7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C930-859D-4E70-8E42-92029074B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1039-A57C-4016-9BB2-685D2475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B6B5-1A8F-4341-A647-FCA6F88C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31C9-EE6E-4203-ACF4-7842F877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8AD7-E734-47E6-9869-9A02A26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D12-64DD-4D0E-AB37-417E06A0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D78D-C37E-4E27-83F5-24281738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CD85-DFB1-4E39-BE5E-E6766983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4D38-C4C3-462A-A7D5-6BB9ECE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B18C-6C3F-4258-9D27-667A79C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E90B-1E99-4841-84FD-5D67B0E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17A2-333B-4E54-A9E4-DE640665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1A8A-64B8-41F8-B0E8-1A9205D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14D6-A311-48EC-884B-C6DA490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57F3-3A80-4EE8-90A0-03B11F1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8E4E-0610-44C9-A48E-8378015D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3468-E979-43A6-B862-7BFDF4D0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9D228-1CB1-45E8-BDAE-4A621FE0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F8E6-736D-4410-802C-44DC966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F5DD-534B-417A-A496-A3062633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0902-9526-4D46-A864-DE3B940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3E8-205E-486C-B7E3-B991E992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CD60-558A-475B-9C6B-CCCF33CC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0E83B-1380-40BF-9482-E03C5371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D56C-4C7F-43F3-96F9-4DB1BEB3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A5286-E784-437E-8821-7F068AC8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CDCD-0663-4F77-B912-007F069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69CB-3387-4D9B-A9D0-7C75E15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94415-864B-4836-926E-BFF9AFF2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4FC9-B433-47C4-9541-89ACB1BF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E367-10AD-4392-A1DA-A92DBE64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FB24-8946-46AD-8975-B1663B3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AFE40-FB8C-488A-BB38-4BB44F3C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0B43-893D-4A00-8F7F-56E567C5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293C9-7324-4337-801C-B68C70E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6B81-1017-4280-9F45-59FEF60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92A5-9E25-40E4-B2CF-1BE525CA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C2AD-4A69-4F33-B12B-8691A528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6495-9114-4B9D-99E7-D797645B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F04E-AF5A-4AC2-A081-167E32BA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F231-0036-4439-A1A2-7ECCBC53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DAD8-1C94-412A-B30E-90E859A4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15FB-14FD-4EA5-A8BB-AEA3E64B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FD8F5-B67F-4EBE-A907-6AAB0E3E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233D-6417-434A-81F5-84A82BC9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23EB-A316-4DA4-8FE3-76612F5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ADD9-13B3-4A1A-9477-F27C42DC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394E0-B65B-4164-9F9C-EC01E03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07AEE-76DF-4C78-9008-D9053E3D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9818-B36C-4665-BEFA-D1C56BE2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73B1-3F2B-4841-958F-D3EC4BBC7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9465-C5A4-4894-B4E1-DC03BF7505C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7F56-61ED-462F-BAD7-108153B7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0533-FA41-42D8-A8E4-DA9770C4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AE5-1ECE-408E-B1CC-04F7C8F1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5CB-C481-45EF-A1CB-2871ADFE1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7845"/>
          </a:xfrm>
        </p:spPr>
        <p:txBody>
          <a:bodyPr>
            <a:normAutofit/>
          </a:bodyPr>
          <a:lstStyle/>
          <a:p>
            <a:r>
              <a:rPr lang="en-US" sz="5000" dirty="0"/>
              <a:t>Mechanism Design for Multi-type </a:t>
            </a:r>
            <a:br>
              <a:rPr lang="en-US" sz="5000" dirty="0"/>
            </a:br>
            <a:r>
              <a:rPr lang="en-US" sz="5000" dirty="0"/>
              <a:t>Housing Markets with Acceptable Bundles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1C8CD-E9F8-49C7-964E-27B527BF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0846"/>
            <a:ext cx="12191999" cy="101370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Sujoy Sikdar</a:t>
            </a:r>
            <a:r>
              <a:rPr lang="en-US" sz="3200" dirty="0"/>
              <a:t>, Sibel Adali, Lirong Xia @ </a:t>
            </a:r>
            <a:r>
              <a:rPr lang="en-US" sz="3200" b="1" dirty="0">
                <a:solidFill>
                  <a:srgbClr val="FF0000"/>
                </a:solidFill>
              </a:rPr>
              <a:t>Rensselaer Polytechnic Institute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9C12C-09D3-429A-91AD-34BD654F2772}"/>
              </a:ext>
            </a:extLst>
          </p:cNvPr>
          <p:cNvSpPr txBox="1"/>
          <p:nvPr/>
        </p:nvSpPr>
        <p:spPr>
          <a:xfrm>
            <a:off x="7102" y="2692853"/>
            <a:ext cx="30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Endowments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AD787-99C7-4C49-9E02-0F8A636DE83F}"/>
              </a:ext>
            </a:extLst>
          </p:cNvPr>
          <p:cNvGrpSpPr/>
          <p:nvPr/>
        </p:nvGrpSpPr>
        <p:grpSpPr>
          <a:xfrm>
            <a:off x="70718" y="3195532"/>
            <a:ext cx="2870560" cy="1404256"/>
            <a:chOff x="1989953" y="2797312"/>
            <a:chExt cx="2870560" cy="1404256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124CA05-CAED-4640-B550-EE8ED5A02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815052A-E864-43CE-A939-EC6B06B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9" name="Graphic 8" descr="Home">
              <a:extLst>
                <a:ext uri="{FF2B5EF4-FFF2-40B4-BE49-F238E27FC236}">
                  <a16:creationId xmlns:a16="http://schemas.microsoft.com/office/drawing/2014/main" id="{91629697-3E56-4F12-A2A9-589F2B7F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10" name="Graphic 9" descr="Home">
              <a:extLst>
                <a:ext uri="{FF2B5EF4-FFF2-40B4-BE49-F238E27FC236}">
                  <a16:creationId xmlns:a16="http://schemas.microsoft.com/office/drawing/2014/main" id="{D9411C8C-7682-4EE3-A975-37FD1B769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11" name="Graphic 10" descr="Home">
              <a:extLst>
                <a:ext uri="{FF2B5EF4-FFF2-40B4-BE49-F238E27FC236}">
                  <a16:creationId xmlns:a16="http://schemas.microsoft.com/office/drawing/2014/main" id="{AE8AB6D2-D5E0-4D90-8137-6D3E421A9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4658B73-9289-4C6B-9D48-936ECA5A2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7C4BC51-9EB2-4FE6-AC49-27CB3C08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E89B5D9D-7524-4019-A147-5ED017E45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2D81642-0C9A-4D4B-89A8-18BADA1A0587}"/>
              </a:ext>
            </a:extLst>
          </p:cNvPr>
          <p:cNvSpPr txBox="1"/>
          <p:nvPr/>
        </p:nvSpPr>
        <p:spPr>
          <a:xfrm>
            <a:off x="3553692" y="3780885"/>
            <a:ext cx="4187074" cy="1200329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Dimension 1: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Multiple Types of Items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Multiple Items of Each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F00DA-C4E1-4281-9EC8-9234F89AF564}"/>
              </a:ext>
            </a:extLst>
          </p:cNvPr>
          <p:cNvSpPr txBox="1"/>
          <p:nvPr/>
        </p:nvSpPr>
        <p:spPr>
          <a:xfrm>
            <a:off x="3750845" y="2037602"/>
            <a:ext cx="843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6"/>
                </a:solidFill>
              </a:rPr>
              <a:t>Want: Strict core allocations</a:t>
            </a:r>
          </a:p>
          <a:p>
            <a:pPr algn="just"/>
            <a:r>
              <a:rPr lang="en-US" sz="2400" dirty="0"/>
              <a:t>No group of agents has incentive to deviate by exchanging their initial endowments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754712-A9A6-45EE-9FE8-5D42AFB485BD}"/>
              </a:ext>
            </a:extLst>
          </p:cNvPr>
          <p:cNvSpPr txBox="1"/>
          <p:nvPr/>
        </p:nvSpPr>
        <p:spPr>
          <a:xfrm>
            <a:off x="7865917" y="3780885"/>
            <a:ext cx="4255365" cy="1200329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Dimension 2: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Strict CMI-trees are a weaker restriction on preferences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F75F0B-6D47-46CE-AD9E-3F1D02C1E64D}"/>
              </a:ext>
            </a:extLst>
          </p:cNvPr>
          <p:cNvSpPr txBox="1"/>
          <p:nvPr/>
        </p:nvSpPr>
        <p:spPr>
          <a:xfrm>
            <a:off x="-20445" y="2031610"/>
            <a:ext cx="377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Multi-type Housing Markets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CCF82B-5F32-4759-A85A-98344FE21EED}"/>
              </a:ext>
            </a:extLst>
          </p:cNvPr>
          <p:cNvSpPr txBox="1"/>
          <p:nvPr/>
        </p:nvSpPr>
        <p:spPr>
          <a:xfrm>
            <a:off x="3553691" y="3256385"/>
            <a:ext cx="85675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TTC is strict core selecting under strict CMI-tree preferences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1BF752-60E3-451B-9BA1-0F6D9FA7ACCA}"/>
              </a:ext>
            </a:extLst>
          </p:cNvPr>
          <p:cNvSpPr txBox="1"/>
          <p:nvPr/>
        </p:nvSpPr>
        <p:spPr>
          <a:xfrm>
            <a:off x="3816" y="4726009"/>
            <a:ext cx="30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Acceptable Bundles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8185FE1-5B82-4273-84C3-B6B9F7F04ADC}"/>
              </a:ext>
            </a:extLst>
          </p:cNvPr>
          <p:cNvGrpSpPr/>
          <p:nvPr/>
        </p:nvGrpSpPr>
        <p:grpSpPr>
          <a:xfrm>
            <a:off x="67432" y="5228688"/>
            <a:ext cx="2870560" cy="1404256"/>
            <a:chOff x="1989953" y="2797312"/>
            <a:chExt cx="2870560" cy="1404256"/>
          </a:xfrm>
        </p:grpSpPr>
        <p:pic>
          <p:nvPicPr>
            <p:cNvPr id="47" name="Graphic 46" descr="User">
              <a:extLst>
                <a:ext uri="{FF2B5EF4-FFF2-40B4-BE49-F238E27FC236}">
                  <a16:creationId xmlns:a16="http://schemas.microsoft.com/office/drawing/2014/main" id="{3F2E974F-6ACB-408D-B859-14EACF77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9D6BCBE9-6398-4509-8979-0CE443D3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49" name="Graphic 48" descr="Home">
              <a:extLst>
                <a:ext uri="{FF2B5EF4-FFF2-40B4-BE49-F238E27FC236}">
                  <a16:creationId xmlns:a16="http://schemas.microsoft.com/office/drawing/2014/main" id="{5F18949A-1BC1-4071-B4E2-A9B890DE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50" name="Graphic 49" descr="Home">
              <a:extLst>
                <a:ext uri="{FF2B5EF4-FFF2-40B4-BE49-F238E27FC236}">
                  <a16:creationId xmlns:a16="http://schemas.microsoft.com/office/drawing/2014/main" id="{47A083FD-0A83-4FD1-BA29-2D0E5899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51" name="Graphic 50" descr="Home">
              <a:extLst>
                <a:ext uri="{FF2B5EF4-FFF2-40B4-BE49-F238E27FC236}">
                  <a16:creationId xmlns:a16="http://schemas.microsoft.com/office/drawing/2014/main" id="{44AF2B82-1F62-4432-9C04-3D3DC1B65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E2054322-D6CE-4960-8150-63E9B2D0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83D6EE4-CFE4-493E-8E60-0FA4D7F2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54" name="Graphic 53" descr="User">
              <a:extLst>
                <a:ext uri="{FF2B5EF4-FFF2-40B4-BE49-F238E27FC236}">
                  <a16:creationId xmlns:a16="http://schemas.microsoft.com/office/drawing/2014/main" id="{F91D1D69-112C-4E51-A359-AA336535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8B827FD-06A9-4D98-8E0A-97ED86A91EC0}"/>
              </a:ext>
            </a:extLst>
          </p:cNvPr>
          <p:cNvSpPr txBox="1"/>
          <p:nvPr/>
        </p:nvSpPr>
        <p:spPr>
          <a:xfrm>
            <a:off x="3553691" y="5047359"/>
            <a:ext cx="8567591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For housing markets with acceptable bundles, TTC allocation is in: 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Strict core when it is acceptable and all items are allocated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Weak core when it is acceptable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Under CMI-tree preferences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718022-B154-4227-A997-139C1F5611F9}"/>
              </a:ext>
            </a:extLst>
          </p:cNvPr>
          <p:cNvSpPr/>
          <p:nvPr/>
        </p:nvSpPr>
        <p:spPr>
          <a:xfrm>
            <a:off x="-6372" y="-13864"/>
            <a:ext cx="1744737" cy="757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3717</a:t>
            </a:r>
          </a:p>
        </p:txBody>
      </p:sp>
    </p:spTree>
    <p:extLst>
      <p:ext uri="{BB962C8B-B14F-4D97-AF65-F5344CB8AC3E}">
        <p14:creationId xmlns:p14="http://schemas.microsoft.com/office/powerpoint/2010/main" val="35389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1" grpId="0" animBg="1"/>
      <p:bldP spid="40" grpId="0" animBg="1"/>
      <p:bldP spid="45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107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Mechanism Design for Multi-type  Housing Markets with Acceptable Bundles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Top-Trading-Cycles Mechanisms with Acceptable Bundles</dc:title>
  <dc:creator>Sujoy Sikdar</dc:creator>
  <cp:lastModifiedBy>Sujoy Sikdar</cp:lastModifiedBy>
  <cp:revision>73</cp:revision>
  <dcterms:created xsi:type="dcterms:W3CDTF">2018-02-02T11:52:28Z</dcterms:created>
  <dcterms:modified xsi:type="dcterms:W3CDTF">2019-01-23T22:21:19Z</dcterms:modified>
</cp:coreProperties>
</file>