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data14.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5.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6.xml" ContentType="application/vnd.openxmlformats-officedocument.drawingml.diagramData+xml"/>
  <Override PartName="/ppt/diagrams/data17.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8.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9.xml" ContentType="application/vnd.openxmlformats-officedocument.drawingml.diagramData+xml"/>
  <Override PartName="/ppt/diagrams/data20.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21.xml" ContentType="application/vnd.openxmlformats-officedocument.drawingml.diagramData+xml"/>
  <Override PartName="/ppt/diagrams/data22.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23.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4.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5.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6.xml" ContentType="application/vnd.openxmlformats-officedocument.drawingml.diagramData+xml"/>
  <Override PartName="/ppt/diagrams/data27.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8.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9.xml" ContentType="application/vnd.openxmlformats-officedocument.drawingml.diagramData+xml"/>
  <Override PartName="/ppt/diagrams/data30.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31.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32.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33.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3" r:id="rId1"/>
  </p:sldMasterIdLst>
  <p:notesMasterIdLst>
    <p:notesMasterId r:id="rId23"/>
  </p:notesMasterIdLst>
  <p:sldIdLst>
    <p:sldId id="256" r:id="rId2"/>
    <p:sldId id="257" r:id="rId3"/>
    <p:sldId id="258" r:id="rId4"/>
    <p:sldId id="259" r:id="rId5"/>
    <p:sldId id="260" r:id="rId6"/>
    <p:sldId id="278" r:id="rId7"/>
    <p:sldId id="262" r:id="rId8"/>
    <p:sldId id="263" r:id="rId9"/>
    <p:sldId id="261" r:id="rId10"/>
    <p:sldId id="264" r:id="rId11"/>
    <p:sldId id="268" r:id="rId12"/>
    <p:sldId id="269" r:id="rId13"/>
    <p:sldId id="271" r:id="rId14"/>
    <p:sldId id="270" r:id="rId15"/>
    <p:sldId id="272" r:id="rId16"/>
    <p:sldId id="273" r:id="rId17"/>
    <p:sldId id="274" r:id="rId18"/>
    <p:sldId id="279" r:id="rId19"/>
    <p:sldId id="280" r:id="rId20"/>
    <p:sldId id="282" r:id="rId21"/>
    <p:sldId id="28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2.jpg"/></Relationships>
</file>

<file path=ppt/diagrams/_rels/data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diagrams/_rels/data16.xml.rels><?xml version="1.0" encoding="UTF-8" standalone="yes"?>
<Relationships xmlns="http://schemas.openxmlformats.org/package/2006/relationships"><Relationship Id="rId1" Type="http://schemas.openxmlformats.org/officeDocument/2006/relationships/image" Target="../media/image5.png"/></Relationships>
</file>

<file path=ppt/diagrams/_rels/data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iagrams/_rels/data21.xml.rels><?xml version="1.0" encoding="UTF-8" standalone="yes"?>
<Relationships xmlns="http://schemas.openxmlformats.org/package/2006/relationships"><Relationship Id="rId1" Type="http://schemas.openxmlformats.org/officeDocument/2006/relationships/image" Target="../media/image10.png"/></Relationships>
</file>

<file path=ppt/diagrams/_rels/data26.xml.rels><?xml version="1.0" encoding="UTF-8" standalone="yes"?>
<Relationships xmlns="http://schemas.openxmlformats.org/package/2006/relationships"><Relationship Id="rId1" Type="http://schemas.openxmlformats.org/officeDocument/2006/relationships/image" Target="../media/image16.png"/></Relationships>
</file>

<file path=ppt/diagrams/_rels/data29.xml.rels><?xml version="1.0" encoding="UTF-8" standalone="yes"?>
<Relationships xmlns="http://schemas.openxmlformats.org/package/2006/relationships"><Relationship Id="rId1" Type="http://schemas.openxmlformats.org/officeDocument/2006/relationships/image" Target="../media/image18.png"/></Relationships>
</file>

<file path=ppt/diagrams/_rels/data33.xml.rels><?xml version="1.0" encoding="UTF-8" standalone="yes"?>
<Relationships xmlns="http://schemas.openxmlformats.org/package/2006/relationships"><Relationship Id="rId2" Type="http://schemas.openxmlformats.org/officeDocument/2006/relationships/hyperlink" Target="http://libreshot.com/lotus-flower/" TargetMode="External"/><Relationship Id="rId1" Type="http://schemas.openxmlformats.org/officeDocument/2006/relationships/image" Target="../media/image20.jpg"/></Relationships>
</file>

<file path=ppt/diagrams/_rels/drawing1.xml.rels><?xml version="1.0" encoding="UTF-8" standalone="yes"?>
<Relationships xmlns="http://schemas.openxmlformats.org/package/2006/relationships"><Relationship Id="rId1" Type="http://schemas.openxmlformats.org/officeDocument/2006/relationships/image" Target="../media/image2.jpg"/></Relationships>
</file>

<file path=ppt/diagrams/_rels/drawing27.xml.rels><?xml version="1.0" encoding="UTF-8" standalone="yes"?>
<Relationships xmlns="http://schemas.openxmlformats.org/package/2006/relationships"><Relationship Id="rId2" Type="http://schemas.openxmlformats.org/officeDocument/2006/relationships/hyperlink" Target="http://libreshot.com/lotus-flower/" TargetMode="External"/><Relationship Id="rId1" Type="http://schemas.openxmlformats.org/officeDocument/2006/relationships/image" Target="../media/image20.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6A95D5-A027-4A77-8E98-4E576E726A8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8298606E-C99F-4771-A1F5-E8610542DBDA}">
      <dgm:prSet/>
      <dgm:spPr/>
      <dgm:t>
        <a:bodyPr/>
        <a:lstStyle/>
        <a:p>
          <a:r>
            <a:rPr lang="en-US" b="1"/>
            <a:t>WELCOME TO MY PRESENTATION</a:t>
          </a:r>
          <a:endParaRPr lang="en-US"/>
        </a:p>
      </dgm:t>
    </dgm:pt>
    <dgm:pt modelId="{2C19B38F-513E-47CC-8B06-FA390D826296}" type="parTrans" cxnId="{713F1615-0455-4FC1-9E50-062A509590FD}">
      <dgm:prSet/>
      <dgm:spPr/>
      <dgm:t>
        <a:bodyPr/>
        <a:lstStyle/>
        <a:p>
          <a:endParaRPr lang="en-US"/>
        </a:p>
      </dgm:t>
    </dgm:pt>
    <dgm:pt modelId="{DCB7ED2C-81C3-4C15-A4A1-C215442BDA69}" type="sibTrans" cxnId="{713F1615-0455-4FC1-9E50-062A509590FD}">
      <dgm:prSet/>
      <dgm:spPr/>
      <dgm:t>
        <a:bodyPr/>
        <a:lstStyle/>
        <a:p>
          <a:endParaRPr lang="en-US"/>
        </a:p>
      </dgm:t>
    </dgm:pt>
    <dgm:pt modelId="{B4A35866-F7CD-4468-9388-EE8D29347B48}" type="pres">
      <dgm:prSet presAssocID="{816A95D5-A027-4A77-8E98-4E576E726A86}" presName="linearFlow" presStyleCnt="0">
        <dgm:presLayoutVars>
          <dgm:dir/>
          <dgm:resizeHandles val="exact"/>
        </dgm:presLayoutVars>
      </dgm:prSet>
      <dgm:spPr/>
    </dgm:pt>
    <dgm:pt modelId="{2FC2DE71-7AF1-4249-BA6A-3D0767864E0E}" type="pres">
      <dgm:prSet presAssocID="{8298606E-C99F-4771-A1F5-E8610542DBDA}" presName="composite" presStyleCnt="0"/>
      <dgm:spPr/>
    </dgm:pt>
    <dgm:pt modelId="{2494DE02-6A43-4C66-B7AC-A6D47C1A28F5}" type="pres">
      <dgm:prSet presAssocID="{8298606E-C99F-4771-A1F5-E8610542DBDA}" presName="imgShp" presStyleLbl="fgImgPlace1" presStyleIdx="0" presStyleCnt="1" custLinFactNeighborX="168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764F1260-BA68-4BEA-9F2A-A472F052D40B}" type="pres">
      <dgm:prSet presAssocID="{8298606E-C99F-4771-A1F5-E8610542DBDA}" presName="txShp" presStyleLbl="node1" presStyleIdx="0" presStyleCnt="1">
        <dgm:presLayoutVars>
          <dgm:bulletEnabled val="1"/>
        </dgm:presLayoutVars>
      </dgm:prSet>
      <dgm:spPr/>
    </dgm:pt>
  </dgm:ptLst>
  <dgm:cxnLst>
    <dgm:cxn modelId="{713F1615-0455-4FC1-9E50-062A509590FD}" srcId="{816A95D5-A027-4A77-8E98-4E576E726A86}" destId="{8298606E-C99F-4771-A1F5-E8610542DBDA}" srcOrd="0" destOrd="0" parTransId="{2C19B38F-513E-47CC-8B06-FA390D826296}" sibTransId="{DCB7ED2C-81C3-4C15-A4A1-C215442BDA69}"/>
    <dgm:cxn modelId="{8C8DAE54-0304-4285-9EFD-B1AC133E7640}" type="presOf" srcId="{816A95D5-A027-4A77-8E98-4E576E726A86}" destId="{B4A35866-F7CD-4468-9388-EE8D29347B48}" srcOrd="0" destOrd="0" presId="urn:microsoft.com/office/officeart/2005/8/layout/vList3"/>
    <dgm:cxn modelId="{FBDEB985-50C9-46F1-A4A7-1FECE8742479}" type="presOf" srcId="{8298606E-C99F-4771-A1F5-E8610542DBDA}" destId="{764F1260-BA68-4BEA-9F2A-A472F052D40B}" srcOrd="0" destOrd="0" presId="urn:microsoft.com/office/officeart/2005/8/layout/vList3"/>
    <dgm:cxn modelId="{C8EDD033-34F8-4596-8F18-9C52EAD2DE13}" type="presParOf" srcId="{B4A35866-F7CD-4468-9388-EE8D29347B48}" destId="{2FC2DE71-7AF1-4249-BA6A-3D0767864E0E}" srcOrd="0" destOrd="0" presId="urn:microsoft.com/office/officeart/2005/8/layout/vList3"/>
    <dgm:cxn modelId="{05F14CD5-FF6A-466B-8A0B-A6F999F223BE}" type="presParOf" srcId="{2FC2DE71-7AF1-4249-BA6A-3D0767864E0E}" destId="{2494DE02-6A43-4C66-B7AC-A6D47C1A28F5}" srcOrd="0" destOrd="0" presId="urn:microsoft.com/office/officeart/2005/8/layout/vList3"/>
    <dgm:cxn modelId="{D07A199B-88C6-493A-A973-07881ADEF6AB}" type="presParOf" srcId="{2FC2DE71-7AF1-4249-BA6A-3D0767864E0E}" destId="{764F1260-BA68-4BEA-9F2A-A472F052D40B}"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74ECAB2-62FF-4B08-BF24-39EE4DB2990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3373F1C-DA10-4326-BA12-CEE7D5E61008}">
      <dgm:prSet/>
      <dgm:spPr/>
      <dgm:t>
        <a:bodyPr/>
        <a:lstStyle/>
        <a:p>
          <a:r>
            <a:rPr lang="en-US" b="1" u="sng" dirty="0">
              <a:latin typeface="Times New Roman" panose="02020603050405020304" pitchFamily="18" charset="0"/>
              <a:cs typeface="Times New Roman" panose="02020603050405020304" pitchFamily="18" charset="0"/>
            </a:rPr>
            <a:t>There are two types of Leontief model:</a:t>
          </a:r>
          <a:endParaRPr lang="en-US" dirty="0">
            <a:latin typeface="Times New Roman" panose="02020603050405020304" pitchFamily="18" charset="0"/>
            <a:cs typeface="Times New Roman" panose="02020603050405020304" pitchFamily="18" charset="0"/>
          </a:endParaRPr>
        </a:p>
      </dgm:t>
    </dgm:pt>
    <dgm:pt modelId="{1F95757A-6C22-4ECF-9D5B-C31E0024E631}" type="parTrans" cxnId="{31F3AC37-821E-4B6B-9D73-FD04DB53689D}">
      <dgm:prSet/>
      <dgm:spPr/>
      <dgm:t>
        <a:bodyPr/>
        <a:lstStyle/>
        <a:p>
          <a:endParaRPr lang="en-US"/>
        </a:p>
      </dgm:t>
    </dgm:pt>
    <dgm:pt modelId="{EC839EA2-D8A1-4AFE-8E31-B4D8BDAA19F4}" type="sibTrans" cxnId="{31F3AC37-821E-4B6B-9D73-FD04DB53689D}">
      <dgm:prSet/>
      <dgm:spPr/>
      <dgm:t>
        <a:bodyPr/>
        <a:lstStyle/>
        <a:p>
          <a:endParaRPr lang="en-US"/>
        </a:p>
      </dgm:t>
    </dgm:pt>
    <dgm:pt modelId="{7BB05C34-5DC5-447F-B6A9-3F44ED87E6E7}">
      <dgm:prSet/>
      <dgm:spPr/>
      <dgm:t>
        <a:bodyPr/>
        <a:lstStyle/>
        <a:p>
          <a:r>
            <a:rPr lang="en-US" dirty="0">
              <a:latin typeface="Times New Roman" panose="02020603050405020304" pitchFamily="18" charset="0"/>
              <a:cs typeface="Times New Roman" panose="02020603050405020304" pitchFamily="18" charset="0"/>
            </a:rPr>
            <a:t>Leontief closed model (Input-Output analysis).</a:t>
          </a:r>
        </a:p>
      </dgm:t>
    </dgm:pt>
    <dgm:pt modelId="{D45FD002-A6DC-40EC-A55B-50E46C9FCCB8}" type="parTrans" cxnId="{ECE15C47-78B3-4FC0-884E-97E866DDBDF2}">
      <dgm:prSet/>
      <dgm:spPr/>
      <dgm:t>
        <a:bodyPr/>
        <a:lstStyle/>
        <a:p>
          <a:endParaRPr lang="en-US"/>
        </a:p>
      </dgm:t>
    </dgm:pt>
    <dgm:pt modelId="{67D7BBB6-9BA1-42F6-9DA3-923976D8008C}" type="sibTrans" cxnId="{ECE15C47-78B3-4FC0-884E-97E866DDBDF2}">
      <dgm:prSet/>
      <dgm:spPr/>
      <dgm:t>
        <a:bodyPr/>
        <a:lstStyle/>
        <a:p>
          <a:endParaRPr lang="en-US"/>
        </a:p>
      </dgm:t>
    </dgm:pt>
    <dgm:pt modelId="{39A4034F-E6F9-47E7-9911-D1002F6E45AB}">
      <dgm:prSet/>
      <dgm:spPr/>
      <dgm:t>
        <a:bodyPr/>
        <a:lstStyle/>
        <a:p>
          <a:r>
            <a:rPr lang="en-US" dirty="0">
              <a:latin typeface="Times New Roman" panose="02020603050405020304" pitchFamily="18" charset="0"/>
              <a:cs typeface="Times New Roman" panose="02020603050405020304" pitchFamily="18" charset="0"/>
            </a:rPr>
            <a:t>Leontief open model.</a:t>
          </a:r>
        </a:p>
      </dgm:t>
    </dgm:pt>
    <dgm:pt modelId="{DF9D9D84-4FE8-4D8A-B635-28C949503BEC}" type="parTrans" cxnId="{2D52EEFF-09BD-432D-AF3B-6ABE76769A32}">
      <dgm:prSet/>
      <dgm:spPr/>
      <dgm:t>
        <a:bodyPr/>
        <a:lstStyle/>
        <a:p>
          <a:endParaRPr lang="en-US"/>
        </a:p>
      </dgm:t>
    </dgm:pt>
    <dgm:pt modelId="{4F3A838C-C7E7-4482-9964-0D9F3E8A2BED}" type="sibTrans" cxnId="{2D52EEFF-09BD-432D-AF3B-6ABE76769A32}">
      <dgm:prSet/>
      <dgm:spPr/>
      <dgm:t>
        <a:bodyPr/>
        <a:lstStyle/>
        <a:p>
          <a:endParaRPr lang="en-US"/>
        </a:p>
      </dgm:t>
    </dgm:pt>
    <dgm:pt modelId="{407885B6-E9F3-4A33-A599-082A0381F3D1}" type="pres">
      <dgm:prSet presAssocID="{174ECAB2-62FF-4B08-BF24-39EE4DB29905}" presName="linear" presStyleCnt="0">
        <dgm:presLayoutVars>
          <dgm:animLvl val="lvl"/>
          <dgm:resizeHandles val="exact"/>
        </dgm:presLayoutVars>
      </dgm:prSet>
      <dgm:spPr/>
    </dgm:pt>
    <dgm:pt modelId="{FF1BFA09-6C36-4698-A2C2-160AC04D777F}" type="pres">
      <dgm:prSet presAssocID="{A3373F1C-DA10-4326-BA12-CEE7D5E61008}" presName="parentText" presStyleLbl="node1" presStyleIdx="0" presStyleCnt="1">
        <dgm:presLayoutVars>
          <dgm:chMax val="0"/>
          <dgm:bulletEnabled val="1"/>
        </dgm:presLayoutVars>
      </dgm:prSet>
      <dgm:spPr/>
    </dgm:pt>
    <dgm:pt modelId="{66C304B4-120E-4728-AFE4-333D43FE7A5C}" type="pres">
      <dgm:prSet presAssocID="{A3373F1C-DA10-4326-BA12-CEE7D5E61008}" presName="childText" presStyleLbl="revTx" presStyleIdx="0" presStyleCnt="1" custLinFactNeighborX="310" custLinFactNeighborY="72434">
        <dgm:presLayoutVars>
          <dgm:bulletEnabled val="1"/>
        </dgm:presLayoutVars>
      </dgm:prSet>
      <dgm:spPr/>
    </dgm:pt>
  </dgm:ptLst>
  <dgm:cxnLst>
    <dgm:cxn modelId="{31F3AC37-821E-4B6B-9D73-FD04DB53689D}" srcId="{174ECAB2-62FF-4B08-BF24-39EE4DB29905}" destId="{A3373F1C-DA10-4326-BA12-CEE7D5E61008}" srcOrd="0" destOrd="0" parTransId="{1F95757A-6C22-4ECF-9D5B-C31E0024E631}" sibTransId="{EC839EA2-D8A1-4AFE-8E31-B4D8BDAA19F4}"/>
    <dgm:cxn modelId="{EE792E64-D70F-4D71-A523-B5D166B3586A}" type="presOf" srcId="{A3373F1C-DA10-4326-BA12-CEE7D5E61008}" destId="{FF1BFA09-6C36-4698-A2C2-160AC04D777F}" srcOrd="0" destOrd="0" presId="urn:microsoft.com/office/officeart/2005/8/layout/vList2"/>
    <dgm:cxn modelId="{ECE15C47-78B3-4FC0-884E-97E866DDBDF2}" srcId="{A3373F1C-DA10-4326-BA12-CEE7D5E61008}" destId="{7BB05C34-5DC5-447F-B6A9-3F44ED87E6E7}" srcOrd="0" destOrd="0" parTransId="{D45FD002-A6DC-40EC-A55B-50E46C9FCCB8}" sibTransId="{67D7BBB6-9BA1-42F6-9DA3-923976D8008C}"/>
    <dgm:cxn modelId="{8BCC905A-9240-4FA9-97F3-39F746DC6642}" type="presOf" srcId="{174ECAB2-62FF-4B08-BF24-39EE4DB29905}" destId="{407885B6-E9F3-4A33-A599-082A0381F3D1}" srcOrd="0" destOrd="0" presId="urn:microsoft.com/office/officeart/2005/8/layout/vList2"/>
    <dgm:cxn modelId="{A7959A5A-B5A2-4FCA-AF67-FAB198A9C3A9}" type="presOf" srcId="{39A4034F-E6F9-47E7-9911-D1002F6E45AB}" destId="{66C304B4-120E-4728-AFE4-333D43FE7A5C}" srcOrd="0" destOrd="1" presId="urn:microsoft.com/office/officeart/2005/8/layout/vList2"/>
    <dgm:cxn modelId="{A6FF24F8-1217-41D5-A324-2FD95CE7EA17}" type="presOf" srcId="{7BB05C34-5DC5-447F-B6A9-3F44ED87E6E7}" destId="{66C304B4-120E-4728-AFE4-333D43FE7A5C}" srcOrd="0" destOrd="0" presId="urn:microsoft.com/office/officeart/2005/8/layout/vList2"/>
    <dgm:cxn modelId="{2D52EEFF-09BD-432D-AF3B-6ABE76769A32}" srcId="{A3373F1C-DA10-4326-BA12-CEE7D5E61008}" destId="{39A4034F-E6F9-47E7-9911-D1002F6E45AB}" srcOrd="1" destOrd="0" parTransId="{DF9D9D84-4FE8-4D8A-B635-28C949503BEC}" sibTransId="{4F3A838C-C7E7-4482-9964-0D9F3E8A2BED}"/>
    <dgm:cxn modelId="{32942144-4F5C-4880-B0F0-2A9AB86CEE2F}" type="presParOf" srcId="{407885B6-E9F3-4A33-A599-082A0381F3D1}" destId="{FF1BFA09-6C36-4698-A2C2-160AC04D777F}" srcOrd="0" destOrd="0" presId="urn:microsoft.com/office/officeart/2005/8/layout/vList2"/>
    <dgm:cxn modelId="{AB33B757-5215-4B5C-915B-7D186A2F54BC}" type="presParOf" srcId="{407885B6-E9F3-4A33-A599-082A0381F3D1}" destId="{66C304B4-120E-4728-AFE4-333D43FE7A5C}"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CE011F6A-B7B0-4BE9-A7BA-47AD6AB75F5F}"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9A9D3805-AE7F-420A-A21F-21570FA3AB03}">
      <dgm:prSet/>
      <dgm:spPr/>
      <dgm:t>
        <a:bodyPr/>
        <a:lstStyle/>
        <a:p>
          <a:r>
            <a:rPr lang="en-US" b="1" u="sng"/>
            <a:t>Leontief’s closed model:</a:t>
          </a:r>
          <a:endParaRPr lang="en-US"/>
        </a:p>
      </dgm:t>
    </dgm:pt>
    <dgm:pt modelId="{0DBAEE6B-8F97-46A8-956D-BAD255571E68}" type="parTrans" cxnId="{0A7D2F5F-3AC3-497F-A896-3A35D9A23789}">
      <dgm:prSet/>
      <dgm:spPr/>
      <dgm:t>
        <a:bodyPr/>
        <a:lstStyle/>
        <a:p>
          <a:endParaRPr lang="en-US"/>
        </a:p>
      </dgm:t>
    </dgm:pt>
    <dgm:pt modelId="{83B03EA8-B59E-4E6A-8964-8208A84010CA}" type="sibTrans" cxnId="{0A7D2F5F-3AC3-497F-A896-3A35D9A23789}">
      <dgm:prSet/>
      <dgm:spPr/>
      <dgm:t>
        <a:bodyPr/>
        <a:lstStyle/>
        <a:p>
          <a:endParaRPr lang="en-US"/>
        </a:p>
      </dgm:t>
    </dgm:pt>
    <dgm:pt modelId="{E612C7C9-A91A-48D5-A83F-1812FA2202F1}" type="pres">
      <dgm:prSet presAssocID="{CE011F6A-B7B0-4BE9-A7BA-47AD6AB75F5F}" presName="Name0" presStyleCnt="0">
        <dgm:presLayoutVars>
          <dgm:dir/>
          <dgm:animLvl val="lvl"/>
          <dgm:resizeHandles val="exact"/>
        </dgm:presLayoutVars>
      </dgm:prSet>
      <dgm:spPr/>
    </dgm:pt>
    <dgm:pt modelId="{E880AFB8-0BF7-489B-8FC1-B2851E84E01C}" type="pres">
      <dgm:prSet presAssocID="{9A9D3805-AE7F-420A-A21F-21570FA3AB03}" presName="linNode" presStyleCnt="0"/>
      <dgm:spPr/>
    </dgm:pt>
    <dgm:pt modelId="{9152EAA4-4BB9-409D-AE0F-336B74F20BA4}" type="pres">
      <dgm:prSet presAssocID="{9A9D3805-AE7F-420A-A21F-21570FA3AB03}" presName="parentText" presStyleLbl="node1" presStyleIdx="0" presStyleCnt="1" custLinFactNeighborX="-88215" custLinFactNeighborY="-2521">
        <dgm:presLayoutVars>
          <dgm:chMax val="1"/>
          <dgm:bulletEnabled val="1"/>
        </dgm:presLayoutVars>
      </dgm:prSet>
      <dgm:spPr/>
    </dgm:pt>
  </dgm:ptLst>
  <dgm:cxnLst>
    <dgm:cxn modelId="{0A7D2F5F-3AC3-497F-A896-3A35D9A23789}" srcId="{CE011F6A-B7B0-4BE9-A7BA-47AD6AB75F5F}" destId="{9A9D3805-AE7F-420A-A21F-21570FA3AB03}" srcOrd="0" destOrd="0" parTransId="{0DBAEE6B-8F97-46A8-956D-BAD255571E68}" sibTransId="{83B03EA8-B59E-4E6A-8964-8208A84010CA}"/>
    <dgm:cxn modelId="{F5EC2178-6970-4156-82E8-14A15BC18BB3}" type="presOf" srcId="{CE011F6A-B7B0-4BE9-A7BA-47AD6AB75F5F}" destId="{E612C7C9-A91A-48D5-A83F-1812FA2202F1}" srcOrd="0" destOrd="0" presId="urn:microsoft.com/office/officeart/2005/8/layout/vList5"/>
    <dgm:cxn modelId="{26502988-9313-4DE2-A103-48724320AA17}" type="presOf" srcId="{9A9D3805-AE7F-420A-A21F-21570FA3AB03}" destId="{9152EAA4-4BB9-409D-AE0F-336B74F20BA4}" srcOrd="0" destOrd="0" presId="urn:microsoft.com/office/officeart/2005/8/layout/vList5"/>
    <dgm:cxn modelId="{15139B5D-6DF6-4A5F-BF5B-2F97E633002D}" type="presParOf" srcId="{E612C7C9-A91A-48D5-A83F-1812FA2202F1}" destId="{E880AFB8-0BF7-489B-8FC1-B2851E84E01C}" srcOrd="0" destOrd="0" presId="urn:microsoft.com/office/officeart/2005/8/layout/vList5"/>
    <dgm:cxn modelId="{45BDCE22-C4F8-4643-8331-FFADA934A659}" type="presParOf" srcId="{E880AFB8-0BF7-489B-8FC1-B2851E84E01C}" destId="{9152EAA4-4BB9-409D-AE0F-336B74F20BA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084AF19-6865-4185-9CC9-FA8D42F356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C7486-51AC-45C2-A2C1-D22D50DF3C2C}">
      <dgm:prSet/>
      <dgm:spPr/>
      <dgm:t>
        <a:bodyPr/>
        <a:lstStyle/>
        <a:p>
          <a:r>
            <a:rPr lang="en-US"/>
            <a:t>In a closed model:</a:t>
          </a:r>
        </a:p>
      </dgm:t>
    </dgm:pt>
    <dgm:pt modelId="{6DAB4374-972A-42D2-B5CD-6AAD4E3F8D5E}" type="parTrans" cxnId="{B0537139-A5EC-4160-A508-175E1CDAC185}">
      <dgm:prSet/>
      <dgm:spPr/>
      <dgm:t>
        <a:bodyPr/>
        <a:lstStyle/>
        <a:p>
          <a:endParaRPr lang="en-US"/>
        </a:p>
      </dgm:t>
    </dgm:pt>
    <dgm:pt modelId="{1C5DA8C8-89EC-4F55-9A1C-B855A2895254}" type="sibTrans" cxnId="{B0537139-A5EC-4160-A508-175E1CDAC185}">
      <dgm:prSet/>
      <dgm:spPr/>
      <dgm:t>
        <a:bodyPr/>
        <a:lstStyle/>
        <a:p>
          <a:endParaRPr lang="en-US"/>
        </a:p>
      </dgm:t>
    </dgm:pt>
    <dgm:pt modelId="{C62D3684-4C33-43AB-8A8D-923974C2A1C4}">
      <dgm:prSet/>
      <dgm:spPr/>
      <dgm:t>
        <a:bodyPr/>
        <a:lstStyle/>
        <a:p>
          <a:r>
            <a:rPr lang="en-US" dirty="0"/>
            <a:t>1. All consumption is within the industries. There is no external demand.</a:t>
          </a:r>
        </a:p>
      </dgm:t>
    </dgm:pt>
    <dgm:pt modelId="{046C1B66-007E-4F24-BAB4-B2548ED3BBBA}" type="parTrans" cxnId="{51DA3CB0-E861-42A1-866D-500102FA1925}">
      <dgm:prSet/>
      <dgm:spPr/>
      <dgm:t>
        <a:bodyPr/>
        <a:lstStyle/>
        <a:p>
          <a:endParaRPr lang="en-US"/>
        </a:p>
      </dgm:t>
    </dgm:pt>
    <dgm:pt modelId="{33EA23A6-362B-4251-B2AE-5BD944238D2D}" type="sibTrans" cxnId="{51DA3CB0-E861-42A1-866D-500102FA1925}">
      <dgm:prSet/>
      <dgm:spPr/>
      <dgm:t>
        <a:bodyPr/>
        <a:lstStyle/>
        <a:p>
          <a:endParaRPr lang="en-US"/>
        </a:p>
      </dgm:t>
    </dgm:pt>
    <mc:AlternateContent xmlns:mc="http://schemas.openxmlformats.org/markup-compatibility/2006">
      <mc:Choice xmlns:a14="http://schemas.microsoft.com/office/drawing/2010/main" Requires="a14">
        <dgm:pt modelId="{18A65F83-74CF-4261-83EB-353B9DD0F04C}">
          <dgm:prSet/>
          <dgm:spPr/>
          <dgm:t>
            <a:bodyPr/>
            <a:lstStyle/>
            <a:p>
              <a:r>
                <a:rPr lang="en-US"/>
                <a:t>2. Total input</a:t>
              </a:r>
              <a14:m>
                <m:oMath xmlns:m="http://schemas.openxmlformats.org/officeDocument/2006/math">
                  <m:r>
                    <a:rPr lang="en-US" i="1"/>
                    <m:t> =</m:t>
                  </m:r>
                </m:oMath>
              </a14:m>
              <a:r>
                <a:rPr lang="en-US"/>
                <a:t> Total output</a:t>
              </a:r>
            </a:p>
          </dgm:t>
        </dgm:pt>
      </mc:Choice>
      <mc:Fallback>
        <dgm:pt modelId="{18A65F83-74CF-4261-83EB-353B9DD0F04C}">
          <dgm:prSet/>
          <dgm:spPr/>
          <dgm:t>
            <a:bodyPr/>
            <a:lstStyle/>
            <a:p>
              <a:r>
                <a:rPr lang="en-US"/>
                <a:t>2. Total input</a:t>
              </a:r>
              <a:r>
                <a:rPr lang="en-US" i="0"/>
                <a:t> =</a:t>
              </a:r>
              <a:r>
                <a:rPr lang="en-US"/>
                <a:t> Total output</a:t>
              </a:r>
            </a:p>
          </dgm:t>
        </dgm:pt>
      </mc:Fallback>
    </mc:AlternateContent>
    <dgm:pt modelId="{6B9635AB-4A98-43C2-84DF-25CCDFF69E50}" type="parTrans" cxnId="{C86ABC26-CE94-493D-9150-DF2D79DABA99}">
      <dgm:prSet/>
      <dgm:spPr/>
      <dgm:t>
        <a:bodyPr/>
        <a:lstStyle/>
        <a:p>
          <a:endParaRPr lang="en-US"/>
        </a:p>
      </dgm:t>
    </dgm:pt>
    <dgm:pt modelId="{780CDA41-9C07-43C9-88E9-1A6CED73B3B5}" type="sibTrans" cxnId="{C86ABC26-CE94-493D-9150-DF2D79DABA99}">
      <dgm:prSet/>
      <dgm:spPr/>
      <dgm:t>
        <a:bodyPr/>
        <a:lstStyle/>
        <a:p>
          <a:endParaRPr lang="en-US"/>
        </a:p>
      </dgm:t>
    </dgm:pt>
    <mc:AlternateContent xmlns:mc="http://schemas.openxmlformats.org/markup-compatibility/2006">
      <mc:Choice xmlns:a14="http://schemas.microsoft.com/office/drawing/2010/main" Requires="a14">
        <dgm:pt modelId="{E1AC308A-3231-400E-B7A8-6CF4FFB99848}">
          <dgm:prSet/>
          <dgm:spPr/>
          <dgm:t>
            <a:bodyPr/>
            <a:lstStyle/>
            <a:p>
              <a14:m>
                <m:oMath xmlns:m="http://schemas.openxmlformats.org/officeDocument/2006/math">
                  <m:r>
                    <a:rPr lang="en-US" i="1"/>
                    <m:t>𝑝</m:t>
                  </m:r>
                  <m:r>
                    <a:rPr lang="en-US" i="1"/>
                    <m:t>=</m:t>
                  </m:r>
                </m:oMath>
              </a14:m>
              <a:r>
                <a:rPr lang="en-US" dirty="0"/>
                <a:t> </a:t>
              </a:r>
              <a14:m>
                <m:oMath xmlns:m="http://schemas.openxmlformats.org/officeDocument/2006/math">
                  <m:r>
                    <a:rPr lang="en-US" i="1"/>
                    <m:t>𝐸𝑝</m:t>
                  </m:r>
                </m:oMath>
              </a14:m>
              <a:endParaRPr lang="en-US" dirty="0"/>
            </a:p>
          </dgm:t>
        </dgm:pt>
      </mc:Choice>
      <mc:Fallback>
        <dgm:pt modelId="{E1AC308A-3231-400E-B7A8-6CF4FFB99848}">
          <dgm:prSet/>
          <dgm:spPr/>
          <dgm:t>
            <a:bodyPr/>
            <a:lstStyle/>
            <a:p>
              <a:r>
                <a:rPr lang="en-US" i="0"/>
                <a:t>𝑝=</a:t>
              </a:r>
              <a:r>
                <a:rPr lang="en-US" dirty="0"/>
                <a:t> </a:t>
              </a:r>
              <a:r>
                <a:rPr lang="en-US" i="0"/>
                <a:t>𝐸𝑝</a:t>
              </a:r>
              <a:endParaRPr lang="en-US" dirty="0"/>
            </a:p>
          </dgm:t>
        </dgm:pt>
      </mc:Fallback>
    </mc:AlternateContent>
    <dgm:pt modelId="{11F9E9B4-DDB2-4CC6-9973-196EF158BF97}" type="parTrans" cxnId="{375E8221-195F-4F51-888F-FF47D33117EB}">
      <dgm:prSet/>
      <dgm:spPr/>
      <dgm:t>
        <a:bodyPr/>
        <a:lstStyle/>
        <a:p>
          <a:endParaRPr lang="en-US"/>
        </a:p>
      </dgm:t>
    </dgm:pt>
    <dgm:pt modelId="{541B4DC4-CDF6-4180-B9EE-2294E65841D4}" type="sibTrans" cxnId="{375E8221-195F-4F51-888F-FF47D33117EB}">
      <dgm:prSet/>
      <dgm:spPr/>
      <dgm:t>
        <a:bodyPr/>
        <a:lstStyle/>
        <a:p>
          <a:endParaRPr lang="en-US"/>
        </a:p>
      </dgm:t>
    </dgm:pt>
    <dgm:pt modelId="{7C2A382F-F61C-40A2-B234-C7AD296EE4E3}">
      <dgm:prSet/>
      <dgm:spPr/>
      <dgm:t>
        <a:bodyPr/>
        <a:lstStyle/>
        <a:p>
          <a:endParaRPr lang="en-US" dirty="0"/>
        </a:p>
      </dgm:t>
    </dgm:pt>
    <dgm:pt modelId="{6307D451-6DBB-4E7A-8326-A8173BC3111F}" type="parTrans" cxnId="{7B4C0BD6-B3C4-4465-9D67-546987C4D27F}">
      <dgm:prSet/>
      <dgm:spPr/>
      <dgm:t>
        <a:bodyPr/>
        <a:lstStyle/>
        <a:p>
          <a:endParaRPr lang="en-US"/>
        </a:p>
      </dgm:t>
    </dgm:pt>
    <dgm:pt modelId="{B9F0A5A5-32BB-4024-80A4-3EEF683E164E}" type="sibTrans" cxnId="{7B4C0BD6-B3C4-4465-9D67-546987C4D27F}">
      <dgm:prSet/>
      <dgm:spPr/>
      <dgm:t>
        <a:bodyPr/>
        <a:lstStyle/>
        <a:p>
          <a:endParaRPr lang="en-US"/>
        </a:p>
      </dgm:t>
    </dgm:pt>
    <dgm:pt modelId="{A96539AD-2BDB-48B6-B6D6-CD3AAD2D8F3D}">
      <dgm:prSet/>
      <dgm:spPr/>
      <dgm:t>
        <a:bodyPr/>
        <a:lstStyle/>
        <a:p>
          <a:r>
            <a:rPr lang="en-US" dirty="0"/>
            <a:t>Where p is price vector and E is input output matrix.</a:t>
          </a:r>
        </a:p>
      </dgm:t>
    </dgm:pt>
    <dgm:pt modelId="{450A129D-3DE5-4F15-AD80-618D86F7DC54}" type="parTrans" cxnId="{E9E97E41-3EF6-44DA-95A9-3E30427961F5}">
      <dgm:prSet/>
      <dgm:spPr/>
      <dgm:t>
        <a:bodyPr/>
        <a:lstStyle/>
        <a:p>
          <a:endParaRPr lang="en-US"/>
        </a:p>
      </dgm:t>
    </dgm:pt>
    <dgm:pt modelId="{B646B829-B9DA-4111-B754-C23CB9AF986D}" type="sibTrans" cxnId="{E9E97E41-3EF6-44DA-95A9-3E30427961F5}">
      <dgm:prSet/>
      <dgm:spPr/>
      <dgm:t>
        <a:bodyPr/>
        <a:lstStyle/>
        <a:p>
          <a:endParaRPr lang="en-US"/>
        </a:p>
      </dgm:t>
    </dgm:pt>
    <dgm:pt modelId="{3E643575-6673-48E4-85DD-F4EEB1FCC106}" type="pres">
      <dgm:prSet presAssocID="{B084AF19-6865-4185-9CC9-FA8D42F35645}" presName="linear" presStyleCnt="0">
        <dgm:presLayoutVars>
          <dgm:animLvl val="lvl"/>
          <dgm:resizeHandles val="exact"/>
        </dgm:presLayoutVars>
      </dgm:prSet>
      <dgm:spPr/>
    </dgm:pt>
    <dgm:pt modelId="{D78E868A-14AC-4C9B-ADEA-D7E9B47A7385}" type="pres">
      <dgm:prSet presAssocID="{856C7486-51AC-45C2-A2C1-D22D50DF3C2C}" presName="parentText" presStyleLbl="node1" presStyleIdx="0" presStyleCnt="3">
        <dgm:presLayoutVars>
          <dgm:chMax val="0"/>
          <dgm:bulletEnabled val="1"/>
        </dgm:presLayoutVars>
      </dgm:prSet>
      <dgm:spPr/>
    </dgm:pt>
    <dgm:pt modelId="{9CAB6F71-4F4F-4823-B83E-A6E566B29B8B}" type="pres">
      <dgm:prSet presAssocID="{1C5DA8C8-89EC-4F55-9A1C-B855A2895254}" presName="spacer" presStyleCnt="0"/>
      <dgm:spPr/>
    </dgm:pt>
    <dgm:pt modelId="{D638F0B6-EA97-4B52-AE46-B93EE11574C4}" type="pres">
      <dgm:prSet presAssocID="{C62D3684-4C33-43AB-8A8D-923974C2A1C4}" presName="parentText" presStyleLbl="node1" presStyleIdx="1" presStyleCnt="3">
        <dgm:presLayoutVars>
          <dgm:chMax val="0"/>
          <dgm:bulletEnabled val="1"/>
        </dgm:presLayoutVars>
      </dgm:prSet>
      <dgm:spPr/>
    </dgm:pt>
    <dgm:pt modelId="{F2652C9C-605D-4C57-8843-8867639A8A96}" type="pres">
      <dgm:prSet presAssocID="{33EA23A6-362B-4251-B2AE-5BD944238D2D}" presName="spacer" presStyleCnt="0"/>
      <dgm:spPr/>
    </dgm:pt>
    <dgm:pt modelId="{35329E65-053E-4E26-B966-35898A65385C}" type="pres">
      <dgm:prSet presAssocID="{18A65F83-74CF-4261-83EB-353B9DD0F04C}" presName="parentText" presStyleLbl="node1" presStyleIdx="2" presStyleCnt="3">
        <dgm:presLayoutVars>
          <dgm:chMax val="0"/>
          <dgm:bulletEnabled val="1"/>
        </dgm:presLayoutVars>
      </dgm:prSet>
      <dgm:spPr/>
    </dgm:pt>
    <dgm:pt modelId="{50CE1FF9-D4FC-4554-8587-13BC5FAA1A5A}" type="pres">
      <dgm:prSet presAssocID="{18A65F83-74CF-4261-83EB-353B9DD0F04C}" presName="childText" presStyleLbl="revTx" presStyleIdx="0" presStyleCnt="1">
        <dgm:presLayoutVars>
          <dgm:bulletEnabled val="1"/>
        </dgm:presLayoutVars>
      </dgm:prSet>
      <dgm:spPr/>
    </dgm:pt>
  </dgm:ptLst>
  <dgm:cxnLst>
    <dgm:cxn modelId="{FA470E0B-A9B0-4533-9068-2E17731093C8}" type="presOf" srcId="{B084AF19-6865-4185-9CC9-FA8D42F35645}" destId="{3E643575-6673-48E4-85DD-F4EEB1FCC106}" srcOrd="0" destOrd="0" presId="urn:microsoft.com/office/officeart/2005/8/layout/vList2"/>
    <dgm:cxn modelId="{375E8221-195F-4F51-888F-FF47D33117EB}" srcId="{18A65F83-74CF-4261-83EB-353B9DD0F04C}" destId="{E1AC308A-3231-400E-B7A8-6CF4FFB99848}" srcOrd="0" destOrd="0" parTransId="{11F9E9B4-DDB2-4CC6-9973-196EF158BF97}" sibTransId="{541B4DC4-CDF6-4180-B9EE-2294E65841D4}"/>
    <dgm:cxn modelId="{C86ABC26-CE94-493D-9150-DF2D79DABA99}" srcId="{B084AF19-6865-4185-9CC9-FA8D42F35645}" destId="{18A65F83-74CF-4261-83EB-353B9DD0F04C}" srcOrd="2" destOrd="0" parTransId="{6B9635AB-4A98-43C2-84DF-25CCDFF69E50}" sibTransId="{780CDA41-9C07-43C9-88E9-1A6CED73B3B5}"/>
    <dgm:cxn modelId="{B0537139-A5EC-4160-A508-175E1CDAC185}" srcId="{B084AF19-6865-4185-9CC9-FA8D42F35645}" destId="{856C7486-51AC-45C2-A2C1-D22D50DF3C2C}" srcOrd="0" destOrd="0" parTransId="{6DAB4374-972A-42D2-B5CD-6AAD4E3F8D5E}" sibTransId="{1C5DA8C8-89EC-4F55-9A1C-B855A2895254}"/>
    <dgm:cxn modelId="{08E7F45D-CF4D-43A0-A212-D094DA7D2F7B}" type="presOf" srcId="{E1AC308A-3231-400E-B7A8-6CF4FFB99848}" destId="{50CE1FF9-D4FC-4554-8587-13BC5FAA1A5A}" srcOrd="0" destOrd="0" presId="urn:microsoft.com/office/officeart/2005/8/layout/vList2"/>
    <dgm:cxn modelId="{E9E97E41-3EF6-44DA-95A9-3E30427961F5}" srcId="{18A65F83-74CF-4261-83EB-353B9DD0F04C}" destId="{A96539AD-2BDB-48B6-B6D6-CD3AAD2D8F3D}" srcOrd="2" destOrd="0" parTransId="{450A129D-3DE5-4F15-AD80-618D86F7DC54}" sibTransId="{B646B829-B9DA-4111-B754-C23CB9AF986D}"/>
    <dgm:cxn modelId="{63702151-0554-429A-9BFC-89DDB9930299}" type="presOf" srcId="{7C2A382F-F61C-40A2-B234-C7AD296EE4E3}" destId="{50CE1FF9-D4FC-4554-8587-13BC5FAA1A5A}" srcOrd="0" destOrd="1" presId="urn:microsoft.com/office/officeart/2005/8/layout/vList2"/>
    <dgm:cxn modelId="{88B05884-E640-4D20-BB4B-579D01580B12}" type="presOf" srcId="{856C7486-51AC-45C2-A2C1-D22D50DF3C2C}" destId="{D78E868A-14AC-4C9B-ADEA-D7E9B47A7385}" srcOrd="0" destOrd="0" presId="urn:microsoft.com/office/officeart/2005/8/layout/vList2"/>
    <dgm:cxn modelId="{21B068A8-5874-403F-A281-B0E418887DAC}" type="presOf" srcId="{C62D3684-4C33-43AB-8A8D-923974C2A1C4}" destId="{D638F0B6-EA97-4B52-AE46-B93EE11574C4}" srcOrd="0" destOrd="0" presId="urn:microsoft.com/office/officeart/2005/8/layout/vList2"/>
    <dgm:cxn modelId="{51DA3CB0-E861-42A1-866D-500102FA1925}" srcId="{B084AF19-6865-4185-9CC9-FA8D42F35645}" destId="{C62D3684-4C33-43AB-8A8D-923974C2A1C4}" srcOrd="1" destOrd="0" parTransId="{046C1B66-007E-4F24-BAB4-B2548ED3BBBA}" sibTransId="{33EA23A6-362B-4251-B2AE-5BD944238D2D}"/>
    <dgm:cxn modelId="{0B009ABB-1F57-4797-A3EC-DE8DD1116963}" type="presOf" srcId="{A96539AD-2BDB-48B6-B6D6-CD3AAD2D8F3D}" destId="{50CE1FF9-D4FC-4554-8587-13BC5FAA1A5A}" srcOrd="0" destOrd="2" presId="urn:microsoft.com/office/officeart/2005/8/layout/vList2"/>
    <dgm:cxn modelId="{7B4C0BD6-B3C4-4465-9D67-546987C4D27F}" srcId="{18A65F83-74CF-4261-83EB-353B9DD0F04C}" destId="{7C2A382F-F61C-40A2-B234-C7AD296EE4E3}" srcOrd="1" destOrd="0" parTransId="{6307D451-6DBB-4E7A-8326-A8173BC3111F}" sibTransId="{B9F0A5A5-32BB-4024-80A4-3EEF683E164E}"/>
    <dgm:cxn modelId="{633831E2-B45B-4632-B8B9-259618F7114C}" type="presOf" srcId="{18A65F83-74CF-4261-83EB-353B9DD0F04C}" destId="{35329E65-053E-4E26-B966-35898A65385C}" srcOrd="0" destOrd="0" presId="urn:microsoft.com/office/officeart/2005/8/layout/vList2"/>
    <dgm:cxn modelId="{786B3FEB-660B-49D2-A940-D185BBE0F19B}" type="presParOf" srcId="{3E643575-6673-48E4-85DD-F4EEB1FCC106}" destId="{D78E868A-14AC-4C9B-ADEA-D7E9B47A7385}" srcOrd="0" destOrd="0" presId="urn:microsoft.com/office/officeart/2005/8/layout/vList2"/>
    <dgm:cxn modelId="{4E61E63E-4E91-40FB-8A83-2B3355ECEDB4}" type="presParOf" srcId="{3E643575-6673-48E4-85DD-F4EEB1FCC106}" destId="{9CAB6F71-4F4F-4823-B83E-A6E566B29B8B}" srcOrd="1" destOrd="0" presId="urn:microsoft.com/office/officeart/2005/8/layout/vList2"/>
    <dgm:cxn modelId="{C492CF6B-8202-4353-A0B4-76FE4A005B64}" type="presParOf" srcId="{3E643575-6673-48E4-85DD-F4EEB1FCC106}" destId="{D638F0B6-EA97-4B52-AE46-B93EE11574C4}" srcOrd="2" destOrd="0" presId="urn:microsoft.com/office/officeart/2005/8/layout/vList2"/>
    <dgm:cxn modelId="{F27A581D-3C2E-4CA6-8779-687DB4AB34C5}" type="presParOf" srcId="{3E643575-6673-48E4-85DD-F4EEB1FCC106}" destId="{F2652C9C-605D-4C57-8843-8867639A8A96}" srcOrd="3" destOrd="0" presId="urn:microsoft.com/office/officeart/2005/8/layout/vList2"/>
    <dgm:cxn modelId="{EF4E7F11-E24E-4D8D-829F-384C87C4ECD8}" type="presParOf" srcId="{3E643575-6673-48E4-85DD-F4EEB1FCC106}" destId="{35329E65-053E-4E26-B966-35898A65385C}" srcOrd="4" destOrd="0" presId="urn:microsoft.com/office/officeart/2005/8/layout/vList2"/>
    <dgm:cxn modelId="{4325C7F3-BCB4-467C-AF6B-47DC54B67B77}" type="presParOf" srcId="{3E643575-6673-48E4-85DD-F4EEB1FCC106}" destId="{50CE1FF9-D4FC-4554-8587-13BC5FAA1A5A}"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084AF19-6865-4185-9CC9-FA8D42F3564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6C7486-51AC-45C2-A2C1-D22D50DF3C2C}">
      <dgm:prSet/>
      <dgm:spPr/>
      <dgm:t>
        <a:bodyPr/>
        <a:lstStyle/>
        <a:p>
          <a:r>
            <a:rPr lang="en-US"/>
            <a:t>In a closed model:</a:t>
          </a:r>
        </a:p>
      </dgm:t>
    </dgm:pt>
    <dgm:pt modelId="{6DAB4374-972A-42D2-B5CD-6AAD4E3F8D5E}" type="parTrans" cxnId="{B0537139-A5EC-4160-A508-175E1CDAC185}">
      <dgm:prSet/>
      <dgm:spPr/>
      <dgm:t>
        <a:bodyPr/>
        <a:lstStyle/>
        <a:p>
          <a:endParaRPr lang="en-US"/>
        </a:p>
      </dgm:t>
    </dgm:pt>
    <dgm:pt modelId="{1C5DA8C8-89EC-4F55-9A1C-B855A2895254}" type="sibTrans" cxnId="{B0537139-A5EC-4160-A508-175E1CDAC185}">
      <dgm:prSet/>
      <dgm:spPr/>
      <dgm:t>
        <a:bodyPr/>
        <a:lstStyle/>
        <a:p>
          <a:endParaRPr lang="en-US"/>
        </a:p>
      </dgm:t>
    </dgm:pt>
    <dgm:pt modelId="{C62D3684-4C33-43AB-8A8D-923974C2A1C4}">
      <dgm:prSet/>
      <dgm:spPr/>
      <dgm:t>
        <a:bodyPr/>
        <a:lstStyle/>
        <a:p>
          <a:r>
            <a:rPr lang="en-US" dirty="0"/>
            <a:t>1. All consumption is within the industries. There is no external demand.</a:t>
          </a:r>
        </a:p>
      </dgm:t>
    </dgm:pt>
    <dgm:pt modelId="{046C1B66-007E-4F24-BAB4-B2548ED3BBBA}" type="parTrans" cxnId="{51DA3CB0-E861-42A1-866D-500102FA1925}">
      <dgm:prSet/>
      <dgm:spPr/>
      <dgm:t>
        <a:bodyPr/>
        <a:lstStyle/>
        <a:p>
          <a:endParaRPr lang="en-US"/>
        </a:p>
      </dgm:t>
    </dgm:pt>
    <dgm:pt modelId="{33EA23A6-362B-4251-B2AE-5BD944238D2D}" type="sibTrans" cxnId="{51DA3CB0-E861-42A1-866D-500102FA1925}">
      <dgm:prSet/>
      <dgm:spPr/>
      <dgm:t>
        <a:bodyPr/>
        <a:lstStyle/>
        <a:p>
          <a:endParaRPr lang="en-US"/>
        </a:p>
      </dgm:t>
    </dgm:pt>
    <dgm:pt modelId="{18A65F83-74CF-4261-83EB-353B9DD0F04C}">
      <dgm:prSet/>
      <dgm:spPr>
        <a:blipFill>
          <a:blip xmlns:r="http://schemas.openxmlformats.org/officeDocument/2006/relationships" r:embed="rId1"/>
          <a:stretch>
            <a:fillRect l="-655" t="-2083" b="-8333"/>
          </a:stretch>
        </a:blipFill>
      </dgm:spPr>
      <dgm:t>
        <a:bodyPr/>
        <a:lstStyle/>
        <a:p>
          <a:r>
            <a:rPr lang="en-US">
              <a:noFill/>
            </a:rPr>
            <a:t> </a:t>
          </a:r>
        </a:p>
      </dgm:t>
    </dgm:pt>
    <dgm:pt modelId="{6B9635AB-4A98-43C2-84DF-25CCDFF69E50}" type="parTrans" cxnId="{C86ABC26-CE94-493D-9150-DF2D79DABA99}">
      <dgm:prSet/>
      <dgm:spPr/>
      <dgm:t>
        <a:bodyPr/>
        <a:lstStyle/>
        <a:p>
          <a:endParaRPr lang="en-US"/>
        </a:p>
      </dgm:t>
    </dgm:pt>
    <dgm:pt modelId="{780CDA41-9C07-43C9-88E9-1A6CED73B3B5}" type="sibTrans" cxnId="{C86ABC26-CE94-493D-9150-DF2D79DABA99}">
      <dgm:prSet/>
      <dgm:spPr/>
      <dgm:t>
        <a:bodyPr/>
        <a:lstStyle/>
        <a:p>
          <a:endParaRPr lang="en-US"/>
        </a:p>
      </dgm:t>
    </dgm:pt>
    <dgm:pt modelId="{E1AC308A-3231-400E-B7A8-6CF4FFB99848}">
      <dgm:prSet/>
      <dgm:spPr>
        <a:blipFill>
          <a:blip xmlns:r="http://schemas.openxmlformats.org/officeDocument/2006/relationships" r:embed="rId2"/>
          <a:stretch>
            <a:fillRect t="-7895" b="-11842"/>
          </a:stretch>
        </a:blipFill>
      </dgm:spPr>
      <dgm:t>
        <a:bodyPr/>
        <a:lstStyle/>
        <a:p>
          <a:r>
            <a:rPr lang="en-US">
              <a:noFill/>
            </a:rPr>
            <a:t> </a:t>
          </a:r>
        </a:p>
      </dgm:t>
    </dgm:pt>
    <dgm:pt modelId="{11F9E9B4-DDB2-4CC6-9973-196EF158BF97}" type="parTrans" cxnId="{375E8221-195F-4F51-888F-FF47D33117EB}">
      <dgm:prSet/>
      <dgm:spPr/>
      <dgm:t>
        <a:bodyPr/>
        <a:lstStyle/>
        <a:p>
          <a:endParaRPr lang="en-US"/>
        </a:p>
      </dgm:t>
    </dgm:pt>
    <dgm:pt modelId="{541B4DC4-CDF6-4180-B9EE-2294E65841D4}" type="sibTrans" cxnId="{375E8221-195F-4F51-888F-FF47D33117EB}">
      <dgm:prSet/>
      <dgm:spPr/>
      <dgm:t>
        <a:bodyPr/>
        <a:lstStyle/>
        <a:p>
          <a:endParaRPr lang="en-US"/>
        </a:p>
      </dgm:t>
    </dgm:pt>
    <dgm:pt modelId="{7C2A382F-F61C-40A2-B234-C7AD296EE4E3}">
      <dgm:prSet/>
      <dgm:spPr/>
      <dgm:t>
        <a:bodyPr/>
        <a:lstStyle/>
        <a:p>
          <a:r>
            <a:rPr lang="en-US">
              <a:noFill/>
            </a:rPr>
            <a:t> </a:t>
          </a:r>
        </a:p>
      </dgm:t>
    </dgm:pt>
    <dgm:pt modelId="{6307D451-6DBB-4E7A-8326-A8173BC3111F}" type="parTrans" cxnId="{7B4C0BD6-B3C4-4465-9D67-546987C4D27F}">
      <dgm:prSet/>
      <dgm:spPr/>
      <dgm:t>
        <a:bodyPr/>
        <a:lstStyle/>
        <a:p>
          <a:endParaRPr lang="en-US"/>
        </a:p>
      </dgm:t>
    </dgm:pt>
    <dgm:pt modelId="{B9F0A5A5-32BB-4024-80A4-3EEF683E164E}" type="sibTrans" cxnId="{7B4C0BD6-B3C4-4465-9D67-546987C4D27F}">
      <dgm:prSet/>
      <dgm:spPr/>
      <dgm:t>
        <a:bodyPr/>
        <a:lstStyle/>
        <a:p>
          <a:endParaRPr lang="en-US"/>
        </a:p>
      </dgm:t>
    </dgm:pt>
    <dgm:pt modelId="{A96539AD-2BDB-48B6-B6D6-CD3AAD2D8F3D}">
      <dgm:prSet/>
      <dgm:spPr/>
      <dgm:t>
        <a:bodyPr/>
        <a:lstStyle/>
        <a:p>
          <a:r>
            <a:rPr lang="en-US">
              <a:noFill/>
            </a:rPr>
            <a:t> </a:t>
          </a:r>
        </a:p>
      </dgm:t>
    </dgm:pt>
    <dgm:pt modelId="{450A129D-3DE5-4F15-AD80-618D86F7DC54}" type="parTrans" cxnId="{E9E97E41-3EF6-44DA-95A9-3E30427961F5}">
      <dgm:prSet/>
      <dgm:spPr/>
      <dgm:t>
        <a:bodyPr/>
        <a:lstStyle/>
        <a:p>
          <a:endParaRPr lang="en-US"/>
        </a:p>
      </dgm:t>
    </dgm:pt>
    <dgm:pt modelId="{B646B829-B9DA-4111-B754-C23CB9AF986D}" type="sibTrans" cxnId="{E9E97E41-3EF6-44DA-95A9-3E30427961F5}">
      <dgm:prSet/>
      <dgm:spPr/>
      <dgm:t>
        <a:bodyPr/>
        <a:lstStyle/>
        <a:p>
          <a:endParaRPr lang="en-US"/>
        </a:p>
      </dgm:t>
    </dgm:pt>
    <dgm:pt modelId="{3E643575-6673-48E4-85DD-F4EEB1FCC106}" type="pres">
      <dgm:prSet presAssocID="{B084AF19-6865-4185-9CC9-FA8D42F35645}" presName="linear" presStyleCnt="0">
        <dgm:presLayoutVars>
          <dgm:animLvl val="lvl"/>
          <dgm:resizeHandles val="exact"/>
        </dgm:presLayoutVars>
      </dgm:prSet>
      <dgm:spPr/>
    </dgm:pt>
    <dgm:pt modelId="{D78E868A-14AC-4C9B-ADEA-D7E9B47A7385}" type="pres">
      <dgm:prSet presAssocID="{856C7486-51AC-45C2-A2C1-D22D50DF3C2C}" presName="parentText" presStyleLbl="node1" presStyleIdx="0" presStyleCnt="3">
        <dgm:presLayoutVars>
          <dgm:chMax val="0"/>
          <dgm:bulletEnabled val="1"/>
        </dgm:presLayoutVars>
      </dgm:prSet>
      <dgm:spPr/>
    </dgm:pt>
    <dgm:pt modelId="{9CAB6F71-4F4F-4823-B83E-A6E566B29B8B}" type="pres">
      <dgm:prSet presAssocID="{1C5DA8C8-89EC-4F55-9A1C-B855A2895254}" presName="spacer" presStyleCnt="0"/>
      <dgm:spPr/>
    </dgm:pt>
    <dgm:pt modelId="{D638F0B6-EA97-4B52-AE46-B93EE11574C4}" type="pres">
      <dgm:prSet presAssocID="{C62D3684-4C33-43AB-8A8D-923974C2A1C4}" presName="parentText" presStyleLbl="node1" presStyleIdx="1" presStyleCnt="3">
        <dgm:presLayoutVars>
          <dgm:chMax val="0"/>
          <dgm:bulletEnabled val="1"/>
        </dgm:presLayoutVars>
      </dgm:prSet>
      <dgm:spPr/>
    </dgm:pt>
    <dgm:pt modelId="{F2652C9C-605D-4C57-8843-8867639A8A96}" type="pres">
      <dgm:prSet presAssocID="{33EA23A6-362B-4251-B2AE-5BD944238D2D}" presName="spacer" presStyleCnt="0"/>
      <dgm:spPr/>
    </dgm:pt>
    <dgm:pt modelId="{35329E65-053E-4E26-B966-35898A65385C}" type="pres">
      <dgm:prSet presAssocID="{18A65F83-74CF-4261-83EB-353B9DD0F04C}" presName="parentText" presStyleLbl="node1" presStyleIdx="2" presStyleCnt="3">
        <dgm:presLayoutVars>
          <dgm:chMax val="0"/>
          <dgm:bulletEnabled val="1"/>
        </dgm:presLayoutVars>
      </dgm:prSet>
      <dgm:spPr/>
    </dgm:pt>
    <dgm:pt modelId="{50CE1FF9-D4FC-4554-8587-13BC5FAA1A5A}" type="pres">
      <dgm:prSet presAssocID="{18A65F83-74CF-4261-83EB-353B9DD0F04C}" presName="childText" presStyleLbl="revTx" presStyleIdx="0" presStyleCnt="1">
        <dgm:presLayoutVars>
          <dgm:bulletEnabled val="1"/>
        </dgm:presLayoutVars>
      </dgm:prSet>
      <dgm:spPr/>
    </dgm:pt>
  </dgm:ptLst>
  <dgm:cxnLst>
    <dgm:cxn modelId="{FA470E0B-A9B0-4533-9068-2E17731093C8}" type="presOf" srcId="{B084AF19-6865-4185-9CC9-FA8D42F35645}" destId="{3E643575-6673-48E4-85DD-F4EEB1FCC106}" srcOrd="0" destOrd="0" presId="urn:microsoft.com/office/officeart/2005/8/layout/vList2"/>
    <dgm:cxn modelId="{375E8221-195F-4F51-888F-FF47D33117EB}" srcId="{18A65F83-74CF-4261-83EB-353B9DD0F04C}" destId="{E1AC308A-3231-400E-B7A8-6CF4FFB99848}" srcOrd="0" destOrd="0" parTransId="{11F9E9B4-DDB2-4CC6-9973-196EF158BF97}" sibTransId="{541B4DC4-CDF6-4180-B9EE-2294E65841D4}"/>
    <dgm:cxn modelId="{C86ABC26-CE94-493D-9150-DF2D79DABA99}" srcId="{B084AF19-6865-4185-9CC9-FA8D42F35645}" destId="{18A65F83-74CF-4261-83EB-353B9DD0F04C}" srcOrd="2" destOrd="0" parTransId="{6B9635AB-4A98-43C2-84DF-25CCDFF69E50}" sibTransId="{780CDA41-9C07-43C9-88E9-1A6CED73B3B5}"/>
    <dgm:cxn modelId="{B0537139-A5EC-4160-A508-175E1CDAC185}" srcId="{B084AF19-6865-4185-9CC9-FA8D42F35645}" destId="{856C7486-51AC-45C2-A2C1-D22D50DF3C2C}" srcOrd="0" destOrd="0" parTransId="{6DAB4374-972A-42D2-B5CD-6AAD4E3F8D5E}" sibTransId="{1C5DA8C8-89EC-4F55-9A1C-B855A2895254}"/>
    <dgm:cxn modelId="{08E7F45D-CF4D-43A0-A212-D094DA7D2F7B}" type="presOf" srcId="{E1AC308A-3231-400E-B7A8-6CF4FFB99848}" destId="{50CE1FF9-D4FC-4554-8587-13BC5FAA1A5A}" srcOrd="0" destOrd="0" presId="urn:microsoft.com/office/officeart/2005/8/layout/vList2"/>
    <dgm:cxn modelId="{E9E97E41-3EF6-44DA-95A9-3E30427961F5}" srcId="{18A65F83-74CF-4261-83EB-353B9DD0F04C}" destId="{A96539AD-2BDB-48B6-B6D6-CD3AAD2D8F3D}" srcOrd="2" destOrd="0" parTransId="{450A129D-3DE5-4F15-AD80-618D86F7DC54}" sibTransId="{B646B829-B9DA-4111-B754-C23CB9AF986D}"/>
    <dgm:cxn modelId="{63702151-0554-429A-9BFC-89DDB9930299}" type="presOf" srcId="{7C2A382F-F61C-40A2-B234-C7AD296EE4E3}" destId="{50CE1FF9-D4FC-4554-8587-13BC5FAA1A5A}" srcOrd="0" destOrd="1" presId="urn:microsoft.com/office/officeart/2005/8/layout/vList2"/>
    <dgm:cxn modelId="{88B05884-E640-4D20-BB4B-579D01580B12}" type="presOf" srcId="{856C7486-51AC-45C2-A2C1-D22D50DF3C2C}" destId="{D78E868A-14AC-4C9B-ADEA-D7E9B47A7385}" srcOrd="0" destOrd="0" presId="urn:microsoft.com/office/officeart/2005/8/layout/vList2"/>
    <dgm:cxn modelId="{21B068A8-5874-403F-A281-B0E418887DAC}" type="presOf" srcId="{C62D3684-4C33-43AB-8A8D-923974C2A1C4}" destId="{D638F0B6-EA97-4B52-AE46-B93EE11574C4}" srcOrd="0" destOrd="0" presId="urn:microsoft.com/office/officeart/2005/8/layout/vList2"/>
    <dgm:cxn modelId="{51DA3CB0-E861-42A1-866D-500102FA1925}" srcId="{B084AF19-6865-4185-9CC9-FA8D42F35645}" destId="{C62D3684-4C33-43AB-8A8D-923974C2A1C4}" srcOrd="1" destOrd="0" parTransId="{046C1B66-007E-4F24-BAB4-B2548ED3BBBA}" sibTransId="{33EA23A6-362B-4251-B2AE-5BD944238D2D}"/>
    <dgm:cxn modelId="{0B009ABB-1F57-4797-A3EC-DE8DD1116963}" type="presOf" srcId="{A96539AD-2BDB-48B6-B6D6-CD3AAD2D8F3D}" destId="{50CE1FF9-D4FC-4554-8587-13BC5FAA1A5A}" srcOrd="0" destOrd="2" presId="urn:microsoft.com/office/officeart/2005/8/layout/vList2"/>
    <dgm:cxn modelId="{7B4C0BD6-B3C4-4465-9D67-546987C4D27F}" srcId="{18A65F83-74CF-4261-83EB-353B9DD0F04C}" destId="{7C2A382F-F61C-40A2-B234-C7AD296EE4E3}" srcOrd="1" destOrd="0" parTransId="{6307D451-6DBB-4E7A-8326-A8173BC3111F}" sibTransId="{B9F0A5A5-32BB-4024-80A4-3EEF683E164E}"/>
    <dgm:cxn modelId="{633831E2-B45B-4632-B8B9-259618F7114C}" type="presOf" srcId="{18A65F83-74CF-4261-83EB-353B9DD0F04C}" destId="{35329E65-053E-4E26-B966-35898A65385C}" srcOrd="0" destOrd="0" presId="urn:microsoft.com/office/officeart/2005/8/layout/vList2"/>
    <dgm:cxn modelId="{786B3FEB-660B-49D2-A940-D185BBE0F19B}" type="presParOf" srcId="{3E643575-6673-48E4-85DD-F4EEB1FCC106}" destId="{D78E868A-14AC-4C9B-ADEA-D7E9B47A7385}" srcOrd="0" destOrd="0" presId="urn:microsoft.com/office/officeart/2005/8/layout/vList2"/>
    <dgm:cxn modelId="{4E61E63E-4E91-40FB-8A83-2B3355ECEDB4}" type="presParOf" srcId="{3E643575-6673-48E4-85DD-F4EEB1FCC106}" destId="{9CAB6F71-4F4F-4823-B83E-A6E566B29B8B}" srcOrd="1" destOrd="0" presId="urn:microsoft.com/office/officeart/2005/8/layout/vList2"/>
    <dgm:cxn modelId="{C492CF6B-8202-4353-A0B4-76FE4A005B64}" type="presParOf" srcId="{3E643575-6673-48E4-85DD-F4EEB1FCC106}" destId="{D638F0B6-EA97-4B52-AE46-B93EE11574C4}" srcOrd="2" destOrd="0" presId="urn:microsoft.com/office/officeart/2005/8/layout/vList2"/>
    <dgm:cxn modelId="{F27A581D-3C2E-4CA6-8779-687DB4AB34C5}" type="presParOf" srcId="{3E643575-6673-48E4-85DD-F4EEB1FCC106}" destId="{F2652C9C-605D-4C57-8843-8867639A8A96}" srcOrd="3" destOrd="0" presId="urn:microsoft.com/office/officeart/2005/8/layout/vList2"/>
    <dgm:cxn modelId="{EF4E7F11-E24E-4D8D-829F-384C87C4ECD8}" type="presParOf" srcId="{3E643575-6673-48E4-85DD-F4EEB1FCC106}" destId="{35329E65-053E-4E26-B966-35898A65385C}" srcOrd="4" destOrd="0" presId="urn:microsoft.com/office/officeart/2005/8/layout/vList2"/>
    <dgm:cxn modelId="{4325C7F3-BCB4-467C-AF6B-47DC54B67B77}" type="presParOf" srcId="{3E643575-6673-48E4-85DD-F4EEB1FCC106}" destId="{50CE1FF9-D4FC-4554-8587-13BC5FAA1A5A}" srcOrd="5"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63D19D-5D32-495D-B52D-66A08F13132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0126EE-C46D-441B-A082-9C1AE77B7355}">
      <dgm:prSet/>
      <dgm:spPr/>
      <dgm:t>
        <a:bodyPr/>
        <a:lstStyle/>
        <a:p>
          <a:r>
            <a:rPr lang="en-US" b="1" u="sng"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dgm:t>
    </dgm:pt>
    <dgm:pt modelId="{6073FCF0-9C9A-45E5-84C5-49627C6337F3}" type="parTrans" cxnId="{B6F67F72-882E-4E3D-8EC5-AB9700EAA56C}">
      <dgm:prSet/>
      <dgm:spPr/>
      <dgm:t>
        <a:bodyPr/>
        <a:lstStyle/>
        <a:p>
          <a:endParaRPr lang="en-US"/>
        </a:p>
      </dgm:t>
    </dgm:pt>
    <dgm:pt modelId="{9A264477-DA7B-4C0A-9D03-886CC4FBDF76}" type="sibTrans" cxnId="{B6F67F72-882E-4E3D-8EC5-AB9700EAA56C}">
      <dgm:prSet/>
      <dgm:spPr/>
      <dgm:t>
        <a:bodyPr/>
        <a:lstStyle/>
        <a:p>
          <a:endParaRPr lang="en-US"/>
        </a:p>
      </dgm:t>
    </dgm:pt>
    <dgm:pt modelId="{F738B7EF-31C1-444E-A1DF-50D1BEE3B776}" type="pres">
      <dgm:prSet presAssocID="{A063D19D-5D32-495D-B52D-66A08F131323}" presName="linear" presStyleCnt="0">
        <dgm:presLayoutVars>
          <dgm:animLvl val="lvl"/>
          <dgm:resizeHandles val="exact"/>
        </dgm:presLayoutVars>
      </dgm:prSet>
      <dgm:spPr/>
    </dgm:pt>
    <dgm:pt modelId="{64A20D01-6CC6-4BBE-A81D-A2EC73427C5F}" type="pres">
      <dgm:prSet presAssocID="{660126EE-C46D-441B-A082-9C1AE77B7355}" presName="parentText" presStyleLbl="node1" presStyleIdx="0" presStyleCnt="1">
        <dgm:presLayoutVars>
          <dgm:chMax val="0"/>
          <dgm:bulletEnabled val="1"/>
        </dgm:presLayoutVars>
      </dgm:prSet>
      <dgm:spPr/>
    </dgm:pt>
  </dgm:ptLst>
  <dgm:cxnLst>
    <dgm:cxn modelId="{41C56F3A-8D10-4244-9117-331CA195BAF5}" type="presOf" srcId="{660126EE-C46D-441B-A082-9C1AE77B7355}" destId="{64A20D01-6CC6-4BBE-A81D-A2EC73427C5F}" srcOrd="0" destOrd="0" presId="urn:microsoft.com/office/officeart/2005/8/layout/vList2"/>
    <dgm:cxn modelId="{B6F67F72-882E-4E3D-8EC5-AB9700EAA56C}" srcId="{A063D19D-5D32-495D-B52D-66A08F131323}" destId="{660126EE-C46D-441B-A082-9C1AE77B7355}" srcOrd="0" destOrd="0" parTransId="{6073FCF0-9C9A-45E5-84C5-49627C6337F3}" sibTransId="{9A264477-DA7B-4C0A-9D03-886CC4FBDF76}"/>
    <dgm:cxn modelId="{8427717E-75C5-4554-9352-A9865B35ECB5}" type="presOf" srcId="{A063D19D-5D32-495D-B52D-66A08F131323}" destId="{F738B7EF-31C1-444E-A1DF-50D1BEE3B776}" srcOrd="0" destOrd="0" presId="urn:microsoft.com/office/officeart/2005/8/layout/vList2"/>
    <dgm:cxn modelId="{E5F43067-237D-4DEB-A5F4-8F5836928CE1}" type="presParOf" srcId="{F738B7EF-31C1-444E-A1DF-50D1BEE3B776}" destId="{64A20D01-6CC6-4BBE-A81D-A2EC73427C5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E3E1FF-7EE4-4F82-9EA8-34087A4D3C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mc:AlternateContent xmlns:mc="http://schemas.openxmlformats.org/markup-compatibility/2006">
      <mc:Choice xmlns:a14="http://schemas.microsoft.com/office/drawing/2010/main" Requires="a14">
        <dgm:pt modelId="{EC781EEE-224A-495D-8856-3DC59B4C50BF}">
          <dgm:prSet/>
          <dgm:spPr/>
          <dgm:t>
            <a:bodyPr/>
            <a:lstStyle/>
            <a:p>
              <a:pPr algn="just"/>
              <a:r>
                <a:rPr lang="en-US" dirty="0">
                  <a:latin typeface="Times New Roman" panose="02020603050405020304" pitchFamily="18" charset="0"/>
                  <a:cs typeface="Times New Roman" panose="02020603050405020304" pitchFamily="18" charset="0"/>
                </a:rPr>
                <a:t>Three neighbors have backyard vegetable gardens. Neighbor A grows tomatoes, neighbor B grows corn, and neighbor C grows lettuce. They agree to divide their crops among them- selves as follows: A gets  </a:t>
              </a:r>
              <a14:m>
                <m:oMath xmlns:m="http://schemas.openxmlformats.org/officeDocument/2006/math">
                  <m:f>
                    <m:fPr>
                      <m:ctrlPr>
                        <a:rPr lang="en-US" i="1"/>
                      </m:ctrlPr>
                    </m:fPr>
                    <m:num>
                      <m:r>
                        <a:rPr lang="en-US" i="1"/>
                        <m:t>1</m:t>
                      </m:r>
                    </m:num>
                    <m:den>
                      <m:r>
                        <a:rPr lang="en-US" i="1"/>
                        <m:t>2</m:t>
                      </m:r>
                    </m:den>
                  </m:f>
                </m:oMath>
              </a14:m>
              <a:r>
                <a:rPr lang="en-US" dirty="0">
                  <a:latin typeface="Times New Roman" panose="02020603050405020304" pitchFamily="18" charset="0"/>
                  <a:cs typeface="Times New Roman" panose="02020603050405020304" pitchFamily="18" charset="0"/>
                </a:rPr>
                <a:t> of the tomatoes,  </a:t>
              </a:r>
              <a14:m>
                <m:oMath xmlns:m="http://schemas.openxmlformats.org/officeDocument/2006/math">
                  <m:f>
                    <m:fPr>
                      <m:ctrlPr>
                        <a:rPr lang="en-US" i="1"/>
                      </m:ctrlPr>
                    </m:fPr>
                    <m:num>
                      <m:r>
                        <a:rPr lang="en-US" i="1"/>
                        <m:t>1</m:t>
                      </m:r>
                    </m:num>
                    <m:den>
                      <m:r>
                        <a:rPr lang="en-US" i="1"/>
                        <m:t>3</m:t>
                      </m:r>
                    </m:den>
                  </m:f>
                </m:oMath>
              </a14:m>
              <a:r>
                <a:rPr lang="en-US" dirty="0">
                  <a:latin typeface="Times New Roman" panose="02020603050405020304" pitchFamily="18" charset="0"/>
                  <a:cs typeface="Times New Roman" panose="02020603050405020304" pitchFamily="18" charset="0"/>
                </a:rPr>
                <a:t>  of the corn, and  </a:t>
              </a:r>
              <a14:m>
                <m:oMath xmlns:m="http://schemas.openxmlformats.org/officeDocument/2006/math">
                  <m:f>
                    <m:fPr>
                      <m:ctrlPr>
                        <a:rPr lang="en-US" i="1"/>
                      </m:ctrlPr>
                    </m:fPr>
                    <m:num>
                      <m:r>
                        <a:rPr lang="en-US" i="1"/>
                        <m:t>1</m:t>
                      </m:r>
                    </m:num>
                    <m:den>
                      <m:r>
                        <a:rPr lang="en-US" i="1"/>
                        <m:t>4</m:t>
                      </m:r>
                    </m:den>
                  </m:f>
                </m:oMath>
              </a14:m>
              <a:r>
                <a:rPr lang="en-US" dirty="0">
                  <a:latin typeface="Times New Roman" panose="02020603050405020304" pitchFamily="18" charset="0"/>
                  <a:cs typeface="Times New Roman" panose="02020603050405020304" pitchFamily="18" charset="0"/>
                </a:rPr>
                <a:t> of the lettuce. B gets  </a:t>
              </a:r>
              <a14:m>
                <m:oMath xmlns:m="http://schemas.openxmlformats.org/officeDocument/2006/math">
                  <m:f>
                    <m:fPr>
                      <m:ctrlPr>
                        <a:rPr lang="en-US" i="1"/>
                      </m:ctrlPr>
                    </m:fPr>
                    <m:num>
                      <m:r>
                        <a:rPr lang="en-US" i="1"/>
                        <m:t>1</m:t>
                      </m:r>
                    </m:num>
                    <m:den>
                      <m:r>
                        <a:rPr lang="en-US" i="1"/>
                        <m:t>3</m:t>
                      </m:r>
                    </m:den>
                  </m:f>
                </m:oMath>
              </a14:m>
              <a:r>
                <a:rPr lang="en-US" dirty="0">
                  <a:latin typeface="Times New Roman" panose="02020603050405020304" pitchFamily="18" charset="0"/>
                  <a:cs typeface="Times New Roman" panose="02020603050405020304" pitchFamily="18" charset="0"/>
                </a:rPr>
                <a:t> of the tomatoes,  </a:t>
              </a:r>
              <a14:m>
                <m:oMath xmlns:m="http://schemas.openxmlformats.org/officeDocument/2006/math">
                  <m:f>
                    <m:fPr>
                      <m:ctrlPr>
                        <a:rPr lang="en-US" i="1"/>
                      </m:ctrlPr>
                    </m:fPr>
                    <m:num>
                      <m:r>
                        <a:rPr lang="en-US" i="1"/>
                        <m:t>1</m:t>
                      </m:r>
                    </m:num>
                    <m:den>
                      <m:r>
                        <a:rPr lang="en-US" i="1"/>
                        <m:t>3</m:t>
                      </m:r>
                    </m:den>
                  </m:f>
                </m:oMath>
              </a14:m>
              <a:r>
                <a:rPr lang="en-US" dirty="0">
                  <a:latin typeface="Times New Roman" panose="02020603050405020304" pitchFamily="18" charset="0"/>
                  <a:cs typeface="Times New Roman" panose="02020603050405020304" pitchFamily="18" charset="0"/>
                </a:rPr>
                <a:t> of the corn, and   </a:t>
              </a:r>
              <a14:m>
                <m:oMath xmlns:m="http://schemas.openxmlformats.org/officeDocument/2006/math">
                  <m:f>
                    <m:fPr>
                      <m:ctrlPr>
                        <a:rPr lang="en-US" i="1"/>
                      </m:ctrlPr>
                    </m:fPr>
                    <m:num>
                      <m:r>
                        <a:rPr lang="en-US" i="1"/>
                        <m:t>1</m:t>
                      </m:r>
                    </m:num>
                    <m:den>
                      <m:r>
                        <a:rPr lang="en-US" i="1"/>
                        <m:t>4</m:t>
                      </m:r>
                    </m:den>
                  </m:f>
                </m:oMath>
              </a14:m>
              <a:r>
                <a:rPr lang="en-US" dirty="0">
                  <a:latin typeface="Times New Roman" panose="02020603050405020304" pitchFamily="18" charset="0"/>
                  <a:cs typeface="Times New Roman" panose="02020603050405020304" pitchFamily="18" charset="0"/>
                </a:rPr>
                <a:t> of the lettuce. C gets  </a:t>
              </a:r>
              <a14:m>
                <m:oMath xmlns:m="http://schemas.openxmlformats.org/officeDocument/2006/math">
                  <m:f>
                    <m:fPr>
                      <m:ctrlPr>
                        <a:rPr lang="en-US" i="1"/>
                      </m:ctrlPr>
                    </m:fPr>
                    <m:num>
                      <m:r>
                        <a:rPr lang="en-US" i="1"/>
                        <m:t>1</m:t>
                      </m:r>
                    </m:num>
                    <m:den>
                      <m:r>
                        <a:rPr lang="en-US" i="1"/>
                        <m:t>6</m:t>
                      </m:r>
                    </m:den>
                  </m:f>
                </m:oMath>
              </a14:m>
              <a:r>
                <a:rPr lang="en-US" dirty="0">
                  <a:latin typeface="Times New Roman" panose="02020603050405020304" pitchFamily="18" charset="0"/>
                  <a:cs typeface="Times New Roman" panose="02020603050405020304" pitchFamily="18" charset="0"/>
                </a:rPr>
                <a:t>  of the tomatoes,  </a:t>
              </a:r>
              <a14:m>
                <m:oMath xmlns:m="http://schemas.openxmlformats.org/officeDocument/2006/math">
                  <m:f>
                    <m:fPr>
                      <m:ctrlPr>
                        <a:rPr lang="en-US" i="1"/>
                      </m:ctrlPr>
                    </m:fPr>
                    <m:num>
                      <m:r>
                        <a:rPr lang="en-US" i="1"/>
                        <m:t>1</m:t>
                      </m:r>
                    </m:num>
                    <m:den>
                      <m:r>
                        <a:rPr lang="en-US" i="1"/>
                        <m:t>3</m:t>
                      </m:r>
                    </m:den>
                  </m:f>
                </m:oMath>
              </a14:m>
              <a:r>
                <a:rPr lang="en-US" dirty="0">
                  <a:latin typeface="Times New Roman" panose="02020603050405020304" pitchFamily="18" charset="0"/>
                  <a:cs typeface="Times New Roman" panose="02020603050405020304" pitchFamily="18" charset="0"/>
                </a:rPr>
                <a:t> of the corn,  </a:t>
              </a:r>
              <a14:m>
                <m:oMath xmlns:m="http://schemas.openxmlformats.org/officeDocument/2006/math">
                  <m:f>
                    <m:fPr>
                      <m:ctrlPr>
                        <a:rPr lang="en-US" i="1"/>
                      </m:ctrlPr>
                    </m:fPr>
                    <m:num>
                      <m:r>
                        <a:rPr lang="en-US" i="1"/>
                        <m:t>1</m:t>
                      </m:r>
                    </m:num>
                    <m:den>
                      <m:r>
                        <a:rPr lang="en-US" i="1"/>
                        <m:t>2</m:t>
                      </m:r>
                    </m:den>
                  </m:f>
                </m:oMath>
              </a14:m>
              <a:r>
                <a:rPr lang="en-US" dirty="0">
                  <a:latin typeface="Times New Roman" panose="02020603050405020304" pitchFamily="18" charset="0"/>
                  <a:cs typeface="Times New Roman" panose="02020603050405020304" pitchFamily="18" charset="0"/>
                </a:rPr>
                <a:t> of the lettuce. What will be the prices of tomatoes, corn, lettuce to satisfy the final demands?</a:t>
              </a:r>
            </a:p>
          </dgm:t>
        </dgm:pt>
      </mc:Choice>
      <mc:Fallback>
        <dgm:pt modelId="{EC781EEE-224A-495D-8856-3DC59B4C50BF}">
          <dgm:prSet/>
          <dgm:spPr/>
          <dgm:t>
            <a:bodyPr/>
            <a:lstStyle/>
            <a:p>
              <a:pPr algn="just"/>
              <a:r>
                <a:rPr lang="en-US" dirty="0">
                  <a:latin typeface="Times New Roman" panose="02020603050405020304" pitchFamily="18" charset="0"/>
                  <a:cs typeface="Times New Roman" panose="02020603050405020304" pitchFamily="18" charset="0"/>
                </a:rPr>
                <a:t>Three neighbors have backyard vegetable gardens. Neighbor A grows tomatoes, neighbor B grows corn, and neighbor C grows lettuce. They agree to divide their crops among them- selves as follows: A gets  </a:t>
              </a:r>
              <a:r>
                <a:rPr lang="en-US" i="0"/>
                <a:t>1/2</a:t>
              </a:r>
              <a:r>
                <a:rPr lang="en-US" dirty="0">
                  <a:latin typeface="Times New Roman" panose="02020603050405020304" pitchFamily="18" charset="0"/>
                  <a:cs typeface="Times New Roman" panose="02020603050405020304" pitchFamily="18" charset="0"/>
                </a:rPr>
                <a:t> of the tomatoes,  </a:t>
              </a:r>
              <a:r>
                <a:rPr lang="en-US" i="0"/>
                <a:t>1/3</a:t>
              </a:r>
              <a:r>
                <a:rPr lang="en-US" dirty="0">
                  <a:latin typeface="Times New Roman" panose="02020603050405020304" pitchFamily="18" charset="0"/>
                  <a:cs typeface="Times New Roman" panose="02020603050405020304" pitchFamily="18" charset="0"/>
                </a:rPr>
                <a:t>  of the corn, and  </a:t>
              </a:r>
              <a:r>
                <a:rPr lang="en-US" i="0"/>
                <a:t>1/4</a:t>
              </a:r>
              <a:r>
                <a:rPr lang="en-US" dirty="0">
                  <a:latin typeface="Times New Roman" panose="02020603050405020304" pitchFamily="18" charset="0"/>
                  <a:cs typeface="Times New Roman" panose="02020603050405020304" pitchFamily="18" charset="0"/>
                </a:rPr>
                <a:t> of the lettuce. B gets  </a:t>
              </a:r>
              <a:r>
                <a:rPr lang="en-US" i="0"/>
                <a:t>1/3</a:t>
              </a:r>
              <a:r>
                <a:rPr lang="en-US" dirty="0">
                  <a:latin typeface="Times New Roman" panose="02020603050405020304" pitchFamily="18" charset="0"/>
                  <a:cs typeface="Times New Roman" panose="02020603050405020304" pitchFamily="18" charset="0"/>
                </a:rPr>
                <a:t> of the tomatoes,  </a:t>
              </a:r>
              <a:r>
                <a:rPr lang="en-US" i="0"/>
                <a:t>1/3</a:t>
              </a:r>
              <a:r>
                <a:rPr lang="en-US" dirty="0">
                  <a:latin typeface="Times New Roman" panose="02020603050405020304" pitchFamily="18" charset="0"/>
                  <a:cs typeface="Times New Roman" panose="02020603050405020304" pitchFamily="18" charset="0"/>
                </a:rPr>
                <a:t> of the corn, and   </a:t>
              </a:r>
              <a:r>
                <a:rPr lang="en-US" i="0"/>
                <a:t>1/4</a:t>
              </a:r>
              <a:r>
                <a:rPr lang="en-US" dirty="0">
                  <a:latin typeface="Times New Roman" panose="02020603050405020304" pitchFamily="18" charset="0"/>
                  <a:cs typeface="Times New Roman" panose="02020603050405020304" pitchFamily="18" charset="0"/>
                </a:rPr>
                <a:t> of the lettuce. C gets  </a:t>
              </a:r>
              <a:r>
                <a:rPr lang="en-US" i="0"/>
                <a:t>1/6</a:t>
              </a:r>
              <a:r>
                <a:rPr lang="en-US" dirty="0">
                  <a:latin typeface="Times New Roman" panose="02020603050405020304" pitchFamily="18" charset="0"/>
                  <a:cs typeface="Times New Roman" panose="02020603050405020304" pitchFamily="18" charset="0"/>
                </a:rPr>
                <a:t>  of the tomatoes,  </a:t>
              </a:r>
              <a:r>
                <a:rPr lang="en-US" i="0"/>
                <a:t>1/3</a:t>
              </a:r>
              <a:r>
                <a:rPr lang="en-US" dirty="0">
                  <a:latin typeface="Times New Roman" panose="02020603050405020304" pitchFamily="18" charset="0"/>
                  <a:cs typeface="Times New Roman" panose="02020603050405020304" pitchFamily="18" charset="0"/>
                </a:rPr>
                <a:t> of the corn,  </a:t>
              </a:r>
              <a:r>
                <a:rPr lang="en-US" i="0"/>
                <a:t>1/2</a:t>
              </a:r>
              <a:r>
                <a:rPr lang="en-US" dirty="0">
                  <a:latin typeface="Times New Roman" panose="02020603050405020304" pitchFamily="18" charset="0"/>
                  <a:cs typeface="Times New Roman" panose="02020603050405020304" pitchFamily="18" charset="0"/>
                </a:rPr>
                <a:t> of the lettuce. What will be the prices of tomatoes, corn, lettuce to satisfy the final demands?</a:t>
              </a:r>
            </a:p>
          </dgm:t>
        </dgm:pt>
      </mc:Fallback>
    </mc:AlternateContent>
    <dgm:pt modelId="{2E6895E1-C61C-4AF3-9CDC-3C000ED56E79}" type="parTrans" cxnId="{BDA8D5FB-6964-4459-9A4C-F5FAC1C45DEF}">
      <dgm:prSet/>
      <dgm:spPr/>
      <dgm:t>
        <a:bodyPr/>
        <a:lstStyle/>
        <a:p>
          <a:endParaRPr lang="en-US"/>
        </a:p>
      </dgm:t>
    </dgm:pt>
    <dgm:pt modelId="{02C0D162-C592-4577-A84F-09B382A69B7C}" type="sibTrans" cxnId="{BDA8D5FB-6964-4459-9A4C-F5FAC1C45DEF}">
      <dgm:prSet/>
      <dgm:spPr/>
      <dgm:t>
        <a:bodyPr/>
        <a:lstStyle/>
        <a:p>
          <a:endParaRPr lang="en-US"/>
        </a:p>
      </dgm:t>
    </dgm:pt>
    <dgm:pt modelId="{0F4058CA-CC14-4263-933A-BDCE502A5F90}" type="pres">
      <dgm:prSet presAssocID="{70E3E1FF-7EE4-4F82-9EA8-34087A4D3CD7}" presName="linear" presStyleCnt="0">
        <dgm:presLayoutVars>
          <dgm:animLvl val="lvl"/>
          <dgm:resizeHandles val="exact"/>
        </dgm:presLayoutVars>
      </dgm:prSet>
      <dgm:spPr/>
    </dgm:pt>
    <dgm:pt modelId="{23125A3A-E8F5-449A-8764-702B4EE8B19D}" type="pres">
      <dgm:prSet presAssocID="{EC781EEE-224A-495D-8856-3DC59B4C50BF}" presName="parentText" presStyleLbl="node1" presStyleIdx="0" presStyleCnt="1">
        <dgm:presLayoutVars>
          <dgm:chMax val="0"/>
          <dgm:bulletEnabled val="1"/>
        </dgm:presLayoutVars>
      </dgm:prSet>
      <dgm:spPr/>
    </dgm:pt>
  </dgm:ptLst>
  <dgm:cxnLst>
    <dgm:cxn modelId="{F67CBF04-8149-4EB8-934C-7C3868667A3B}" type="presOf" srcId="{70E3E1FF-7EE4-4F82-9EA8-34087A4D3CD7}" destId="{0F4058CA-CC14-4263-933A-BDCE502A5F90}" srcOrd="0" destOrd="0" presId="urn:microsoft.com/office/officeart/2005/8/layout/vList2"/>
    <dgm:cxn modelId="{83F239E7-8B97-4181-B8C3-BD5BF57B19A8}" type="presOf" srcId="{EC781EEE-224A-495D-8856-3DC59B4C50BF}" destId="{23125A3A-E8F5-449A-8764-702B4EE8B19D}" srcOrd="0" destOrd="0" presId="urn:microsoft.com/office/officeart/2005/8/layout/vList2"/>
    <dgm:cxn modelId="{BDA8D5FB-6964-4459-9A4C-F5FAC1C45DEF}" srcId="{70E3E1FF-7EE4-4F82-9EA8-34087A4D3CD7}" destId="{EC781EEE-224A-495D-8856-3DC59B4C50BF}" srcOrd="0" destOrd="0" parTransId="{2E6895E1-C61C-4AF3-9CDC-3C000ED56E79}" sibTransId="{02C0D162-C592-4577-A84F-09B382A69B7C}"/>
    <dgm:cxn modelId="{1DF89205-6682-4A6A-BE86-461770DC6B78}" type="presParOf" srcId="{0F4058CA-CC14-4263-933A-BDCE502A5F90}" destId="{23125A3A-E8F5-449A-8764-702B4EE8B19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70E3E1FF-7EE4-4F82-9EA8-34087A4D3C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C781EEE-224A-495D-8856-3DC59B4C50BF}">
      <dgm:prSet/>
      <dgm:spPr>
        <a:blipFill>
          <a:blip xmlns:r="http://schemas.openxmlformats.org/officeDocument/2006/relationships" r:embed="rId1"/>
          <a:stretch>
            <a:fillRect/>
          </a:stretch>
        </a:blipFill>
      </dgm:spPr>
      <dgm:t>
        <a:bodyPr/>
        <a:lstStyle/>
        <a:p>
          <a:r>
            <a:rPr lang="en-US">
              <a:noFill/>
            </a:rPr>
            <a:t> </a:t>
          </a:r>
        </a:p>
      </dgm:t>
    </dgm:pt>
    <dgm:pt modelId="{2E6895E1-C61C-4AF3-9CDC-3C000ED56E79}" type="parTrans" cxnId="{BDA8D5FB-6964-4459-9A4C-F5FAC1C45DEF}">
      <dgm:prSet/>
      <dgm:spPr/>
      <dgm:t>
        <a:bodyPr/>
        <a:lstStyle/>
        <a:p>
          <a:endParaRPr lang="en-US"/>
        </a:p>
      </dgm:t>
    </dgm:pt>
    <dgm:pt modelId="{02C0D162-C592-4577-A84F-09B382A69B7C}" type="sibTrans" cxnId="{BDA8D5FB-6964-4459-9A4C-F5FAC1C45DEF}">
      <dgm:prSet/>
      <dgm:spPr/>
      <dgm:t>
        <a:bodyPr/>
        <a:lstStyle/>
        <a:p>
          <a:endParaRPr lang="en-US"/>
        </a:p>
      </dgm:t>
    </dgm:pt>
    <dgm:pt modelId="{0F4058CA-CC14-4263-933A-BDCE502A5F90}" type="pres">
      <dgm:prSet presAssocID="{70E3E1FF-7EE4-4F82-9EA8-34087A4D3CD7}" presName="linear" presStyleCnt="0">
        <dgm:presLayoutVars>
          <dgm:animLvl val="lvl"/>
          <dgm:resizeHandles val="exact"/>
        </dgm:presLayoutVars>
      </dgm:prSet>
      <dgm:spPr/>
    </dgm:pt>
    <dgm:pt modelId="{23125A3A-E8F5-449A-8764-702B4EE8B19D}" type="pres">
      <dgm:prSet presAssocID="{EC781EEE-224A-495D-8856-3DC59B4C50BF}" presName="parentText" presStyleLbl="node1" presStyleIdx="0" presStyleCnt="1">
        <dgm:presLayoutVars>
          <dgm:chMax val="0"/>
          <dgm:bulletEnabled val="1"/>
        </dgm:presLayoutVars>
      </dgm:prSet>
      <dgm:spPr/>
    </dgm:pt>
  </dgm:ptLst>
  <dgm:cxnLst>
    <dgm:cxn modelId="{F67CBF04-8149-4EB8-934C-7C3868667A3B}" type="presOf" srcId="{70E3E1FF-7EE4-4F82-9EA8-34087A4D3CD7}" destId="{0F4058CA-CC14-4263-933A-BDCE502A5F90}" srcOrd="0" destOrd="0" presId="urn:microsoft.com/office/officeart/2005/8/layout/vList2"/>
    <dgm:cxn modelId="{83F239E7-8B97-4181-B8C3-BD5BF57B19A8}" type="presOf" srcId="{EC781EEE-224A-495D-8856-3DC59B4C50BF}" destId="{23125A3A-E8F5-449A-8764-702B4EE8B19D}" srcOrd="0" destOrd="0" presId="urn:microsoft.com/office/officeart/2005/8/layout/vList2"/>
    <dgm:cxn modelId="{BDA8D5FB-6964-4459-9A4C-F5FAC1C45DEF}" srcId="{70E3E1FF-7EE4-4F82-9EA8-34087A4D3CD7}" destId="{EC781EEE-224A-495D-8856-3DC59B4C50BF}" srcOrd="0" destOrd="0" parTransId="{2E6895E1-C61C-4AF3-9CDC-3C000ED56E79}" sibTransId="{02C0D162-C592-4577-A84F-09B382A69B7C}"/>
    <dgm:cxn modelId="{1DF89205-6682-4A6A-BE86-461770DC6B78}" type="presParOf" srcId="{0F4058CA-CC14-4263-933A-BDCE502A5F90}" destId="{23125A3A-E8F5-449A-8764-702B4EE8B19D}"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1D26D89F-C910-4707-859F-156C2C5C449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BFE3D9-C616-456E-B288-CD7E00C1F415}">
      <dgm:prSet/>
      <dgm:spPr/>
      <dgm:t>
        <a:bodyPr/>
        <a:lstStyle/>
        <a:p>
          <a:r>
            <a:rPr lang="en-US" b="1" u="sng"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dgm:t>
    </dgm:pt>
    <dgm:pt modelId="{E0630272-CBC3-4A93-8767-7CFDDCA03685}" type="parTrans" cxnId="{D552B9DE-C79D-428C-A8C5-5828E612C7B6}">
      <dgm:prSet/>
      <dgm:spPr/>
      <dgm:t>
        <a:bodyPr/>
        <a:lstStyle/>
        <a:p>
          <a:endParaRPr lang="en-US"/>
        </a:p>
      </dgm:t>
    </dgm:pt>
    <dgm:pt modelId="{592BCACC-9038-4488-A6BD-B461CDADF917}" type="sibTrans" cxnId="{D552B9DE-C79D-428C-A8C5-5828E612C7B6}">
      <dgm:prSet/>
      <dgm:spPr/>
      <dgm:t>
        <a:bodyPr/>
        <a:lstStyle/>
        <a:p>
          <a:endParaRPr lang="en-US"/>
        </a:p>
      </dgm:t>
    </dgm:pt>
    <dgm:pt modelId="{05F6AE17-ACA8-43AF-985C-187F7710F362}" type="pres">
      <dgm:prSet presAssocID="{1D26D89F-C910-4707-859F-156C2C5C4491}" presName="linear" presStyleCnt="0">
        <dgm:presLayoutVars>
          <dgm:animLvl val="lvl"/>
          <dgm:resizeHandles val="exact"/>
        </dgm:presLayoutVars>
      </dgm:prSet>
      <dgm:spPr/>
    </dgm:pt>
    <dgm:pt modelId="{5286ABF2-0BD8-477F-9CDF-CAB77789D5B2}" type="pres">
      <dgm:prSet presAssocID="{99BFE3D9-C616-456E-B288-CD7E00C1F415}" presName="parentText" presStyleLbl="node1" presStyleIdx="0" presStyleCnt="1" custLinFactNeighborX="41458" custLinFactNeighborY="-30181">
        <dgm:presLayoutVars>
          <dgm:chMax val="0"/>
          <dgm:bulletEnabled val="1"/>
        </dgm:presLayoutVars>
      </dgm:prSet>
      <dgm:spPr/>
    </dgm:pt>
  </dgm:ptLst>
  <dgm:cxnLst>
    <dgm:cxn modelId="{6DE12908-F6DD-420F-B8EA-AF62958D375E}" type="presOf" srcId="{1D26D89F-C910-4707-859F-156C2C5C4491}" destId="{05F6AE17-ACA8-43AF-985C-187F7710F362}" srcOrd="0" destOrd="0" presId="urn:microsoft.com/office/officeart/2005/8/layout/vList2"/>
    <dgm:cxn modelId="{256E7FA3-BFDE-4D1F-A04D-F6463FA5E765}" type="presOf" srcId="{99BFE3D9-C616-456E-B288-CD7E00C1F415}" destId="{5286ABF2-0BD8-477F-9CDF-CAB77789D5B2}" srcOrd="0" destOrd="0" presId="urn:microsoft.com/office/officeart/2005/8/layout/vList2"/>
    <dgm:cxn modelId="{D552B9DE-C79D-428C-A8C5-5828E612C7B6}" srcId="{1D26D89F-C910-4707-859F-156C2C5C4491}" destId="{99BFE3D9-C616-456E-B288-CD7E00C1F415}" srcOrd="0" destOrd="0" parTransId="{E0630272-CBC3-4A93-8767-7CFDDCA03685}" sibTransId="{592BCACC-9038-4488-A6BD-B461CDADF917}"/>
    <dgm:cxn modelId="{9CDE354C-903C-4C44-8308-03B6D0E369B7}" type="presParOf" srcId="{05F6AE17-ACA8-43AF-985C-187F7710F362}" destId="{5286ABF2-0BD8-477F-9CDF-CAB77789D5B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C6C09E96-7C4D-4E52-A3CB-B67ED0B690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mc:AlternateContent xmlns:mc="http://schemas.openxmlformats.org/markup-compatibility/2006">
      <mc:Choice xmlns:a14="http://schemas.microsoft.com/office/drawing/2010/main" Requires="a14">
        <dgm:pt modelId="{7E327BA9-74A1-449F-B9F9-FEC62839523C}">
          <dgm:prSet/>
          <dgm:spPr/>
          <dgm:t>
            <a:bodyPr/>
            <a:lstStyle/>
            <a:p>
              <a:r>
                <a:rPr lang="en-US" dirty="0">
                  <a:latin typeface="Times New Roman" panose="02020603050405020304" pitchFamily="18" charset="0"/>
                  <a:cs typeface="Times New Roman" panose="02020603050405020304" pitchFamily="18" charset="0"/>
                </a:rPr>
                <a:t>After calculation we get the values of </a:t>
              </a:r>
              <a14:m>
                <m:oMath xmlns:m="http://schemas.openxmlformats.org/officeDocument/2006/math">
                  <m:sSub>
                    <m:sSubPr>
                      <m:ctrlPr>
                        <a:rPr lang="en-US" i="1"/>
                      </m:ctrlPr>
                    </m:sSubPr>
                    <m:e>
                      <m:r>
                        <a:rPr lang="en-US" b="0" i="1"/>
                        <m:t>𝑝</m:t>
                      </m:r>
                    </m:e>
                    <m:sub>
                      <m:r>
                        <a:rPr lang="en-US" b="0" i="1"/>
                        <m:t>1</m:t>
                      </m:r>
                    </m:sub>
                  </m:sSub>
                  <m:r>
                    <a:rPr lang="en-US" b="0" i="1"/>
                    <m:t> , </m:t>
                  </m:r>
                  <m:sSub>
                    <m:sSubPr>
                      <m:ctrlPr>
                        <a:rPr lang="en-US" b="0" i="1"/>
                      </m:ctrlPr>
                    </m:sSubPr>
                    <m:e>
                      <m:r>
                        <a:rPr lang="en-US" b="0" i="1"/>
                        <m:t>𝑝</m:t>
                      </m:r>
                    </m:e>
                    <m:sub>
                      <m:r>
                        <a:rPr lang="en-US" b="0" i="1"/>
                        <m:t>2</m:t>
                      </m:r>
                    </m:sub>
                  </m:sSub>
                  <m:r>
                    <a:rPr lang="en-US" b="0" i="1"/>
                    <m:t> , </m:t>
                  </m:r>
                  <m:sSub>
                    <m:sSubPr>
                      <m:ctrlPr>
                        <a:rPr lang="en-US" b="0" i="1"/>
                      </m:ctrlPr>
                    </m:sSubPr>
                    <m:e>
                      <m:r>
                        <a:rPr lang="en-US" b="0" i="1"/>
                        <m:t>𝑝</m:t>
                      </m:r>
                    </m:e>
                    <m:sub>
                      <m:r>
                        <a:rPr lang="en-US" b="0" i="1"/>
                        <m:t>3</m:t>
                      </m:r>
                    </m:sub>
                  </m:sSub>
                  <m:r>
                    <a:rPr lang="en-US" b="0" i="1"/>
                    <m:t>:</m:t>
                  </m:r>
                </m:oMath>
              </a14:m>
              <a:endParaRPr lang="en-US" dirty="0">
                <a:latin typeface="Times New Roman" panose="02020603050405020304" pitchFamily="18" charset="0"/>
                <a:cs typeface="Times New Roman" panose="02020603050405020304" pitchFamily="18" charset="0"/>
              </a:endParaRPr>
            </a:p>
          </dgm:t>
        </dgm:pt>
      </mc:Choice>
      <mc:Fallback>
        <dgm:pt modelId="{7E327BA9-74A1-449F-B9F9-FEC62839523C}">
          <dgm:prSet/>
          <dgm:spPr/>
          <dgm:t>
            <a:bodyPr/>
            <a:lstStyle/>
            <a:p>
              <a:r>
                <a:rPr lang="en-US" dirty="0">
                  <a:latin typeface="Times New Roman" panose="02020603050405020304" pitchFamily="18" charset="0"/>
                  <a:cs typeface="Times New Roman" panose="02020603050405020304" pitchFamily="18" charset="0"/>
                </a:rPr>
                <a:t>After calculation we get the values of </a:t>
              </a:r>
              <a:r>
                <a:rPr lang="en-US" b="0" i="0"/>
                <a:t>𝑝_1  , 𝑝_2  , 𝑝_3:</a:t>
              </a:r>
              <a:endParaRPr lang="en-US" dirty="0">
                <a:latin typeface="Times New Roman" panose="02020603050405020304" pitchFamily="18" charset="0"/>
                <a:cs typeface="Times New Roman" panose="02020603050405020304" pitchFamily="18" charset="0"/>
              </a:endParaRPr>
            </a:p>
          </dgm:t>
        </dgm:pt>
      </mc:Fallback>
    </mc:AlternateContent>
    <dgm:pt modelId="{FD344E72-46C3-404B-8DAF-4B6772B6E7F5}" type="parTrans" cxnId="{83864096-37B6-414A-803C-FA1BAE172C39}">
      <dgm:prSet/>
      <dgm:spPr/>
      <dgm:t>
        <a:bodyPr/>
        <a:lstStyle/>
        <a:p>
          <a:endParaRPr lang="en-US"/>
        </a:p>
      </dgm:t>
    </dgm:pt>
    <dgm:pt modelId="{13120137-863D-4D80-AC84-607D8C35022E}" type="sibTrans" cxnId="{83864096-37B6-414A-803C-FA1BAE172C39}">
      <dgm:prSet/>
      <dgm:spPr/>
      <dgm:t>
        <a:bodyPr/>
        <a:lstStyle/>
        <a:p>
          <a:endParaRPr lang="en-US"/>
        </a:p>
      </dgm:t>
    </dgm:pt>
    <mc:AlternateContent xmlns:mc="http://schemas.openxmlformats.org/markup-compatibility/2006">
      <mc:Choice xmlns:a14="http://schemas.microsoft.com/office/drawing/2010/main" Requires="a14">
        <dgm:pt modelId="{F4386951-9566-4E97-94EF-CE894BF4DFA1}">
          <dgm:prSet/>
          <dgm:spPr/>
          <dgm:t>
            <a:bodyPr/>
            <a:lstStyle/>
            <a:p>
              <a14:m>
                <m:oMathPara xmlns:m="http://schemas.openxmlformats.org/officeDocument/2006/math">
                  <m:oMathParaPr>
                    <m:jc m:val="centerGroup"/>
                  </m:oMathParaPr>
                  <m:oMath xmlns:m="http://schemas.openxmlformats.org/officeDocument/2006/math">
                    <m:d>
                      <m:dPr>
                        <m:begChr m:val="["/>
                        <m:endChr m:val="]"/>
                        <m:ctrlPr>
                          <a:rPr lang="en-US" i="1" smtClean="0"/>
                        </m:ctrlPr>
                      </m:dPr>
                      <m:e>
                        <m:m>
                          <m:mPr>
                            <m:mcs>
                              <m:mc>
                                <m:mcPr>
                                  <m:count m:val="1"/>
                                  <m:mcJc m:val="center"/>
                                </m:mcPr>
                              </m:mc>
                            </m:mcs>
                            <m:ctrlPr>
                              <a:rPr lang="en-US" i="1"/>
                            </m:ctrlPr>
                          </m:mPr>
                          <m:mr>
                            <m:e>
                              <m:r>
                                <a:rPr lang="en-US" i="1"/>
                                <m:t>𝑝</m:t>
                              </m:r>
                              <m:r>
                                <a:rPr lang="en-US" i="1"/>
                                <m:t>1</m:t>
                              </m:r>
                            </m:e>
                          </m:mr>
                          <m:mr>
                            <m:e>
                              <m:r>
                                <a:rPr lang="en-US" i="1"/>
                                <m:t>𝑝</m:t>
                              </m:r>
                              <m:r>
                                <a:rPr lang="en-US" i="1"/>
                                <m:t>2</m:t>
                              </m:r>
                            </m:e>
                          </m:mr>
                          <m:mr>
                            <m:e>
                              <m:r>
                                <a:rPr lang="en-US" i="1"/>
                                <m:t>𝑝</m:t>
                              </m:r>
                              <m:r>
                                <a:rPr lang="en-US" i="1"/>
                                <m:t>3</m:t>
                              </m:r>
                            </m:e>
                          </m:mr>
                        </m:m>
                      </m:e>
                    </m:d>
                    <m:r>
                      <a:rPr lang="en-US" i="1"/>
                      <m:t> =</m:t>
                    </m:r>
                    <m:r>
                      <a:rPr lang="en-US" i="1"/>
                      <m:t>𝑠</m:t>
                    </m:r>
                    <m:r>
                      <a:rPr lang="en-US" i="1"/>
                      <m:t> </m:t>
                    </m:r>
                    <m:d>
                      <m:dPr>
                        <m:begChr m:val="["/>
                        <m:endChr m:val="]"/>
                        <m:ctrlPr>
                          <a:rPr lang="en-US" i="1"/>
                        </m:ctrlPr>
                      </m:dPr>
                      <m:e>
                        <m:m>
                          <m:mPr>
                            <m:mcs>
                              <m:mc>
                                <m:mcPr>
                                  <m:count m:val="1"/>
                                  <m:mcJc m:val="center"/>
                                </m:mcPr>
                              </m:mc>
                            </m:mcs>
                            <m:ctrlPr>
                              <a:rPr lang="en-US" i="1"/>
                            </m:ctrlPr>
                          </m:mPr>
                          <m:mr>
                            <m:e>
                              <m:r>
                                <a:rPr lang="en-US" i="1"/>
                                <m:t>18</m:t>
                              </m:r>
                            </m:e>
                          </m:mr>
                          <m:mr>
                            <m:e>
                              <m:r>
                                <a:rPr lang="en-US" i="1"/>
                                <m:t>15</m:t>
                              </m:r>
                            </m:e>
                          </m:mr>
                          <m:mr>
                            <m:e>
                              <m:r>
                                <a:rPr lang="en-US" i="1"/>
                                <m:t>16</m:t>
                              </m:r>
                            </m:e>
                          </m:mr>
                        </m:m>
                      </m:e>
                    </m:d>
                    <m:r>
                      <a:rPr lang="en-US" i="1"/>
                      <m:t> </m:t>
                    </m:r>
                  </m:oMath>
                </m:oMathPara>
              </a14:m>
              <a:endParaRPr lang="en-US"/>
            </a:p>
          </dgm:t>
        </dgm:pt>
      </mc:Choice>
      <mc:Fallback>
        <dgm:pt modelId="{F4386951-9566-4E97-94EF-CE894BF4DFA1}">
          <dgm:prSet/>
          <dgm:spPr/>
          <dgm:t>
            <a:bodyPr/>
            <a:lstStyle/>
            <a:p>
              <a:r>
                <a:rPr lang="en-US" i="0"/>
                <a:t>[■8(𝑝1@𝑝2@𝑝3)]  =𝑠 [■8(18@15@16)]  </a:t>
              </a:r>
              <a:endParaRPr lang="en-US"/>
            </a:p>
          </dgm:t>
        </dgm:pt>
      </mc:Fallback>
    </mc:AlternateContent>
    <dgm:pt modelId="{ACECD048-D91F-45CA-AD74-FED72625DE9B}" type="parTrans" cxnId="{8B400B07-45B7-4E98-9A96-B07BE55FE517}">
      <dgm:prSet/>
      <dgm:spPr/>
      <dgm:t>
        <a:bodyPr/>
        <a:lstStyle/>
        <a:p>
          <a:endParaRPr lang="en-US"/>
        </a:p>
      </dgm:t>
    </dgm:pt>
    <dgm:pt modelId="{E21291A9-F32E-45AC-82C4-6706EDEBC7B9}" type="sibTrans" cxnId="{8B400B07-45B7-4E98-9A96-B07BE55FE517}">
      <dgm:prSet/>
      <dgm:spPr/>
      <dgm:t>
        <a:bodyPr/>
        <a:lstStyle/>
        <a:p>
          <a:endParaRPr lang="en-US"/>
        </a:p>
      </dgm:t>
    </dgm:pt>
    <dgm:pt modelId="{32BE5C93-08C1-4BA4-9522-79CD29E1BE29}" type="pres">
      <dgm:prSet presAssocID="{C6C09E96-7C4D-4E52-A3CB-B67ED0B690D4}" presName="linear" presStyleCnt="0">
        <dgm:presLayoutVars>
          <dgm:animLvl val="lvl"/>
          <dgm:resizeHandles val="exact"/>
        </dgm:presLayoutVars>
      </dgm:prSet>
      <dgm:spPr/>
    </dgm:pt>
    <dgm:pt modelId="{E8747DE8-653B-46CC-8541-A044A4F477AD}" type="pres">
      <dgm:prSet presAssocID="{7E327BA9-74A1-449F-B9F9-FEC62839523C}" presName="parentText" presStyleLbl="node1" presStyleIdx="0" presStyleCnt="2">
        <dgm:presLayoutVars>
          <dgm:chMax val="0"/>
          <dgm:bulletEnabled val="1"/>
        </dgm:presLayoutVars>
      </dgm:prSet>
      <dgm:spPr/>
    </dgm:pt>
    <dgm:pt modelId="{F947EEB7-EF6F-4E22-B6C5-65A54A67BF5F}" type="pres">
      <dgm:prSet presAssocID="{13120137-863D-4D80-AC84-607D8C35022E}" presName="spacer" presStyleCnt="0"/>
      <dgm:spPr/>
    </dgm:pt>
    <dgm:pt modelId="{5EA75309-94B0-4188-90D8-28EE49033FBB}" type="pres">
      <dgm:prSet presAssocID="{F4386951-9566-4E97-94EF-CE894BF4DFA1}" presName="parentText" presStyleLbl="node1" presStyleIdx="1" presStyleCnt="2">
        <dgm:presLayoutVars>
          <dgm:chMax val="0"/>
          <dgm:bulletEnabled val="1"/>
        </dgm:presLayoutVars>
      </dgm:prSet>
      <dgm:spPr/>
    </dgm:pt>
  </dgm:ptLst>
  <dgm:cxnLst>
    <dgm:cxn modelId="{8B400B07-45B7-4E98-9A96-B07BE55FE517}" srcId="{C6C09E96-7C4D-4E52-A3CB-B67ED0B690D4}" destId="{F4386951-9566-4E97-94EF-CE894BF4DFA1}" srcOrd="1" destOrd="0" parTransId="{ACECD048-D91F-45CA-AD74-FED72625DE9B}" sibTransId="{E21291A9-F32E-45AC-82C4-6706EDEBC7B9}"/>
    <dgm:cxn modelId="{349FF03E-A447-43A9-ABE0-5D92C5A3A970}" type="presOf" srcId="{7E327BA9-74A1-449F-B9F9-FEC62839523C}" destId="{E8747DE8-653B-46CC-8541-A044A4F477AD}" srcOrd="0" destOrd="0" presId="urn:microsoft.com/office/officeart/2005/8/layout/vList2"/>
    <dgm:cxn modelId="{20CD6044-5902-4450-BD64-8D773B868EB9}" type="presOf" srcId="{C6C09E96-7C4D-4E52-A3CB-B67ED0B690D4}" destId="{32BE5C93-08C1-4BA4-9522-79CD29E1BE29}" srcOrd="0" destOrd="0" presId="urn:microsoft.com/office/officeart/2005/8/layout/vList2"/>
    <dgm:cxn modelId="{83864096-37B6-414A-803C-FA1BAE172C39}" srcId="{C6C09E96-7C4D-4E52-A3CB-B67ED0B690D4}" destId="{7E327BA9-74A1-449F-B9F9-FEC62839523C}" srcOrd="0" destOrd="0" parTransId="{FD344E72-46C3-404B-8DAF-4B6772B6E7F5}" sibTransId="{13120137-863D-4D80-AC84-607D8C35022E}"/>
    <dgm:cxn modelId="{65281EE8-E4AC-4026-A431-34B73514EC61}" type="presOf" srcId="{F4386951-9566-4E97-94EF-CE894BF4DFA1}" destId="{5EA75309-94B0-4188-90D8-28EE49033FBB}" srcOrd="0" destOrd="0" presId="urn:microsoft.com/office/officeart/2005/8/layout/vList2"/>
    <dgm:cxn modelId="{328ACEFA-756D-437A-8990-F2407333DCBF}" type="presParOf" srcId="{32BE5C93-08C1-4BA4-9522-79CD29E1BE29}" destId="{E8747DE8-653B-46CC-8541-A044A4F477AD}" srcOrd="0" destOrd="0" presId="urn:microsoft.com/office/officeart/2005/8/layout/vList2"/>
    <dgm:cxn modelId="{F4F7F0E6-472B-4003-8B52-3B9DC4F19766}" type="presParOf" srcId="{32BE5C93-08C1-4BA4-9522-79CD29E1BE29}" destId="{F947EEB7-EF6F-4E22-B6C5-65A54A67BF5F}" srcOrd="1" destOrd="0" presId="urn:microsoft.com/office/officeart/2005/8/layout/vList2"/>
    <dgm:cxn modelId="{8DC8BD45-A18E-43FF-A2F4-70828492A297}" type="presParOf" srcId="{32BE5C93-08C1-4BA4-9522-79CD29E1BE29}" destId="{5EA75309-94B0-4188-90D8-28EE49033FB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6C09E96-7C4D-4E52-A3CB-B67ED0B690D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E327BA9-74A1-449F-B9F9-FEC62839523C}">
      <dgm:prSet/>
      <dgm:spPr>
        <a:blipFill>
          <a:blip xmlns:r="http://schemas.openxmlformats.org/officeDocument/2006/relationships" r:embed="rId1"/>
          <a:stretch>
            <a:fillRect/>
          </a:stretch>
        </a:blipFill>
      </dgm:spPr>
      <dgm:t>
        <a:bodyPr/>
        <a:lstStyle/>
        <a:p>
          <a:r>
            <a:rPr lang="en-US">
              <a:noFill/>
            </a:rPr>
            <a:t> </a:t>
          </a:r>
        </a:p>
      </dgm:t>
    </dgm:pt>
    <dgm:pt modelId="{FD344E72-46C3-404B-8DAF-4B6772B6E7F5}" type="parTrans" cxnId="{83864096-37B6-414A-803C-FA1BAE172C39}">
      <dgm:prSet/>
      <dgm:spPr/>
      <dgm:t>
        <a:bodyPr/>
        <a:lstStyle/>
        <a:p>
          <a:endParaRPr lang="en-US"/>
        </a:p>
      </dgm:t>
    </dgm:pt>
    <dgm:pt modelId="{13120137-863D-4D80-AC84-607D8C35022E}" type="sibTrans" cxnId="{83864096-37B6-414A-803C-FA1BAE172C39}">
      <dgm:prSet/>
      <dgm:spPr/>
      <dgm:t>
        <a:bodyPr/>
        <a:lstStyle/>
        <a:p>
          <a:endParaRPr lang="en-US"/>
        </a:p>
      </dgm:t>
    </dgm:pt>
    <dgm:pt modelId="{F4386951-9566-4E97-94EF-CE894BF4DFA1}">
      <dgm:prSet/>
      <dgm:spPr>
        <a:blipFill>
          <a:blip xmlns:r="http://schemas.openxmlformats.org/officeDocument/2006/relationships" r:embed="rId2"/>
          <a:stretch>
            <a:fillRect/>
          </a:stretch>
        </a:blipFill>
      </dgm:spPr>
      <dgm:t>
        <a:bodyPr/>
        <a:lstStyle/>
        <a:p>
          <a:r>
            <a:rPr lang="en-US">
              <a:noFill/>
            </a:rPr>
            <a:t> </a:t>
          </a:r>
        </a:p>
      </dgm:t>
    </dgm:pt>
    <dgm:pt modelId="{ACECD048-D91F-45CA-AD74-FED72625DE9B}" type="parTrans" cxnId="{8B400B07-45B7-4E98-9A96-B07BE55FE517}">
      <dgm:prSet/>
      <dgm:spPr/>
      <dgm:t>
        <a:bodyPr/>
        <a:lstStyle/>
        <a:p>
          <a:endParaRPr lang="en-US"/>
        </a:p>
      </dgm:t>
    </dgm:pt>
    <dgm:pt modelId="{E21291A9-F32E-45AC-82C4-6706EDEBC7B9}" type="sibTrans" cxnId="{8B400B07-45B7-4E98-9A96-B07BE55FE517}">
      <dgm:prSet/>
      <dgm:spPr/>
      <dgm:t>
        <a:bodyPr/>
        <a:lstStyle/>
        <a:p>
          <a:endParaRPr lang="en-US"/>
        </a:p>
      </dgm:t>
    </dgm:pt>
    <dgm:pt modelId="{32BE5C93-08C1-4BA4-9522-79CD29E1BE29}" type="pres">
      <dgm:prSet presAssocID="{C6C09E96-7C4D-4E52-A3CB-B67ED0B690D4}" presName="linear" presStyleCnt="0">
        <dgm:presLayoutVars>
          <dgm:animLvl val="lvl"/>
          <dgm:resizeHandles val="exact"/>
        </dgm:presLayoutVars>
      </dgm:prSet>
      <dgm:spPr/>
    </dgm:pt>
    <dgm:pt modelId="{E8747DE8-653B-46CC-8541-A044A4F477AD}" type="pres">
      <dgm:prSet presAssocID="{7E327BA9-74A1-449F-B9F9-FEC62839523C}" presName="parentText" presStyleLbl="node1" presStyleIdx="0" presStyleCnt="2">
        <dgm:presLayoutVars>
          <dgm:chMax val="0"/>
          <dgm:bulletEnabled val="1"/>
        </dgm:presLayoutVars>
      </dgm:prSet>
      <dgm:spPr/>
    </dgm:pt>
    <dgm:pt modelId="{F947EEB7-EF6F-4E22-B6C5-65A54A67BF5F}" type="pres">
      <dgm:prSet presAssocID="{13120137-863D-4D80-AC84-607D8C35022E}" presName="spacer" presStyleCnt="0"/>
      <dgm:spPr/>
    </dgm:pt>
    <dgm:pt modelId="{5EA75309-94B0-4188-90D8-28EE49033FBB}" type="pres">
      <dgm:prSet presAssocID="{F4386951-9566-4E97-94EF-CE894BF4DFA1}" presName="parentText" presStyleLbl="node1" presStyleIdx="1" presStyleCnt="2">
        <dgm:presLayoutVars>
          <dgm:chMax val="0"/>
          <dgm:bulletEnabled val="1"/>
        </dgm:presLayoutVars>
      </dgm:prSet>
      <dgm:spPr/>
    </dgm:pt>
  </dgm:ptLst>
  <dgm:cxnLst>
    <dgm:cxn modelId="{8B400B07-45B7-4E98-9A96-B07BE55FE517}" srcId="{C6C09E96-7C4D-4E52-A3CB-B67ED0B690D4}" destId="{F4386951-9566-4E97-94EF-CE894BF4DFA1}" srcOrd="1" destOrd="0" parTransId="{ACECD048-D91F-45CA-AD74-FED72625DE9B}" sibTransId="{E21291A9-F32E-45AC-82C4-6706EDEBC7B9}"/>
    <dgm:cxn modelId="{349FF03E-A447-43A9-ABE0-5D92C5A3A970}" type="presOf" srcId="{7E327BA9-74A1-449F-B9F9-FEC62839523C}" destId="{E8747DE8-653B-46CC-8541-A044A4F477AD}" srcOrd="0" destOrd="0" presId="urn:microsoft.com/office/officeart/2005/8/layout/vList2"/>
    <dgm:cxn modelId="{20CD6044-5902-4450-BD64-8D773B868EB9}" type="presOf" srcId="{C6C09E96-7C4D-4E52-A3CB-B67ED0B690D4}" destId="{32BE5C93-08C1-4BA4-9522-79CD29E1BE29}" srcOrd="0" destOrd="0" presId="urn:microsoft.com/office/officeart/2005/8/layout/vList2"/>
    <dgm:cxn modelId="{83864096-37B6-414A-803C-FA1BAE172C39}" srcId="{C6C09E96-7C4D-4E52-A3CB-B67ED0B690D4}" destId="{7E327BA9-74A1-449F-B9F9-FEC62839523C}" srcOrd="0" destOrd="0" parTransId="{FD344E72-46C3-404B-8DAF-4B6772B6E7F5}" sibTransId="{13120137-863D-4D80-AC84-607D8C35022E}"/>
    <dgm:cxn modelId="{65281EE8-E4AC-4026-A431-34B73514EC61}" type="presOf" srcId="{F4386951-9566-4E97-94EF-CE894BF4DFA1}" destId="{5EA75309-94B0-4188-90D8-28EE49033FBB}" srcOrd="0" destOrd="0" presId="urn:microsoft.com/office/officeart/2005/8/layout/vList2"/>
    <dgm:cxn modelId="{328ACEFA-756D-437A-8990-F2407333DCBF}" type="presParOf" srcId="{32BE5C93-08C1-4BA4-9522-79CD29E1BE29}" destId="{E8747DE8-653B-46CC-8541-A044A4F477AD}" srcOrd="0" destOrd="0" presId="urn:microsoft.com/office/officeart/2005/8/layout/vList2"/>
    <dgm:cxn modelId="{F4F7F0E6-472B-4003-8B52-3B9DC4F19766}" type="presParOf" srcId="{32BE5C93-08C1-4BA4-9522-79CD29E1BE29}" destId="{F947EEB7-EF6F-4E22-B6C5-65A54A67BF5F}" srcOrd="1" destOrd="0" presId="urn:microsoft.com/office/officeart/2005/8/layout/vList2"/>
    <dgm:cxn modelId="{8DC8BD45-A18E-43FF-A2F4-70828492A297}" type="presParOf" srcId="{32BE5C93-08C1-4BA4-9522-79CD29E1BE29}" destId="{5EA75309-94B0-4188-90D8-28EE49033FB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0D4A26-1F62-4E00-AB8A-8474AF42525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14E623F-1927-47E3-B777-15F80B01B00C}">
      <dgm:prSet/>
      <dgm:spPr/>
      <dgm:t>
        <a:bodyPr/>
        <a:lstStyle/>
        <a:p>
          <a:r>
            <a:rPr lang="en-US" b="1" u="sng"/>
            <a:t>A STUDY ON CALCULATING GDP AND COST MINIMIZATION OF INDUSTRIES FOR PREVENTING AIR POLLUTION BY LEONTIEFS ECONOMIC MODELS</a:t>
          </a:r>
          <a:endParaRPr lang="en-US"/>
        </a:p>
      </dgm:t>
    </dgm:pt>
    <dgm:pt modelId="{C83509F3-C6BC-4645-AA91-811612652062}" type="parTrans" cxnId="{7785246A-A1CD-4696-8393-797C5E054D6E}">
      <dgm:prSet/>
      <dgm:spPr/>
      <dgm:t>
        <a:bodyPr/>
        <a:lstStyle/>
        <a:p>
          <a:endParaRPr lang="en-US"/>
        </a:p>
      </dgm:t>
    </dgm:pt>
    <dgm:pt modelId="{FACB149A-804D-4841-88D2-C17F2963467C}" type="sibTrans" cxnId="{7785246A-A1CD-4696-8393-797C5E054D6E}">
      <dgm:prSet/>
      <dgm:spPr/>
      <dgm:t>
        <a:bodyPr/>
        <a:lstStyle/>
        <a:p>
          <a:endParaRPr lang="en-US"/>
        </a:p>
      </dgm:t>
    </dgm:pt>
    <dgm:pt modelId="{445C9390-8050-4D1B-A1CC-FC016C4C7000}" type="pres">
      <dgm:prSet presAssocID="{A50D4A26-1F62-4E00-AB8A-8474AF425252}" presName="linear" presStyleCnt="0">
        <dgm:presLayoutVars>
          <dgm:animLvl val="lvl"/>
          <dgm:resizeHandles val="exact"/>
        </dgm:presLayoutVars>
      </dgm:prSet>
      <dgm:spPr/>
    </dgm:pt>
    <dgm:pt modelId="{08446192-FB55-4DDB-9C88-42D84EF956C3}" type="pres">
      <dgm:prSet presAssocID="{314E623F-1927-47E3-B777-15F80B01B00C}" presName="parentText" presStyleLbl="node1" presStyleIdx="0" presStyleCnt="1" custLinFactNeighborX="5838" custLinFactNeighborY="-72870">
        <dgm:presLayoutVars>
          <dgm:chMax val="0"/>
          <dgm:bulletEnabled val="1"/>
        </dgm:presLayoutVars>
      </dgm:prSet>
      <dgm:spPr/>
    </dgm:pt>
  </dgm:ptLst>
  <dgm:cxnLst>
    <dgm:cxn modelId="{39449310-7490-414E-840F-5A1210CE1D72}" type="presOf" srcId="{314E623F-1927-47E3-B777-15F80B01B00C}" destId="{08446192-FB55-4DDB-9C88-42D84EF956C3}" srcOrd="0" destOrd="0" presId="urn:microsoft.com/office/officeart/2005/8/layout/vList2"/>
    <dgm:cxn modelId="{7785246A-A1CD-4696-8393-797C5E054D6E}" srcId="{A50D4A26-1F62-4E00-AB8A-8474AF425252}" destId="{314E623F-1927-47E3-B777-15F80B01B00C}" srcOrd="0" destOrd="0" parTransId="{C83509F3-C6BC-4645-AA91-811612652062}" sibTransId="{FACB149A-804D-4841-88D2-C17F2963467C}"/>
    <dgm:cxn modelId="{C95A2E73-C577-42B1-B71D-AE69C965B21C}" type="presOf" srcId="{A50D4A26-1F62-4E00-AB8A-8474AF425252}" destId="{445C9390-8050-4D1B-A1CC-FC016C4C7000}" srcOrd="0" destOrd="0" presId="urn:microsoft.com/office/officeart/2005/8/layout/vList2"/>
    <dgm:cxn modelId="{EF6FCADD-AF3F-464E-B71C-D3B82F74B368}" type="presParOf" srcId="{445C9390-8050-4D1B-A1CC-FC016C4C7000}" destId="{08446192-FB55-4DDB-9C88-42D84EF956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9C322F69-9F80-4F11-A4B3-D6C61DEB10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mc:AlternateContent xmlns:mc="http://schemas.openxmlformats.org/markup-compatibility/2006">
      <mc:Choice xmlns:a14="http://schemas.microsoft.com/office/drawing/2010/main" Requires="a14">
        <dgm:pt modelId="{DD368648-BD9B-43AD-BFE9-BF118FC96AD9}">
          <dgm:prSet/>
          <dgm:spPr/>
          <dgm:t>
            <a:bodyPr/>
            <a:lstStyle/>
            <a:p>
              <a:r>
                <a:rPr lang="en-US" dirty="0">
                  <a:latin typeface="Times New Roman" panose="02020603050405020304" pitchFamily="18" charset="0"/>
                  <a:cs typeface="Times New Roman" panose="02020603050405020304" pitchFamily="18" charset="0"/>
                </a:rPr>
                <a:t>Where </a:t>
              </a:r>
              <a14:m>
                <m:oMath xmlns:m="http://schemas.openxmlformats.org/officeDocument/2006/math">
                  <m:r>
                    <a:rPr lang="en-US" i="1"/>
                    <m:t>𝑠</m:t>
                  </m:r>
                </m:oMath>
              </a14:m>
              <a:r>
                <a:rPr lang="en-US" dirty="0">
                  <a:latin typeface="Times New Roman" panose="02020603050405020304" pitchFamily="18" charset="0"/>
                  <a:cs typeface="Times New Roman" panose="02020603050405020304" pitchFamily="18" charset="0"/>
                </a:rPr>
                <a:t> is an arbitrary constant. We can set the value of </a:t>
              </a:r>
              <a14:m>
                <m:oMath xmlns:m="http://schemas.openxmlformats.org/officeDocument/2006/math">
                  <m:r>
                    <a:rPr lang="en-US" i="1"/>
                    <m:t>𝑠</m:t>
                  </m:r>
                </m:oMath>
              </a14:m>
              <a:r>
                <a:rPr lang="en-US" dirty="0">
                  <a:latin typeface="Times New Roman" panose="02020603050405020304" pitchFamily="18" charset="0"/>
                  <a:cs typeface="Times New Roman" panose="02020603050405020304" pitchFamily="18" charset="0"/>
                </a:rPr>
                <a:t> and determine the prices of tomatoes, corn and lettuce that satisfies the final demand.</a:t>
              </a:r>
            </a:p>
          </dgm:t>
        </dgm:pt>
      </mc:Choice>
      <mc:Fallback>
        <dgm:pt modelId="{DD368648-BD9B-43AD-BFE9-BF118FC96AD9}">
          <dgm:prSet/>
          <dgm:spPr/>
          <dgm:t>
            <a:bodyPr/>
            <a:lstStyle/>
            <a:p>
              <a:r>
                <a:rPr lang="en-US" dirty="0">
                  <a:latin typeface="Times New Roman" panose="02020603050405020304" pitchFamily="18" charset="0"/>
                  <a:cs typeface="Times New Roman" panose="02020603050405020304" pitchFamily="18" charset="0"/>
                </a:rPr>
                <a:t>Where </a:t>
              </a:r>
              <a:r>
                <a:rPr lang="en-US" i="0"/>
                <a:t>𝑠</a:t>
              </a:r>
              <a:r>
                <a:rPr lang="en-US" dirty="0">
                  <a:latin typeface="Times New Roman" panose="02020603050405020304" pitchFamily="18" charset="0"/>
                  <a:cs typeface="Times New Roman" panose="02020603050405020304" pitchFamily="18" charset="0"/>
                </a:rPr>
                <a:t> is an arbitrary constant. We can set the value of </a:t>
              </a:r>
              <a:r>
                <a:rPr lang="en-US" i="0"/>
                <a:t>𝑠</a:t>
              </a:r>
              <a:r>
                <a:rPr lang="en-US" dirty="0">
                  <a:latin typeface="Times New Roman" panose="02020603050405020304" pitchFamily="18" charset="0"/>
                  <a:cs typeface="Times New Roman" panose="02020603050405020304" pitchFamily="18" charset="0"/>
                </a:rPr>
                <a:t> and determine the prices of tomatoes, corn and lettuce that satisfies the final demand.</a:t>
              </a:r>
            </a:p>
          </dgm:t>
        </dgm:pt>
      </mc:Fallback>
    </mc:AlternateContent>
    <dgm:pt modelId="{937579CD-557D-4D03-8CA6-F060048474D4}" type="parTrans" cxnId="{6B4CDDC8-02B5-4550-8B4F-7AA0B6932BE5}">
      <dgm:prSet/>
      <dgm:spPr/>
      <dgm:t>
        <a:bodyPr/>
        <a:lstStyle/>
        <a:p>
          <a:endParaRPr lang="en-US"/>
        </a:p>
      </dgm:t>
    </dgm:pt>
    <dgm:pt modelId="{063996CF-AEB9-45B3-8710-EB3D7016A7AA}" type="sibTrans" cxnId="{6B4CDDC8-02B5-4550-8B4F-7AA0B6932BE5}">
      <dgm:prSet/>
      <dgm:spPr/>
      <dgm:t>
        <a:bodyPr/>
        <a:lstStyle/>
        <a:p>
          <a:endParaRPr lang="en-US"/>
        </a:p>
      </dgm:t>
    </dgm:pt>
    <dgm:pt modelId="{DE95F9E8-11D5-4D17-B675-A3EECE450DAF}" type="pres">
      <dgm:prSet presAssocID="{9C322F69-9F80-4F11-A4B3-D6C61DEB1073}" presName="linear" presStyleCnt="0">
        <dgm:presLayoutVars>
          <dgm:animLvl val="lvl"/>
          <dgm:resizeHandles val="exact"/>
        </dgm:presLayoutVars>
      </dgm:prSet>
      <dgm:spPr/>
    </dgm:pt>
    <dgm:pt modelId="{8568B964-4EF2-481B-90F1-4D87C70EF354}" type="pres">
      <dgm:prSet presAssocID="{DD368648-BD9B-43AD-BFE9-BF118FC96AD9}" presName="parentText" presStyleLbl="node1" presStyleIdx="0" presStyleCnt="1">
        <dgm:presLayoutVars>
          <dgm:chMax val="0"/>
          <dgm:bulletEnabled val="1"/>
        </dgm:presLayoutVars>
      </dgm:prSet>
      <dgm:spPr/>
    </dgm:pt>
  </dgm:ptLst>
  <dgm:cxnLst>
    <dgm:cxn modelId="{CB94DF76-EBEF-487E-87F8-D2BD3312AF68}" type="presOf" srcId="{DD368648-BD9B-43AD-BFE9-BF118FC96AD9}" destId="{8568B964-4EF2-481B-90F1-4D87C70EF354}" srcOrd="0" destOrd="0" presId="urn:microsoft.com/office/officeart/2005/8/layout/vList2"/>
    <dgm:cxn modelId="{6B4CDDC8-02B5-4550-8B4F-7AA0B6932BE5}" srcId="{9C322F69-9F80-4F11-A4B3-D6C61DEB1073}" destId="{DD368648-BD9B-43AD-BFE9-BF118FC96AD9}" srcOrd="0" destOrd="0" parTransId="{937579CD-557D-4D03-8CA6-F060048474D4}" sibTransId="{063996CF-AEB9-45B3-8710-EB3D7016A7AA}"/>
    <dgm:cxn modelId="{D6CC9AF2-7DD0-49B0-8840-18ACCD84BC0A}" type="presOf" srcId="{9C322F69-9F80-4F11-A4B3-D6C61DEB1073}" destId="{DE95F9E8-11D5-4D17-B675-A3EECE450DAF}" srcOrd="0" destOrd="0" presId="urn:microsoft.com/office/officeart/2005/8/layout/vList2"/>
    <dgm:cxn modelId="{7BF9C70F-C05E-44B7-9FCC-32A09874D717}" type="presParOf" srcId="{DE95F9E8-11D5-4D17-B675-A3EECE450DAF}" destId="{8568B964-4EF2-481B-90F1-4D87C70EF354}"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C322F69-9F80-4F11-A4B3-D6C61DEB10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D368648-BD9B-43AD-BFE9-BF118FC96AD9}">
      <dgm:prSet/>
      <dgm:spPr>
        <a:blipFill>
          <a:blip xmlns:r="http://schemas.openxmlformats.org/officeDocument/2006/relationships" r:embed="rId1"/>
          <a:stretch>
            <a:fillRect l="-285" b="-1527"/>
          </a:stretch>
        </a:blipFill>
      </dgm:spPr>
      <dgm:t>
        <a:bodyPr/>
        <a:lstStyle/>
        <a:p>
          <a:r>
            <a:rPr lang="en-US">
              <a:noFill/>
            </a:rPr>
            <a:t> </a:t>
          </a:r>
        </a:p>
      </dgm:t>
    </dgm:pt>
    <dgm:pt modelId="{937579CD-557D-4D03-8CA6-F060048474D4}" type="parTrans" cxnId="{6B4CDDC8-02B5-4550-8B4F-7AA0B6932BE5}">
      <dgm:prSet/>
      <dgm:spPr/>
      <dgm:t>
        <a:bodyPr/>
        <a:lstStyle/>
        <a:p>
          <a:endParaRPr lang="en-US"/>
        </a:p>
      </dgm:t>
    </dgm:pt>
    <dgm:pt modelId="{063996CF-AEB9-45B3-8710-EB3D7016A7AA}" type="sibTrans" cxnId="{6B4CDDC8-02B5-4550-8B4F-7AA0B6932BE5}">
      <dgm:prSet/>
      <dgm:spPr/>
      <dgm:t>
        <a:bodyPr/>
        <a:lstStyle/>
        <a:p>
          <a:endParaRPr lang="en-US"/>
        </a:p>
      </dgm:t>
    </dgm:pt>
    <dgm:pt modelId="{DE95F9E8-11D5-4D17-B675-A3EECE450DAF}" type="pres">
      <dgm:prSet presAssocID="{9C322F69-9F80-4F11-A4B3-D6C61DEB1073}" presName="linear" presStyleCnt="0">
        <dgm:presLayoutVars>
          <dgm:animLvl val="lvl"/>
          <dgm:resizeHandles val="exact"/>
        </dgm:presLayoutVars>
      </dgm:prSet>
      <dgm:spPr/>
    </dgm:pt>
    <dgm:pt modelId="{8568B964-4EF2-481B-90F1-4D87C70EF354}" type="pres">
      <dgm:prSet presAssocID="{DD368648-BD9B-43AD-BFE9-BF118FC96AD9}" presName="parentText" presStyleLbl="node1" presStyleIdx="0" presStyleCnt="1">
        <dgm:presLayoutVars>
          <dgm:chMax val="0"/>
          <dgm:bulletEnabled val="1"/>
        </dgm:presLayoutVars>
      </dgm:prSet>
      <dgm:spPr/>
    </dgm:pt>
  </dgm:ptLst>
  <dgm:cxnLst>
    <dgm:cxn modelId="{CB94DF76-EBEF-487E-87F8-D2BD3312AF68}" type="presOf" srcId="{DD368648-BD9B-43AD-BFE9-BF118FC96AD9}" destId="{8568B964-4EF2-481B-90F1-4D87C70EF354}" srcOrd="0" destOrd="0" presId="urn:microsoft.com/office/officeart/2005/8/layout/vList2"/>
    <dgm:cxn modelId="{6B4CDDC8-02B5-4550-8B4F-7AA0B6932BE5}" srcId="{9C322F69-9F80-4F11-A4B3-D6C61DEB1073}" destId="{DD368648-BD9B-43AD-BFE9-BF118FC96AD9}" srcOrd="0" destOrd="0" parTransId="{937579CD-557D-4D03-8CA6-F060048474D4}" sibTransId="{063996CF-AEB9-45B3-8710-EB3D7016A7AA}"/>
    <dgm:cxn modelId="{D6CC9AF2-7DD0-49B0-8840-18ACCD84BC0A}" type="presOf" srcId="{9C322F69-9F80-4F11-A4B3-D6C61DEB1073}" destId="{DE95F9E8-11D5-4D17-B675-A3EECE450DAF}" srcOrd="0" destOrd="0" presId="urn:microsoft.com/office/officeart/2005/8/layout/vList2"/>
    <dgm:cxn modelId="{7BF9C70F-C05E-44B7-9FCC-32A09874D717}" type="presParOf" srcId="{DE95F9E8-11D5-4D17-B675-A3EECE450DAF}" destId="{8568B964-4EF2-481B-90F1-4D87C70EF354}"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25605C3-C4CB-4791-A8B0-9576856F068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8DBBF08-7C91-4721-91C7-3A23729B0B42}">
      <dgm:prSet/>
      <dgm:spPr/>
      <dgm:t>
        <a:bodyPr/>
        <a:lstStyle/>
        <a:p>
          <a:r>
            <a:rPr lang="en-US" b="1" u="sng" dirty="0">
              <a:latin typeface="Times New Roman" panose="02020603050405020304" pitchFamily="18" charset="0"/>
              <a:cs typeface="Times New Roman" panose="02020603050405020304" pitchFamily="18" charset="0"/>
            </a:rPr>
            <a:t>The calculation of the minimum cost of sectors for preventing air pollution by Leontief’s closed model:</a:t>
          </a:r>
          <a:endParaRPr lang="en-US" dirty="0">
            <a:latin typeface="Times New Roman" panose="02020603050405020304" pitchFamily="18" charset="0"/>
            <a:cs typeface="Times New Roman" panose="02020603050405020304" pitchFamily="18" charset="0"/>
          </a:endParaRPr>
        </a:p>
      </dgm:t>
    </dgm:pt>
    <dgm:pt modelId="{D6714CBC-D3E8-4649-A986-5538314C2F77}" type="parTrans" cxnId="{A7B48B5B-43EF-4E2D-884F-E450AFA4EDBB}">
      <dgm:prSet/>
      <dgm:spPr/>
      <dgm:t>
        <a:bodyPr/>
        <a:lstStyle/>
        <a:p>
          <a:endParaRPr lang="en-US"/>
        </a:p>
      </dgm:t>
    </dgm:pt>
    <dgm:pt modelId="{3BF0205C-2B57-4A8F-AD36-7E20DE77926D}" type="sibTrans" cxnId="{A7B48B5B-43EF-4E2D-884F-E450AFA4EDBB}">
      <dgm:prSet/>
      <dgm:spPr/>
      <dgm:t>
        <a:bodyPr/>
        <a:lstStyle/>
        <a:p>
          <a:endParaRPr lang="en-US"/>
        </a:p>
      </dgm:t>
    </dgm:pt>
    <dgm:pt modelId="{4C3A7FB3-2C81-4683-9570-93D949802D29}" type="pres">
      <dgm:prSet presAssocID="{C25605C3-C4CB-4791-A8B0-9576856F0685}" presName="linear" presStyleCnt="0">
        <dgm:presLayoutVars>
          <dgm:animLvl val="lvl"/>
          <dgm:resizeHandles val="exact"/>
        </dgm:presLayoutVars>
      </dgm:prSet>
      <dgm:spPr/>
    </dgm:pt>
    <dgm:pt modelId="{4477E805-AA60-4809-BF58-0223D67FBED7}" type="pres">
      <dgm:prSet presAssocID="{98DBBF08-7C91-4721-91C7-3A23729B0B42}" presName="parentText" presStyleLbl="node1" presStyleIdx="0" presStyleCnt="1" custLinFactNeighborY="51445">
        <dgm:presLayoutVars>
          <dgm:chMax val="0"/>
          <dgm:bulletEnabled val="1"/>
        </dgm:presLayoutVars>
      </dgm:prSet>
      <dgm:spPr/>
    </dgm:pt>
  </dgm:ptLst>
  <dgm:cxnLst>
    <dgm:cxn modelId="{A7B48B5B-43EF-4E2D-884F-E450AFA4EDBB}" srcId="{C25605C3-C4CB-4791-A8B0-9576856F0685}" destId="{98DBBF08-7C91-4721-91C7-3A23729B0B42}" srcOrd="0" destOrd="0" parTransId="{D6714CBC-D3E8-4649-A986-5538314C2F77}" sibTransId="{3BF0205C-2B57-4A8F-AD36-7E20DE77926D}"/>
    <dgm:cxn modelId="{BAB681BC-341C-455A-B57E-FEB53FD2A5D3}" type="presOf" srcId="{C25605C3-C4CB-4791-A8B0-9576856F0685}" destId="{4C3A7FB3-2C81-4683-9570-93D949802D29}" srcOrd="0" destOrd="0" presId="urn:microsoft.com/office/officeart/2005/8/layout/vList2"/>
    <dgm:cxn modelId="{02C5DBD4-AE46-42BA-B35E-FFA21AEE391A}" type="presOf" srcId="{98DBBF08-7C91-4721-91C7-3A23729B0B42}" destId="{4477E805-AA60-4809-BF58-0223D67FBED7}" srcOrd="0" destOrd="0" presId="urn:microsoft.com/office/officeart/2005/8/layout/vList2"/>
    <dgm:cxn modelId="{8B3F0938-B65F-48EB-9F6D-72D97D26BDCC}" type="presParOf" srcId="{4C3A7FB3-2C81-4683-9570-93D949802D29}" destId="{4477E805-AA60-4809-BF58-0223D67FBE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FE77F18E-7AB9-4F06-AE17-414828FEDF7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6AAFF5-B74B-45C3-9024-3EEE73E0398D}">
      <dgm:prSet/>
      <dgm:spPr/>
      <dgm:t>
        <a:bodyPr/>
        <a:lstStyle/>
        <a:p>
          <a:pPr algn="just"/>
          <a:r>
            <a:rPr lang="en-US" dirty="0">
              <a:latin typeface="Times New Roman" panose="02020603050405020304" pitchFamily="18" charset="0"/>
              <a:cs typeface="Times New Roman" panose="02020603050405020304" pitchFamily="18" charset="0"/>
            </a:rPr>
            <a:t>Pollutants are byproducts of industries. Economic activities that would mitigate the environmental disruption that accompanies industrial operations can also be incorporated into an appropriately expanded input-output </a:t>
          </a:r>
          <a:r>
            <a:rPr lang="en-US" dirty="0" err="1">
              <a:latin typeface="Times New Roman" panose="02020603050405020304" pitchFamily="18" charset="0"/>
              <a:cs typeface="Times New Roman" panose="02020603050405020304" pitchFamily="18" charset="0"/>
            </a:rPr>
            <a:t>system.The</a:t>
          </a:r>
          <a:r>
            <a:rPr lang="en-US" dirty="0">
              <a:latin typeface="Times New Roman" panose="02020603050405020304" pitchFamily="18" charset="0"/>
              <a:cs typeface="Times New Roman" panose="02020603050405020304" pitchFamily="18" charset="0"/>
            </a:rPr>
            <a:t> minimum cost of sectors for preventing air pollution can be measured by Leontief’s input-output model.</a:t>
          </a:r>
        </a:p>
      </dgm:t>
    </dgm:pt>
    <dgm:pt modelId="{E62B406D-48E9-473A-AA8A-F3B385EC0AF2}" type="parTrans" cxnId="{BA536223-D166-4454-A0ED-A69D9B1BA4DF}">
      <dgm:prSet/>
      <dgm:spPr/>
      <dgm:t>
        <a:bodyPr/>
        <a:lstStyle/>
        <a:p>
          <a:endParaRPr lang="en-US"/>
        </a:p>
      </dgm:t>
    </dgm:pt>
    <dgm:pt modelId="{3182DACC-1CEF-4535-A3A5-9C9D2CD0FB4B}" type="sibTrans" cxnId="{BA536223-D166-4454-A0ED-A69D9B1BA4DF}">
      <dgm:prSet/>
      <dgm:spPr/>
      <dgm:t>
        <a:bodyPr/>
        <a:lstStyle/>
        <a:p>
          <a:endParaRPr lang="en-US"/>
        </a:p>
      </dgm:t>
    </dgm:pt>
    <dgm:pt modelId="{BEA61018-90C9-4EE7-89F1-9A4D8758C860}" type="pres">
      <dgm:prSet presAssocID="{FE77F18E-7AB9-4F06-AE17-414828FEDF7A}" presName="linear" presStyleCnt="0">
        <dgm:presLayoutVars>
          <dgm:animLvl val="lvl"/>
          <dgm:resizeHandles val="exact"/>
        </dgm:presLayoutVars>
      </dgm:prSet>
      <dgm:spPr/>
    </dgm:pt>
    <dgm:pt modelId="{B64EDDA9-A405-415F-8B9D-6D4F254FDFDE}" type="pres">
      <dgm:prSet presAssocID="{F66AAFF5-B74B-45C3-9024-3EEE73E0398D}" presName="parentText" presStyleLbl="node1" presStyleIdx="0" presStyleCnt="1">
        <dgm:presLayoutVars>
          <dgm:chMax val="0"/>
          <dgm:bulletEnabled val="1"/>
        </dgm:presLayoutVars>
      </dgm:prSet>
      <dgm:spPr/>
    </dgm:pt>
  </dgm:ptLst>
  <dgm:cxnLst>
    <dgm:cxn modelId="{59A4B609-63BD-44D0-8097-D7019E0B205D}" type="presOf" srcId="{F66AAFF5-B74B-45C3-9024-3EEE73E0398D}" destId="{B64EDDA9-A405-415F-8B9D-6D4F254FDFDE}" srcOrd="0" destOrd="0" presId="urn:microsoft.com/office/officeart/2005/8/layout/vList2"/>
    <dgm:cxn modelId="{BA536223-D166-4454-A0ED-A69D9B1BA4DF}" srcId="{FE77F18E-7AB9-4F06-AE17-414828FEDF7A}" destId="{F66AAFF5-B74B-45C3-9024-3EEE73E0398D}" srcOrd="0" destOrd="0" parTransId="{E62B406D-48E9-473A-AA8A-F3B385EC0AF2}" sibTransId="{3182DACC-1CEF-4535-A3A5-9C9D2CD0FB4B}"/>
    <dgm:cxn modelId="{60F002F8-F087-407E-8FBC-CA2C312CE762}" type="presOf" srcId="{FE77F18E-7AB9-4F06-AE17-414828FEDF7A}" destId="{BEA61018-90C9-4EE7-89F1-9A4D8758C860}" srcOrd="0" destOrd="0" presId="urn:microsoft.com/office/officeart/2005/8/layout/vList2"/>
    <dgm:cxn modelId="{C642A346-0601-4739-A61B-7E773E03F75D}" type="presParOf" srcId="{BEA61018-90C9-4EE7-89F1-9A4D8758C860}" destId="{B64EDDA9-A405-415F-8B9D-6D4F254FDFDE}"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078976F-ACA4-48B6-92E6-03B5BEFAD0D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BCFCEC0-87F7-4810-8E89-9F30B9FD8EAF}">
      <dgm:prSet/>
      <dgm:spPr/>
      <dgm:t>
        <a:bodyPr/>
        <a:lstStyle/>
        <a:p>
          <a:r>
            <a:rPr lang="en-US" b="1" u="sng" dirty="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dgm:t>
    </dgm:pt>
    <dgm:pt modelId="{567493F9-E4B4-43F1-B91D-8468582F2E49}" type="parTrans" cxnId="{9D71F033-8A79-4D0A-B756-4EF6A9991087}">
      <dgm:prSet/>
      <dgm:spPr/>
      <dgm:t>
        <a:bodyPr/>
        <a:lstStyle/>
        <a:p>
          <a:endParaRPr lang="en-US"/>
        </a:p>
      </dgm:t>
    </dgm:pt>
    <dgm:pt modelId="{EDD37482-8A3A-47E1-BC83-BC149C8FD1A4}" type="sibTrans" cxnId="{9D71F033-8A79-4D0A-B756-4EF6A9991087}">
      <dgm:prSet/>
      <dgm:spPr/>
      <dgm:t>
        <a:bodyPr/>
        <a:lstStyle/>
        <a:p>
          <a:endParaRPr lang="en-US"/>
        </a:p>
      </dgm:t>
    </dgm:pt>
    <dgm:pt modelId="{5D4EB330-0AC0-449A-906E-161DFA8EC4A6}" type="pres">
      <dgm:prSet presAssocID="{E078976F-ACA4-48B6-92E6-03B5BEFAD0DC}" presName="linear" presStyleCnt="0">
        <dgm:presLayoutVars>
          <dgm:animLvl val="lvl"/>
          <dgm:resizeHandles val="exact"/>
        </dgm:presLayoutVars>
      </dgm:prSet>
      <dgm:spPr/>
    </dgm:pt>
    <dgm:pt modelId="{D4AEDAF5-1C5C-4E14-B1C0-BB9973B4D77A}" type="pres">
      <dgm:prSet presAssocID="{4BCFCEC0-87F7-4810-8E89-9F30B9FD8EAF}" presName="parentText" presStyleLbl="node1" presStyleIdx="0" presStyleCnt="1" custLinFactNeighborX="15089" custLinFactNeighborY="38638">
        <dgm:presLayoutVars>
          <dgm:chMax val="0"/>
          <dgm:bulletEnabled val="1"/>
        </dgm:presLayoutVars>
      </dgm:prSet>
      <dgm:spPr/>
    </dgm:pt>
  </dgm:ptLst>
  <dgm:cxnLst>
    <dgm:cxn modelId="{6075CA0E-5224-47D9-AE4F-962963C96E4A}" type="presOf" srcId="{4BCFCEC0-87F7-4810-8E89-9F30B9FD8EAF}" destId="{D4AEDAF5-1C5C-4E14-B1C0-BB9973B4D77A}" srcOrd="0" destOrd="0" presId="urn:microsoft.com/office/officeart/2005/8/layout/vList2"/>
    <dgm:cxn modelId="{9D71F033-8A79-4D0A-B756-4EF6A9991087}" srcId="{E078976F-ACA4-48B6-92E6-03B5BEFAD0DC}" destId="{4BCFCEC0-87F7-4810-8E89-9F30B9FD8EAF}" srcOrd="0" destOrd="0" parTransId="{567493F9-E4B4-43F1-B91D-8468582F2E49}" sibTransId="{EDD37482-8A3A-47E1-BC83-BC149C8FD1A4}"/>
    <dgm:cxn modelId="{D819CCB7-D9B9-4625-B582-E18ADFA80957}" type="presOf" srcId="{E078976F-ACA4-48B6-92E6-03B5BEFAD0DC}" destId="{5D4EB330-0AC0-449A-906E-161DFA8EC4A6}" srcOrd="0" destOrd="0" presId="urn:microsoft.com/office/officeart/2005/8/layout/vList2"/>
    <dgm:cxn modelId="{16647475-1B4A-4952-9E1A-103396240BF4}" type="presParOf" srcId="{5D4EB330-0AC0-449A-906E-161DFA8EC4A6}" destId="{D4AEDAF5-1C5C-4E14-B1C0-BB9973B4D77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226FF3C3-B1AF-4645-B34B-93E23DF670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mc:AlternateContent xmlns:mc="http://schemas.openxmlformats.org/markup-compatibility/2006">
      <mc:Choice xmlns:a14="http://schemas.microsoft.com/office/drawing/2010/main" Requires="a14">
        <dgm:pt modelId="{49663F03-2E0C-4F50-95A2-C19E73A7D7F9}">
          <dgm:prSet/>
          <dgm:spPr/>
          <dgm:t>
            <a:bodyPr/>
            <a:lstStyle/>
            <a:p>
              <a:pPr algn="just"/>
              <a:r>
                <a:rPr lang="en-US" dirty="0">
                  <a:latin typeface="Times New Roman" panose="02020603050405020304" pitchFamily="18" charset="0"/>
                  <a:cs typeface="Times New Roman" panose="02020603050405020304" pitchFamily="18" charset="0"/>
                </a:rPr>
                <a:t>The optimal solution is: </a:t>
              </a:r>
              <a14:m>
                <m:oMath xmlns:m="http://schemas.openxmlformats.org/officeDocument/2006/math">
                  <m:r>
                    <a:rPr lang="en-US" i="1"/>
                    <m:t> </m:t>
                  </m:r>
                  <m:r>
                    <a:rPr lang="en-US" i="1"/>
                    <m:t>𝑥</m:t>
                  </m:r>
                  <m:r>
                    <a:rPr lang="en-US" i="1"/>
                    <m:t>1=  0</m:t>
                  </m:r>
                </m:oMath>
              </a14:m>
              <a:r>
                <a:rPr lang="en-US" dirty="0">
                  <a:latin typeface="Times New Roman" panose="02020603050405020304" pitchFamily="18" charset="0"/>
                  <a:cs typeface="Times New Roman" panose="02020603050405020304" pitchFamily="18" charset="0"/>
                </a:rPr>
                <a:t> tons of steel, </a:t>
              </a:r>
              <a14:m>
                <m:oMath xmlns:m="http://schemas.openxmlformats.org/officeDocument/2006/math">
                  <m:r>
                    <a:rPr lang="en-US" i="1"/>
                    <m:t> </m:t>
                  </m:r>
                  <m:r>
                    <a:rPr lang="en-US" i="1"/>
                    <m:t>𝑥</m:t>
                  </m:r>
                  <m:r>
                    <a:rPr lang="en-US" i="1"/>
                    <m:t>2 = 971,698</m:t>
                  </m:r>
                </m:oMath>
              </a14:m>
              <a:r>
                <a:rPr lang="en-US" dirty="0">
                  <a:latin typeface="Times New Roman" panose="02020603050405020304" pitchFamily="18" charset="0"/>
                  <a:cs typeface="Times New Roman" panose="02020603050405020304" pitchFamily="18" charset="0"/>
                </a:rPr>
                <a:t> tons of steel, </a:t>
              </a:r>
              <a14:m>
                <m:oMath xmlns:m="http://schemas.openxmlformats.org/officeDocument/2006/math">
                  <m:r>
                    <a:rPr lang="en-US" i="1"/>
                    <m:t>𝑥</m:t>
                  </m:r>
                  <m:r>
                    <a:rPr lang="en-US" i="1"/>
                    <m:t>3 = 28,302</m:t>
                  </m:r>
                </m:oMath>
              </a14:m>
              <a:r>
                <a:rPr lang="en-US" dirty="0">
                  <a:latin typeface="Times New Roman" panose="02020603050405020304" pitchFamily="18" charset="0"/>
                  <a:cs typeface="Times New Roman" panose="02020603050405020304" pitchFamily="18" charset="0"/>
                </a:rPr>
                <a:t> tons of steel, </a:t>
              </a:r>
              <a14:m>
                <m:oMath xmlns:m="http://schemas.openxmlformats.org/officeDocument/2006/math">
                  <m:r>
                    <a:rPr lang="en-US" i="1"/>
                    <m:t>  </m:t>
                  </m:r>
                  <m:r>
                    <a:rPr lang="en-US" i="1"/>
                    <m:t>𝑥</m:t>
                  </m:r>
                  <m:r>
                    <a:rPr lang="en-US" i="1"/>
                    <m:t>4 = 28,302</m:t>
                  </m:r>
                </m:oMath>
              </a14:m>
              <a:r>
                <a:rPr lang="en-US" dirty="0">
                  <a:latin typeface="Times New Roman" panose="02020603050405020304" pitchFamily="18" charset="0"/>
                  <a:cs typeface="Times New Roman" panose="02020603050405020304" pitchFamily="18" charset="0"/>
                </a:rPr>
                <a:t> tons of coal,  </a:t>
              </a:r>
              <a14:m>
                <m:oMath xmlns:m="http://schemas.openxmlformats.org/officeDocument/2006/math">
                  <m:r>
                    <a:rPr lang="en-US" i="1"/>
                    <m:t>𝑥</m:t>
                  </m:r>
                  <m:r>
                    <a:rPr lang="en-US" i="1"/>
                    <m:t>5 = 1,971,698</m:t>
                  </m:r>
                </m:oMath>
              </a14:m>
              <a:r>
                <a:rPr lang="en-US" dirty="0">
                  <a:latin typeface="Times New Roman" panose="02020603050405020304" pitchFamily="18" charset="0"/>
                  <a:cs typeface="Times New Roman" panose="02020603050405020304" pitchFamily="18" charset="0"/>
                </a:rPr>
                <a:t> tons of coal and  </a:t>
              </a:r>
              <a14:m>
                <m:oMath xmlns:m="http://schemas.openxmlformats.org/officeDocument/2006/math">
                  <m:r>
                    <a:rPr lang="en-US" i="1"/>
                    <m:t>𝑍</m:t>
                  </m:r>
                  <m:r>
                    <a:rPr lang="en-US" i="1"/>
                    <m:t> =$ 2470283</m:t>
                  </m:r>
                </m:oMath>
              </a14:m>
              <a:r>
                <a:rPr lang="en-US" dirty="0">
                  <a:latin typeface="Times New Roman" panose="02020603050405020304" pitchFamily="18" charset="0"/>
                  <a:cs typeface="Times New Roman" panose="02020603050405020304" pitchFamily="18" charset="0"/>
                </a:rPr>
                <a:t>.So the minimum cost of preventing air pollution by these sectors is: $2470283</a:t>
              </a:r>
            </a:p>
          </dgm:t>
        </dgm:pt>
      </mc:Choice>
      <mc:Fallback>
        <dgm:pt modelId="{49663F03-2E0C-4F50-95A2-C19E73A7D7F9}">
          <dgm:prSet/>
          <dgm:spPr/>
          <dgm:t>
            <a:bodyPr/>
            <a:lstStyle/>
            <a:p>
              <a:pPr algn="just"/>
              <a:r>
                <a:rPr lang="en-US" dirty="0">
                  <a:latin typeface="Times New Roman" panose="02020603050405020304" pitchFamily="18" charset="0"/>
                  <a:cs typeface="Times New Roman" panose="02020603050405020304" pitchFamily="18" charset="0"/>
                </a:rPr>
                <a:t>The optimal solution is: </a:t>
              </a:r>
              <a:r>
                <a:rPr lang="en-US" i="0"/>
                <a:t> 𝑥1=  0</a:t>
              </a:r>
              <a:r>
                <a:rPr lang="en-US" dirty="0">
                  <a:latin typeface="Times New Roman" panose="02020603050405020304" pitchFamily="18" charset="0"/>
                  <a:cs typeface="Times New Roman" panose="02020603050405020304" pitchFamily="18" charset="0"/>
                </a:rPr>
                <a:t> tons of steel, </a:t>
              </a:r>
              <a:r>
                <a:rPr lang="en-US" i="0"/>
                <a:t> 𝑥2 = 971,698</a:t>
              </a:r>
              <a:r>
                <a:rPr lang="en-US" dirty="0">
                  <a:latin typeface="Times New Roman" panose="02020603050405020304" pitchFamily="18" charset="0"/>
                  <a:cs typeface="Times New Roman" panose="02020603050405020304" pitchFamily="18" charset="0"/>
                </a:rPr>
                <a:t> tons of steel, </a:t>
              </a:r>
              <a:r>
                <a:rPr lang="en-US" i="0"/>
                <a:t>𝑥3 = 28,302</a:t>
              </a:r>
              <a:r>
                <a:rPr lang="en-US" dirty="0">
                  <a:latin typeface="Times New Roman" panose="02020603050405020304" pitchFamily="18" charset="0"/>
                  <a:cs typeface="Times New Roman" panose="02020603050405020304" pitchFamily="18" charset="0"/>
                </a:rPr>
                <a:t> tons of steel, </a:t>
              </a:r>
              <a:r>
                <a:rPr lang="en-US" i="0"/>
                <a:t>  𝑥4 = 28,302</a:t>
              </a:r>
              <a:r>
                <a:rPr lang="en-US" dirty="0">
                  <a:latin typeface="Times New Roman" panose="02020603050405020304" pitchFamily="18" charset="0"/>
                  <a:cs typeface="Times New Roman" panose="02020603050405020304" pitchFamily="18" charset="0"/>
                </a:rPr>
                <a:t> tons of coal,  </a:t>
              </a:r>
              <a:r>
                <a:rPr lang="en-US" i="0"/>
                <a:t>𝑥5 = 1,971,698</a:t>
              </a:r>
              <a:r>
                <a:rPr lang="en-US" dirty="0">
                  <a:latin typeface="Times New Roman" panose="02020603050405020304" pitchFamily="18" charset="0"/>
                  <a:cs typeface="Times New Roman" panose="02020603050405020304" pitchFamily="18" charset="0"/>
                </a:rPr>
                <a:t> tons of coal and  </a:t>
              </a:r>
              <a:r>
                <a:rPr lang="en-US" i="0"/>
                <a:t>𝑍 =$ 2470283</a:t>
              </a:r>
              <a:r>
                <a:rPr lang="en-US" dirty="0">
                  <a:latin typeface="Times New Roman" panose="02020603050405020304" pitchFamily="18" charset="0"/>
                  <a:cs typeface="Times New Roman" panose="02020603050405020304" pitchFamily="18" charset="0"/>
                </a:rPr>
                <a:t>.So the minimum cost of preventing air pollution by these sectors is: $2470283</a:t>
              </a:r>
            </a:p>
          </dgm:t>
        </dgm:pt>
      </mc:Fallback>
    </mc:AlternateContent>
    <dgm:pt modelId="{C8D40FB6-3D76-4A04-8E41-45B64C0AE2A4}" type="parTrans" cxnId="{45D86BB7-AA59-403F-889D-B3E0AE463F13}">
      <dgm:prSet/>
      <dgm:spPr/>
      <dgm:t>
        <a:bodyPr/>
        <a:lstStyle/>
        <a:p>
          <a:endParaRPr lang="en-US"/>
        </a:p>
      </dgm:t>
    </dgm:pt>
    <dgm:pt modelId="{2B5BB680-52D3-4DEE-B1F9-98E288C4845C}" type="sibTrans" cxnId="{45D86BB7-AA59-403F-889D-B3E0AE463F13}">
      <dgm:prSet/>
      <dgm:spPr/>
      <dgm:t>
        <a:bodyPr/>
        <a:lstStyle/>
        <a:p>
          <a:endParaRPr lang="en-US"/>
        </a:p>
      </dgm:t>
    </dgm:pt>
    <dgm:pt modelId="{C97E2242-6D18-4DEC-A936-03962B78805B}" type="pres">
      <dgm:prSet presAssocID="{226FF3C3-B1AF-4645-B34B-93E23DF670BF}" presName="linear" presStyleCnt="0">
        <dgm:presLayoutVars>
          <dgm:animLvl val="lvl"/>
          <dgm:resizeHandles val="exact"/>
        </dgm:presLayoutVars>
      </dgm:prSet>
      <dgm:spPr/>
    </dgm:pt>
    <dgm:pt modelId="{04A1D99D-0468-4214-9B5B-F01452C3AA35}" type="pres">
      <dgm:prSet presAssocID="{49663F03-2E0C-4F50-95A2-C19E73A7D7F9}" presName="parentText" presStyleLbl="node1" presStyleIdx="0" presStyleCnt="1" custLinFactNeighborX="783" custLinFactNeighborY="61700">
        <dgm:presLayoutVars>
          <dgm:chMax val="0"/>
          <dgm:bulletEnabled val="1"/>
        </dgm:presLayoutVars>
      </dgm:prSet>
      <dgm:spPr/>
    </dgm:pt>
  </dgm:ptLst>
  <dgm:cxnLst>
    <dgm:cxn modelId="{45D86BB7-AA59-403F-889D-B3E0AE463F13}" srcId="{226FF3C3-B1AF-4645-B34B-93E23DF670BF}" destId="{49663F03-2E0C-4F50-95A2-C19E73A7D7F9}" srcOrd="0" destOrd="0" parTransId="{C8D40FB6-3D76-4A04-8E41-45B64C0AE2A4}" sibTransId="{2B5BB680-52D3-4DEE-B1F9-98E288C4845C}"/>
    <dgm:cxn modelId="{3E1F10BC-9CA9-404A-BCF9-7DFE838A962D}" type="presOf" srcId="{49663F03-2E0C-4F50-95A2-C19E73A7D7F9}" destId="{04A1D99D-0468-4214-9B5B-F01452C3AA35}" srcOrd="0" destOrd="0" presId="urn:microsoft.com/office/officeart/2005/8/layout/vList2"/>
    <dgm:cxn modelId="{782B41FA-D71E-4A3A-A4A2-39F8D669C5AA}" type="presOf" srcId="{226FF3C3-B1AF-4645-B34B-93E23DF670BF}" destId="{C97E2242-6D18-4DEC-A936-03962B78805B}" srcOrd="0" destOrd="0" presId="urn:microsoft.com/office/officeart/2005/8/layout/vList2"/>
    <dgm:cxn modelId="{8DE5AD71-8636-4F0C-9542-44C1AED21C90}" type="presParOf" srcId="{C97E2242-6D18-4DEC-A936-03962B78805B}" destId="{04A1D99D-0468-4214-9B5B-F01452C3AA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226FF3C3-B1AF-4645-B34B-93E23DF670BF}"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663F03-2E0C-4F50-95A2-C19E73A7D7F9}">
      <dgm:prSet/>
      <dgm:spPr>
        <a:blipFill>
          <a:blip xmlns:r="http://schemas.openxmlformats.org/officeDocument/2006/relationships" r:embed="rId1"/>
          <a:stretch>
            <a:fillRect l="-118" b="-529"/>
          </a:stretch>
        </a:blipFill>
      </dgm:spPr>
      <dgm:t>
        <a:bodyPr/>
        <a:lstStyle/>
        <a:p>
          <a:r>
            <a:rPr lang="en-US">
              <a:noFill/>
            </a:rPr>
            <a:t> </a:t>
          </a:r>
        </a:p>
      </dgm:t>
    </dgm:pt>
    <dgm:pt modelId="{C8D40FB6-3D76-4A04-8E41-45B64C0AE2A4}" type="parTrans" cxnId="{45D86BB7-AA59-403F-889D-B3E0AE463F13}">
      <dgm:prSet/>
      <dgm:spPr/>
      <dgm:t>
        <a:bodyPr/>
        <a:lstStyle/>
        <a:p>
          <a:endParaRPr lang="en-US"/>
        </a:p>
      </dgm:t>
    </dgm:pt>
    <dgm:pt modelId="{2B5BB680-52D3-4DEE-B1F9-98E288C4845C}" type="sibTrans" cxnId="{45D86BB7-AA59-403F-889D-B3E0AE463F13}">
      <dgm:prSet/>
      <dgm:spPr/>
      <dgm:t>
        <a:bodyPr/>
        <a:lstStyle/>
        <a:p>
          <a:endParaRPr lang="en-US"/>
        </a:p>
      </dgm:t>
    </dgm:pt>
    <dgm:pt modelId="{C97E2242-6D18-4DEC-A936-03962B78805B}" type="pres">
      <dgm:prSet presAssocID="{226FF3C3-B1AF-4645-B34B-93E23DF670BF}" presName="linear" presStyleCnt="0">
        <dgm:presLayoutVars>
          <dgm:animLvl val="lvl"/>
          <dgm:resizeHandles val="exact"/>
        </dgm:presLayoutVars>
      </dgm:prSet>
      <dgm:spPr/>
    </dgm:pt>
    <dgm:pt modelId="{04A1D99D-0468-4214-9B5B-F01452C3AA35}" type="pres">
      <dgm:prSet presAssocID="{49663F03-2E0C-4F50-95A2-C19E73A7D7F9}" presName="parentText" presStyleLbl="node1" presStyleIdx="0" presStyleCnt="1" custLinFactNeighborX="783" custLinFactNeighborY="61700">
        <dgm:presLayoutVars>
          <dgm:chMax val="0"/>
          <dgm:bulletEnabled val="1"/>
        </dgm:presLayoutVars>
      </dgm:prSet>
      <dgm:spPr/>
    </dgm:pt>
  </dgm:ptLst>
  <dgm:cxnLst>
    <dgm:cxn modelId="{45D86BB7-AA59-403F-889D-B3E0AE463F13}" srcId="{226FF3C3-B1AF-4645-B34B-93E23DF670BF}" destId="{49663F03-2E0C-4F50-95A2-C19E73A7D7F9}" srcOrd="0" destOrd="0" parTransId="{C8D40FB6-3D76-4A04-8E41-45B64C0AE2A4}" sibTransId="{2B5BB680-52D3-4DEE-B1F9-98E288C4845C}"/>
    <dgm:cxn modelId="{3E1F10BC-9CA9-404A-BCF9-7DFE838A962D}" type="presOf" srcId="{49663F03-2E0C-4F50-95A2-C19E73A7D7F9}" destId="{04A1D99D-0468-4214-9B5B-F01452C3AA35}" srcOrd="0" destOrd="0" presId="urn:microsoft.com/office/officeart/2005/8/layout/vList2"/>
    <dgm:cxn modelId="{782B41FA-D71E-4A3A-A4A2-39F8D669C5AA}" type="presOf" srcId="{226FF3C3-B1AF-4645-B34B-93E23DF670BF}" destId="{C97E2242-6D18-4DEC-A936-03962B78805B}" srcOrd="0" destOrd="0" presId="urn:microsoft.com/office/officeart/2005/8/layout/vList2"/>
    <dgm:cxn modelId="{8DE5AD71-8636-4F0C-9542-44C1AED21C90}" type="presParOf" srcId="{C97E2242-6D18-4DEC-A936-03962B78805B}" destId="{04A1D99D-0468-4214-9B5B-F01452C3AA3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2C86F45F-F54F-4FF4-BBC3-BD2D2B71A3F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83D55FF-4A8F-4A53-B572-EBFF51235C8D}">
      <dgm:prSet/>
      <dgm:spPr/>
      <dgm:t>
        <a:bodyPr/>
        <a:lstStyle/>
        <a:p>
          <a:r>
            <a:rPr lang="en-US" b="1" u="sng" dirty="0">
              <a:latin typeface="Times New Roman" panose="02020603050405020304" pitchFamily="18" charset="0"/>
              <a:cs typeface="Times New Roman" panose="02020603050405020304" pitchFamily="18" charset="0"/>
            </a:rPr>
            <a:t>Leontief’s Open Model:</a:t>
          </a:r>
          <a:endParaRPr lang="en-US" dirty="0">
            <a:latin typeface="Times New Roman" panose="02020603050405020304" pitchFamily="18" charset="0"/>
            <a:cs typeface="Times New Roman" panose="02020603050405020304" pitchFamily="18" charset="0"/>
          </a:endParaRPr>
        </a:p>
      </dgm:t>
    </dgm:pt>
    <dgm:pt modelId="{C809E3D7-BA35-45D0-98B1-DF01409FCB83}" type="parTrans" cxnId="{6BA06752-37E0-40F7-BFBD-9FF535EBD011}">
      <dgm:prSet/>
      <dgm:spPr/>
      <dgm:t>
        <a:bodyPr/>
        <a:lstStyle/>
        <a:p>
          <a:endParaRPr lang="en-US"/>
        </a:p>
      </dgm:t>
    </dgm:pt>
    <dgm:pt modelId="{3DCFC219-3700-4424-AA85-384CED39531B}" type="sibTrans" cxnId="{6BA06752-37E0-40F7-BFBD-9FF535EBD011}">
      <dgm:prSet/>
      <dgm:spPr/>
      <dgm:t>
        <a:bodyPr/>
        <a:lstStyle/>
        <a:p>
          <a:endParaRPr lang="en-US"/>
        </a:p>
      </dgm:t>
    </dgm:pt>
    <dgm:pt modelId="{B6ED6D4B-C211-4343-B453-BC1552BCF36D}" type="pres">
      <dgm:prSet presAssocID="{2C86F45F-F54F-4FF4-BBC3-BD2D2B71A3F1}" presName="linear" presStyleCnt="0">
        <dgm:presLayoutVars>
          <dgm:animLvl val="lvl"/>
          <dgm:resizeHandles val="exact"/>
        </dgm:presLayoutVars>
      </dgm:prSet>
      <dgm:spPr/>
    </dgm:pt>
    <dgm:pt modelId="{7CA21041-0BE4-45B8-A894-3584864E8998}" type="pres">
      <dgm:prSet presAssocID="{E83D55FF-4A8F-4A53-B572-EBFF51235C8D}" presName="parentText" presStyleLbl="node1" presStyleIdx="0" presStyleCnt="1">
        <dgm:presLayoutVars>
          <dgm:chMax val="0"/>
          <dgm:bulletEnabled val="1"/>
        </dgm:presLayoutVars>
      </dgm:prSet>
      <dgm:spPr/>
    </dgm:pt>
  </dgm:ptLst>
  <dgm:cxnLst>
    <dgm:cxn modelId="{6BA06752-37E0-40F7-BFBD-9FF535EBD011}" srcId="{2C86F45F-F54F-4FF4-BBC3-BD2D2B71A3F1}" destId="{E83D55FF-4A8F-4A53-B572-EBFF51235C8D}" srcOrd="0" destOrd="0" parTransId="{C809E3D7-BA35-45D0-98B1-DF01409FCB83}" sibTransId="{3DCFC219-3700-4424-AA85-384CED39531B}"/>
    <dgm:cxn modelId="{07166F92-5106-4C7C-B32C-7894DE9CCFCD}" type="presOf" srcId="{E83D55FF-4A8F-4A53-B572-EBFF51235C8D}" destId="{7CA21041-0BE4-45B8-A894-3584864E8998}" srcOrd="0" destOrd="0" presId="urn:microsoft.com/office/officeart/2005/8/layout/vList2"/>
    <dgm:cxn modelId="{0D30E3CB-45BA-40ED-B98B-4D088ED8D85A}" type="presOf" srcId="{2C86F45F-F54F-4FF4-BBC3-BD2D2B71A3F1}" destId="{B6ED6D4B-C211-4343-B453-BC1552BCF36D}" srcOrd="0" destOrd="0" presId="urn:microsoft.com/office/officeart/2005/8/layout/vList2"/>
    <dgm:cxn modelId="{DF0E8D5E-12EE-4B81-A603-196152535EC6}" type="presParOf" srcId="{B6ED6D4B-C211-4343-B453-BC1552BCF36D}" destId="{7CA21041-0BE4-45B8-A894-3584864E899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F92AAF13-96C4-42AA-86DA-EEFFC706E4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1884D3-6559-42B4-A4B4-C0575B097892}">
      <dgm:prSet/>
      <dgm:spPr/>
      <dgm:t>
        <a:bodyPr/>
        <a:lstStyle/>
        <a:p>
          <a:r>
            <a:rPr lang="en-US" b="0" i="0">
              <a:latin typeface="Times New Roman" panose="02020603050405020304" pitchFamily="18" charset="0"/>
              <a:cs typeface="Times New Roman" panose="02020603050405020304" pitchFamily="18" charset="0"/>
            </a:rPr>
            <a:t>In Leontief’s open model, the Gross Domestic Product (GDP) can be calculated using the formula:</a:t>
          </a:r>
          <a:endParaRPr lang="en-US">
            <a:latin typeface="Times New Roman" panose="02020603050405020304" pitchFamily="18" charset="0"/>
            <a:cs typeface="Times New Roman" panose="02020603050405020304" pitchFamily="18" charset="0"/>
          </a:endParaRPr>
        </a:p>
      </dgm:t>
    </dgm:pt>
    <dgm:pt modelId="{532C983B-CCB9-4414-BA9C-ACD4D110037E}" type="parTrans" cxnId="{3D2AF310-5C6F-491B-A1F7-8485EED3B57B}">
      <dgm:prSet/>
      <dgm:spPr/>
      <dgm:t>
        <a:bodyPr/>
        <a:lstStyle/>
        <a:p>
          <a:endParaRPr lang="en-US"/>
        </a:p>
      </dgm:t>
    </dgm:pt>
    <dgm:pt modelId="{4F328410-EAB6-42FD-880E-BC1F84491C7E}" type="sibTrans" cxnId="{3D2AF310-5C6F-491B-A1F7-8485EED3B57B}">
      <dgm:prSet/>
      <dgm:spPr/>
      <dgm:t>
        <a:bodyPr/>
        <a:lstStyle/>
        <a:p>
          <a:endParaRPr lang="en-US"/>
        </a:p>
      </dgm:t>
    </dgm:pt>
    <mc:AlternateContent xmlns:mc="http://schemas.openxmlformats.org/markup-compatibility/2006">
      <mc:Choice xmlns:a14="http://schemas.microsoft.com/office/drawing/2010/main" Requires="a14">
        <dgm:pt modelId="{F97533C3-60E3-469D-8EC4-0C2116F14C61}">
          <dgm:prSet/>
          <dgm:spPr/>
          <dgm:t>
            <a:bodyPr/>
            <a:lstStyle/>
            <a:p>
              <a14:m>
                <m:oMathPara xmlns:m="http://schemas.openxmlformats.org/officeDocument/2006/math">
                  <m:oMathParaPr>
                    <m:jc m:val="centerGroup"/>
                  </m:oMathParaPr>
                  <m:oMath xmlns:m="http://schemas.openxmlformats.org/officeDocument/2006/math">
                    <m:r>
                      <a:rPr lang="en-US" b="0" i="1" smtClean="0"/>
                      <m:t>𝐺𝐷𝑃</m:t>
                    </m:r>
                    <m:r>
                      <a:rPr lang="en-US" b="0" i="1" smtClean="0"/>
                      <m:t>=</m:t>
                    </m:r>
                    <m:sSup>
                      <m:sSupPr>
                        <m:ctrlPr>
                          <a:rPr lang="en-US" b="0" i="1"/>
                        </m:ctrlPr>
                      </m:sSupPr>
                      <m:e>
                        <m:r>
                          <a:rPr lang="en-US" b="0" i="1"/>
                          <m:t>(</m:t>
                        </m:r>
                        <m:r>
                          <a:rPr lang="en-US" b="0" i="1"/>
                          <m:t>𝐼</m:t>
                        </m:r>
                        <m:r>
                          <a:rPr lang="en-US" b="0" i="1"/>
                          <m:t>−</m:t>
                        </m:r>
                        <m:r>
                          <a:rPr lang="en-US" b="0" i="1"/>
                          <m:t>𝐴</m:t>
                        </m:r>
                        <m:r>
                          <a:rPr lang="en-US" b="0" i="1"/>
                          <m:t>)</m:t>
                        </m:r>
                      </m:e>
                      <m:sup>
                        <m:r>
                          <a:rPr lang="en-US" b="0" i="1"/>
                          <m:t>−1</m:t>
                        </m:r>
                      </m:sup>
                    </m:sSup>
                    <m:r>
                      <a:rPr lang="en-US" b="0" i="1"/>
                      <m:t>𝑌</m:t>
                    </m:r>
                  </m:oMath>
                </m:oMathPara>
              </a14:m>
              <a:endParaRPr lang="en-US">
                <a:latin typeface="Times New Roman" panose="02020603050405020304" pitchFamily="18" charset="0"/>
                <a:cs typeface="Times New Roman" panose="02020603050405020304" pitchFamily="18" charset="0"/>
              </a:endParaRPr>
            </a:p>
          </dgm:t>
        </dgm:pt>
      </mc:Choice>
      <mc:Fallback>
        <dgm:pt modelId="{F97533C3-60E3-469D-8EC4-0C2116F14C61}">
          <dgm:prSet/>
          <dgm:spPr/>
          <dgm:t>
            <a:bodyPr/>
            <a:lstStyle/>
            <a:p>
              <a:r>
                <a:rPr lang="en-US" b="0" i="0"/>
                <a:t>𝐺𝐷𝑃=〖(𝐼−𝐴)〗^(−1) 𝑌</a:t>
              </a:r>
              <a:endParaRPr lang="en-US">
                <a:latin typeface="Times New Roman" panose="02020603050405020304" pitchFamily="18" charset="0"/>
                <a:cs typeface="Times New Roman" panose="02020603050405020304" pitchFamily="18" charset="0"/>
              </a:endParaRPr>
            </a:p>
          </dgm:t>
        </dgm:pt>
      </mc:Fallback>
    </mc:AlternateContent>
    <dgm:pt modelId="{38E3476A-C942-4AEE-B171-40FA84C7BFDF}" type="parTrans" cxnId="{F3E8A696-581D-4AB0-B3FA-FF79ADEBD8A3}">
      <dgm:prSet/>
      <dgm:spPr/>
      <dgm:t>
        <a:bodyPr/>
        <a:lstStyle/>
        <a:p>
          <a:endParaRPr lang="en-US"/>
        </a:p>
      </dgm:t>
    </dgm:pt>
    <dgm:pt modelId="{18AC570A-40FF-45C6-A4AB-31927DBEB4E0}" type="sibTrans" cxnId="{F3E8A696-581D-4AB0-B3FA-FF79ADEBD8A3}">
      <dgm:prSet/>
      <dgm:spPr/>
      <dgm:t>
        <a:bodyPr/>
        <a:lstStyle/>
        <a:p>
          <a:endParaRPr lang="en-US"/>
        </a:p>
      </dgm:t>
    </dgm:pt>
    <dgm:pt modelId="{2BCE3087-2BAA-4A03-8C00-99EBDCA89092}">
      <dgm:prSet/>
      <dgm:spPr/>
      <dgm:t>
        <a:bodyPr/>
        <a:lstStyle/>
        <a:p>
          <a:r>
            <a:rPr lang="en-US" b="0" i="0">
              <a:latin typeface="Times New Roman" panose="02020603050405020304" pitchFamily="18" charset="0"/>
              <a:cs typeface="Times New Roman" panose="02020603050405020304" pitchFamily="18" charset="0"/>
            </a:rPr>
            <a:t>Where:</a:t>
          </a:r>
          <a:endParaRPr lang="en-US">
            <a:latin typeface="Times New Roman" panose="02020603050405020304" pitchFamily="18" charset="0"/>
            <a:cs typeface="Times New Roman" panose="02020603050405020304" pitchFamily="18" charset="0"/>
          </a:endParaRPr>
        </a:p>
      </dgm:t>
    </dgm:pt>
    <dgm:pt modelId="{66A1718B-4DCF-41BB-B251-66F1B5637115}" type="parTrans" cxnId="{1D721ED8-DD04-44F1-B3EC-134084737A95}">
      <dgm:prSet/>
      <dgm:spPr/>
      <dgm:t>
        <a:bodyPr/>
        <a:lstStyle/>
        <a:p>
          <a:endParaRPr lang="en-US"/>
        </a:p>
      </dgm:t>
    </dgm:pt>
    <dgm:pt modelId="{661F345E-7C9D-4406-AF8A-5802885AF07C}" type="sibTrans" cxnId="{1D721ED8-DD04-44F1-B3EC-134084737A95}">
      <dgm:prSet/>
      <dgm:spPr/>
      <dgm:t>
        <a:bodyPr/>
        <a:lstStyle/>
        <a:p>
          <a:endParaRPr lang="en-US"/>
        </a:p>
      </dgm:t>
    </dgm:pt>
    <dgm:pt modelId="{D60EA2BC-73DF-4C76-9824-9F628899C1F2}">
      <dgm:prSet/>
      <dgm:spPr/>
      <dgm:t>
        <a:bodyPr/>
        <a:lstStyle/>
        <a:p>
          <a:r>
            <a:rPr lang="en-US">
              <a:latin typeface="Times New Roman" panose="02020603050405020304" pitchFamily="18" charset="0"/>
              <a:cs typeface="Times New Roman" panose="02020603050405020304" pitchFamily="18" charset="0"/>
            </a:rPr>
            <a:t>I is the identity matrix.</a:t>
          </a:r>
        </a:p>
      </dgm:t>
    </dgm:pt>
    <dgm:pt modelId="{C3B1BA9A-9454-42EA-9916-2B33CAD65CBF}" type="parTrans" cxnId="{FA9F1D83-2DAB-4D0A-8A1C-E7BE15EF434E}">
      <dgm:prSet/>
      <dgm:spPr/>
      <dgm:t>
        <a:bodyPr/>
        <a:lstStyle/>
        <a:p>
          <a:endParaRPr lang="en-US"/>
        </a:p>
      </dgm:t>
    </dgm:pt>
    <dgm:pt modelId="{FE1A525A-76B6-4428-8658-EF29B5B5BBF5}" type="sibTrans" cxnId="{FA9F1D83-2DAB-4D0A-8A1C-E7BE15EF434E}">
      <dgm:prSet/>
      <dgm:spPr/>
      <dgm:t>
        <a:bodyPr/>
        <a:lstStyle/>
        <a:p>
          <a:endParaRPr lang="en-US"/>
        </a:p>
      </dgm:t>
    </dgm:pt>
    <dgm:pt modelId="{6F2A238D-D299-4A65-BC63-47443993790F}">
      <dgm:prSet/>
      <dgm:spPr/>
      <dgm:t>
        <a:bodyPr/>
        <a:lstStyle/>
        <a:p>
          <a:r>
            <a:rPr lang="en-US" b="0" i="1">
              <a:latin typeface="Times New Roman" panose="02020603050405020304" pitchFamily="18" charset="0"/>
              <a:cs typeface="Times New Roman" panose="02020603050405020304" pitchFamily="18" charset="0"/>
            </a:rPr>
            <a:t>A</a:t>
          </a:r>
          <a:r>
            <a:rPr lang="en-US" b="0" i="0">
              <a:latin typeface="Times New Roman" panose="02020603050405020304" pitchFamily="18" charset="0"/>
              <a:cs typeface="Times New Roman" panose="02020603050405020304" pitchFamily="18" charset="0"/>
            </a:rPr>
            <a:t> is the matrix of coefficients representing the proportion of inputs from each sector required to produce one unit of output.</a:t>
          </a:r>
          <a:endParaRPr lang="en-US">
            <a:latin typeface="Times New Roman" panose="02020603050405020304" pitchFamily="18" charset="0"/>
            <a:cs typeface="Times New Roman" panose="02020603050405020304" pitchFamily="18" charset="0"/>
          </a:endParaRPr>
        </a:p>
      </dgm:t>
    </dgm:pt>
    <dgm:pt modelId="{B6F0497B-7BFE-4EE7-9F26-6786A7455531}" type="parTrans" cxnId="{B56C9803-A34E-4F2C-A686-E40694FB23E6}">
      <dgm:prSet/>
      <dgm:spPr/>
      <dgm:t>
        <a:bodyPr/>
        <a:lstStyle/>
        <a:p>
          <a:endParaRPr lang="en-US"/>
        </a:p>
      </dgm:t>
    </dgm:pt>
    <dgm:pt modelId="{6C1B03DE-6990-4257-A16F-BE675072C44A}" type="sibTrans" cxnId="{B56C9803-A34E-4F2C-A686-E40694FB23E6}">
      <dgm:prSet/>
      <dgm:spPr/>
      <dgm:t>
        <a:bodyPr/>
        <a:lstStyle/>
        <a:p>
          <a:endParaRPr lang="en-US"/>
        </a:p>
      </dgm:t>
    </dgm:pt>
    <dgm:pt modelId="{7169891F-7539-4931-AE89-130129F0B5C5}">
      <dgm:prSet/>
      <dgm:spPr/>
      <dgm:t>
        <a:bodyPr/>
        <a:lstStyle/>
        <a:p>
          <a:r>
            <a:rPr lang="en-US" b="0" i="1">
              <a:latin typeface="Times New Roman" panose="02020603050405020304" pitchFamily="18" charset="0"/>
              <a:cs typeface="Times New Roman" panose="02020603050405020304" pitchFamily="18" charset="0"/>
            </a:rPr>
            <a:t>Y</a:t>
          </a:r>
          <a:r>
            <a:rPr lang="en-US" b="0" i="0">
              <a:latin typeface="Times New Roman" panose="02020603050405020304" pitchFamily="18" charset="0"/>
              <a:cs typeface="Times New Roman" panose="02020603050405020304" pitchFamily="18" charset="0"/>
            </a:rPr>
            <a:t> is the final demand vector.</a:t>
          </a:r>
          <a:endParaRPr lang="en-US">
            <a:latin typeface="Times New Roman" panose="02020603050405020304" pitchFamily="18" charset="0"/>
            <a:cs typeface="Times New Roman" panose="02020603050405020304" pitchFamily="18" charset="0"/>
          </a:endParaRPr>
        </a:p>
      </dgm:t>
    </dgm:pt>
    <dgm:pt modelId="{B9323F60-4FFE-4F58-B371-EDFA0054B933}" type="parTrans" cxnId="{95FA3264-B33C-4B8B-B198-D209BF99190E}">
      <dgm:prSet/>
      <dgm:spPr/>
      <dgm:t>
        <a:bodyPr/>
        <a:lstStyle/>
        <a:p>
          <a:endParaRPr lang="en-US"/>
        </a:p>
      </dgm:t>
    </dgm:pt>
    <dgm:pt modelId="{844F5626-27EC-49BE-BA18-F941E7B47B3D}" type="sibTrans" cxnId="{95FA3264-B33C-4B8B-B198-D209BF99190E}">
      <dgm:prSet/>
      <dgm:spPr/>
      <dgm:t>
        <a:bodyPr/>
        <a:lstStyle/>
        <a:p>
          <a:endParaRPr lang="en-US"/>
        </a:p>
      </dgm:t>
    </dgm:pt>
    <dgm:pt modelId="{8668F63D-B12A-4F6D-BF9F-D1FC0AC88AB2}" type="pres">
      <dgm:prSet presAssocID="{F92AAF13-96C4-42AA-86DA-EEFFC706E41B}" presName="linear" presStyleCnt="0">
        <dgm:presLayoutVars>
          <dgm:animLvl val="lvl"/>
          <dgm:resizeHandles val="exact"/>
        </dgm:presLayoutVars>
      </dgm:prSet>
      <dgm:spPr/>
    </dgm:pt>
    <dgm:pt modelId="{E266FD73-2B02-485D-898D-37E09E476890}" type="pres">
      <dgm:prSet presAssocID="{3A1884D3-6559-42B4-A4B4-C0575B097892}" presName="parentText" presStyleLbl="node1" presStyleIdx="0" presStyleCnt="6">
        <dgm:presLayoutVars>
          <dgm:chMax val="0"/>
          <dgm:bulletEnabled val="1"/>
        </dgm:presLayoutVars>
      </dgm:prSet>
      <dgm:spPr/>
    </dgm:pt>
    <dgm:pt modelId="{2EE0F415-DF2A-4EFC-98B7-658935590920}" type="pres">
      <dgm:prSet presAssocID="{4F328410-EAB6-42FD-880E-BC1F84491C7E}" presName="spacer" presStyleCnt="0"/>
      <dgm:spPr/>
    </dgm:pt>
    <dgm:pt modelId="{1EE7BD4E-7378-44DA-A4CF-280C3736B28B}" type="pres">
      <dgm:prSet presAssocID="{F97533C3-60E3-469D-8EC4-0C2116F14C61}" presName="parentText" presStyleLbl="node1" presStyleIdx="1" presStyleCnt="6">
        <dgm:presLayoutVars>
          <dgm:chMax val="0"/>
          <dgm:bulletEnabled val="1"/>
        </dgm:presLayoutVars>
      </dgm:prSet>
      <dgm:spPr/>
    </dgm:pt>
    <dgm:pt modelId="{CE6AA9A1-DD93-4601-8629-4F3CE7EAE09D}" type="pres">
      <dgm:prSet presAssocID="{18AC570A-40FF-45C6-A4AB-31927DBEB4E0}" presName="spacer" presStyleCnt="0"/>
      <dgm:spPr/>
    </dgm:pt>
    <dgm:pt modelId="{5C3A8F8C-C979-4ABC-A913-AE6F391AF797}" type="pres">
      <dgm:prSet presAssocID="{2BCE3087-2BAA-4A03-8C00-99EBDCA89092}" presName="parentText" presStyleLbl="node1" presStyleIdx="2" presStyleCnt="6">
        <dgm:presLayoutVars>
          <dgm:chMax val="0"/>
          <dgm:bulletEnabled val="1"/>
        </dgm:presLayoutVars>
      </dgm:prSet>
      <dgm:spPr/>
    </dgm:pt>
    <dgm:pt modelId="{C22DADA5-E108-46E4-BEA3-123CBEE82F30}" type="pres">
      <dgm:prSet presAssocID="{661F345E-7C9D-4406-AF8A-5802885AF07C}" presName="spacer" presStyleCnt="0"/>
      <dgm:spPr/>
    </dgm:pt>
    <dgm:pt modelId="{6C1AD543-10CF-4008-8138-A742C267B2C1}" type="pres">
      <dgm:prSet presAssocID="{D60EA2BC-73DF-4C76-9824-9F628899C1F2}" presName="parentText" presStyleLbl="node1" presStyleIdx="3" presStyleCnt="6">
        <dgm:presLayoutVars>
          <dgm:chMax val="0"/>
          <dgm:bulletEnabled val="1"/>
        </dgm:presLayoutVars>
      </dgm:prSet>
      <dgm:spPr/>
    </dgm:pt>
    <dgm:pt modelId="{A5E895F1-F494-4190-B9C9-8F0E0CDB155D}" type="pres">
      <dgm:prSet presAssocID="{FE1A525A-76B6-4428-8658-EF29B5B5BBF5}" presName="spacer" presStyleCnt="0"/>
      <dgm:spPr/>
    </dgm:pt>
    <dgm:pt modelId="{7B79F1AF-4BC1-4475-A85A-1DE1E2BE5B13}" type="pres">
      <dgm:prSet presAssocID="{6F2A238D-D299-4A65-BC63-47443993790F}" presName="parentText" presStyleLbl="node1" presStyleIdx="4" presStyleCnt="6">
        <dgm:presLayoutVars>
          <dgm:chMax val="0"/>
          <dgm:bulletEnabled val="1"/>
        </dgm:presLayoutVars>
      </dgm:prSet>
      <dgm:spPr/>
    </dgm:pt>
    <dgm:pt modelId="{11D95867-B781-4562-BF16-53ECE12239A8}" type="pres">
      <dgm:prSet presAssocID="{6C1B03DE-6990-4257-A16F-BE675072C44A}" presName="spacer" presStyleCnt="0"/>
      <dgm:spPr/>
    </dgm:pt>
    <dgm:pt modelId="{8B6073F2-1F01-44C6-94C0-E5216A158476}" type="pres">
      <dgm:prSet presAssocID="{7169891F-7539-4931-AE89-130129F0B5C5}" presName="parentText" presStyleLbl="node1" presStyleIdx="5" presStyleCnt="6">
        <dgm:presLayoutVars>
          <dgm:chMax val="0"/>
          <dgm:bulletEnabled val="1"/>
        </dgm:presLayoutVars>
      </dgm:prSet>
      <dgm:spPr/>
    </dgm:pt>
  </dgm:ptLst>
  <dgm:cxnLst>
    <dgm:cxn modelId="{B56C9803-A34E-4F2C-A686-E40694FB23E6}" srcId="{F92AAF13-96C4-42AA-86DA-EEFFC706E41B}" destId="{6F2A238D-D299-4A65-BC63-47443993790F}" srcOrd="4" destOrd="0" parTransId="{B6F0497B-7BFE-4EE7-9F26-6786A7455531}" sibTransId="{6C1B03DE-6990-4257-A16F-BE675072C44A}"/>
    <dgm:cxn modelId="{3D2AF310-5C6F-491B-A1F7-8485EED3B57B}" srcId="{F92AAF13-96C4-42AA-86DA-EEFFC706E41B}" destId="{3A1884D3-6559-42B4-A4B4-C0575B097892}" srcOrd="0" destOrd="0" parTransId="{532C983B-CCB9-4414-BA9C-ACD4D110037E}" sibTransId="{4F328410-EAB6-42FD-880E-BC1F84491C7E}"/>
    <dgm:cxn modelId="{9FD49F17-CC63-4C38-AF67-C9F05B4AAD18}" type="presOf" srcId="{2BCE3087-2BAA-4A03-8C00-99EBDCA89092}" destId="{5C3A8F8C-C979-4ABC-A913-AE6F391AF797}" srcOrd="0" destOrd="0" presId="urn:microsoft.com/office/officeart/2005/8/layout/vList2"/>
    <dgm:cxn modelId="{BCB5A318-FF0E-4D4D-AE2A-86BCBDBBF8A9}" type="presOf" srcId="{3A1884D3-6559-42B4-A4B4-C0575B097892}" destId="{E266FD73-2B02-485D-898D-37E09E476890}" srcOrd="0" destOrd="0" presId="urn:microsoft.com/office/officeart/2005/8/layout/vList2"/>
    <dgm:cxn modelId="{39FF291C-BACC-4B3F-9E89-3F2B0A36C3A4}" type="presOf" srcId="{F97533C3-60E3-469D-8EC4-0C2116F14C61}" destId="{1EE7BD4E-7378-44DA-A4CF-280C3736B28B}" srcOrd="0" destOrd="0" presId="urn:microsoft.com/office/officeart/2005/8/layout/vList2"/>
    <dgm:cxn modelId="{95FA3264-B33C-4B8B-B198-D209BF99190E}" srcId="{F92AAF13-96C4-42AA-86DA-EEFFC706E41B}" destId="{7169891F-7539-4931-AE89-130129F0B5C5}" srcOrd="5" destOrd="0" parTransId="{B9323F60-4FFE-4F58-B371-EDFA0054B933}" sibTransId="{844F5626-27EC-49BE-BA18-F941E7B47B3D}"/>
    <dgm:cxn modelId="{EE95CC4D-7677-4CF7-B15A-F861C79E8941}" type="presOf" srcId="{6F2A238D-D299-4A65-BC63-47443993790F}" destId="{7B79F1AF-4BC1-4475-A85A-1DE1E2BE5B13}" srcOrd="0" destOrd="0" presId="urn:microsoft.com/office/officeart/2005/8/layout/vList2"/>
    <dgm:cxn modelId="{FA9F1D83-2DAB-4D0A-8A1C-E7BE15EF434E}" srcId="{F92AAF13-96C4-42AA-86DA-EEFFC706E41B}" destId="{D60EA2BC-73DF-4C76-9824-9F628899C1F2}" srcOrd="3" destOrd="0" parTransId="{C3B1BA9A-9454-42EA-9916-2B33CAD65CBF}" sibTransId="{FE1A525A-76B6-4428-8658-EF29B5B5BBF5}"/>
    <dgm:cxn modelId="{F7CE2D91-F249-4092-BB3E-EBD014045D65}" type="presOf" srcId="{F92AAF13-96C4-42AA-86DA-EEFFC706E41B}" destId="{8668F63D-B12A-4F6D-BF9F-D1FC0AC88AB2}" srcOrd="0" destOrd="0" presId="urn:microsoft.com/office/officeart/2005/8/layout/vList2"/>
    <dgm:cxn modelId="{F3E8A696-581D-4AB0-B3FA-FF79ADEBD8A3}" srcId="{F92AAF13-96C4-42AA-86DA-EEFFC706E41B}" destId="{F97533C3-60E3-469D-8EC4-0C2116F14C61}" srcOrd="1" destOrd="0" parTransId="{38E3476A-C942-4AEE-B171-40FA84C7BFDF}" sibTransId="{18AC570A-40FF-45C6-A4AB-31927DBEB4E0}"/>
    <dgm:cxn modelId="{1D721ED8-DD04-44F1-B3EC-134084737A95}" srcId="{F92AAF13-96C4-42AA-86DA-EEFFC706E41B}" destId="{2BCE3087-2BAA-4A03-8C00-99EBDCA89092}" srcOrd="2" destOrd="0" parTransId="{66A1718B-4DCF-41BB-B251-66F1B5637115}" sibTransId="{661F345E-7C9D-4406-AF8A-5802885AF07C}"/>
    <dgm:cxn modelId="{DA141DE1-84BA-49CE-9B63-7E712BE57494}" type="presOf" srcId="{D60EA2BC-73DF-4C76-9824-9F628899C1F2}" destId="{6C1AD543-10CF-4008-8138-A742C267B2C1}" srcOrd="0" destOrd="0" presId="urn:microsoft.com/office/officeart/2005/8/layout/vList2"/>
    <dgm:cxn modelId="{5424FEE4-9FF2-43A1-A77B-E2859E8FC136}" type="presOf" srcId="{7169891F-7539-4931-AE89-130129F0B5C5}" destId="{8B6073F2-1F01-44C6-94C0-E5216A158476}" srcOrd="0" destOrd="0" presId="urn:microsoft.com/office/officeart/2005/8/layout/vList2"/>
    <dgm:cxn modelId="{E868B5E2-ABED-4D68-B161-7CDC2E2EC2FF}" type="presParOf" srcId="{8668F63D-B12A-4F6D-BF9F-D1FC0AC88AB2}" destId="{E266FD73-2B02-485D-898D-37E09E476890}" srcOrd="0" destOrd="0" presId="urn:microsoft.com/office/officeart/2005/8/layout/vList2"/>
    <dgm:cxn modelId="{3E96144E-2725-4A8B-A68A-4F2D62BA63E0}" type="presParOf" srcId="{8668F63D-B12A-4F6D-BF9F-D1FC0AC88AB2}" destId="{2EE0F415-DF2A-4EFC-98B7-658935590920}" srcOrd="1" destOrd="0" presId="urn:microsoft.com/office/officeart/2005/8/layout/vList2"/>
    <dgm:cxn modelId="{8092A0FF-55E1-4E76-8706-1C992AE8391E}" type="presParOf" srcId="{8668F63D-B12A-4F6D-BF9F-D1FC0AC88AB2}" destId="{1EE7BD4E-7378-44DA-A4CF-280C3736B28B}" srcOrd="2" destOrd="0" presId="urn:microsoft.com/office/officeart/2005/8/layout/vList2"/>
    <dgm:cxn modelId="{2588DED8-AE31-4BB7-92CC-A1D11B55AC63}" type="presParOf" srcId="{8668F63D-B12A-4F6D-BF9F-D1FC0AC88AB2}" destId="{CE6AA9A1-DD93-4601-8629-4F3CE7EAE09D}" srcOrd="3" destOrd="0" presId="urn:microsoft.com/office/officeart/2005/8/layout/vList2"/>
    <dgm:cxn modelId="{72CD9647-59A9-4C56-A1EA-61D245098C20}" type="presParOf" srcId="{8668F63D-B12A-4F6D-BF9F-D1FC0AC88AB2}" destId="{5C3A8F8C-C979-4ABC-A913-AE6F391AF797}" srcOrd="4" destOrd="0" presId="urn:microsoft.com/office/officeart/2005/8/layout/vList2"/>
    <dgm:cxn modelId="{5F4D7DA4-16E1-480B-A7A6-7CB2EA017BC8}" type="presParOf" srcId="{8668F63D-B12A-4F6D-BF9F-D1FC0AC88AB2}" destId="{C22DADA5-E108-46E4-BEA3-123CBEE82F30}" srcOrd="5" destOrd="0" presId="urn:microsoft.com/office/officeart/2005/8/layout/vList2"/>
    <dgm:cxn modelId="{A4F7D38F-EA41-4D1D-B61D-95AFF82C6075}" type="presParOf" srcId="{8668F63D-B12A-4F6D-BF9F-D1FC0AC88AB2}" destId="{6C1AD543-10CF-4008-8138-A742C267B2C1}" srcOrd="6" destOrd="0" presId="urn:microsoft.com/office/officeart/2005/8/layout/vList2"/>
    <dgm:cxn modelId="{256C750F-0F11-47D6-B817-5FD8D65466BF}" type="presParOf" srcId="{8668F63D-B12A-4F6D-BF9F-D1FC0AC88AB2}" destId="{A5E895F1-F494-4190-B9C9-8F0E0CDB155D}" srcOrd="7" destOrd="0" presId="urn:microsoft.com/office/officeart/2005/8/layout/vList2"/>
    <dgm:cxn modelId="{464B9F32-31DF-4E87-89F2-A30CF2F3F57E}" type="presParOf" srcId="{8668F63D-B12A-4F6D-BF9F-D1FC0AC88AB2}" destId="{7B79F1AF-4BC1-4475-A85A-1DE1E2BE5B13}" srcOrd="8" destOrd="0" presId="urn:microsoft.com/office/officeart/2005/8/layout/vList2"/>
    <dgm:cxn modelId="{359782E3-53D1-4764-A7CB-9A49769C87A2}" type="presParOf" srcId="{8668F63D-B12A-4F6D-BF9F-D1FC0AC88AB2}" destId="{11D95867-B781-4562-BF16-53ECE12239A8}" srcOrd="9" destOrd="0" presId="urn:microsoft.com/office/officeart/2005/8/layout/vList2"/>
    <dgm:cxn modelId="{7D7951BD-C50C-4153-A462-E932D495E6F8}" type="presParOf" srcId="{8668F63D-B12A-4F6D-BF9F-D1FC0AC88AB2}" destId="{8B6073F2-1F01-44C6-94C0-E5216A15847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F92AAF13-96C4-42AA-86DA-EEFFC706E41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1884D3-6559-42B4-A4B4-C0575B097892}">
      <dgm:prSet/>
      <dgm:spPr/>
      <dgm:t>
        <a:bodyPr/>
        <a:lstStyle/>
        <a:p>
          <a:r>
            <a:rPr lang="en-US" b="0" i="0">
              <a:latin typeface="Times New Roman" panose="02020603050405020304" pitchFamily="18" charset="0"/>
              <a:cs typeface="Times New Roman" panose="02020603050405020304" pitchFamily="18" charset="0"/>
            </a:rPr>
            <a:t>In Leontief’s open model, the Gross Domestic Product (GDP) can be calculated using the formula:</a:t>
          </a:r>
          <a:endParaRPr lang="en-US">
            <a:latin typeface="Times New Roman" panose="02020603050405020304" pitchFamily="18" charset="0"/>
            <a:cs typeface="Times New Roman" panose="02020603050405020304" pitchFamily="18" charset="0"/>
          </a:endParaRPr>
        </a:p>
      </dgm:t>
    </dgm:pt>
    <dgm:pt modelId="{532C983B-CCB9-4414-BA9C-ACD4D110037E}" type="parTrans" cxnId="{3D2AF310-5C6F-491B-A1F7-8485EED3B57B}">
      <dgm:prSet/>
      <dgm:spPr/>
      <dgm:t>
        <a:bodyPr/>
        <a:lstStyle/>
        <a:p>
          <a:endParaRPr lang="en-US"/>
        </a:p>
      </dgm:t>
    </dgm:pt>
    <dgm:pt modelId="{4F328410-EAB6-42FD-880E-BC1F84491C7E}" type="sibTrans" cxnId="{3D2AF310-5C6F-491B-A1F7-8485EED3B57B}">
      <dgm:prSet/>
      <dgm:spPr/>
      <dgm:t>
        <a:bodyPr/>
        <a:lstStyle/>
        <a:p>
          <a:endParaRPr lang="en-US"/>
        </a:p>
      </dgm:t>
    </dgm:pt>
    <dgm:pt modelId="{F97533C3-60E3-469D-8EC4-0C2116F14C61}">
      <dgm:prSet/>
      <dgm:spPr>
        <a:blipFill>
          <a:blip xmlns:r="http://schemas.openxmlformats.org/officeDocument/2006/relationships" r:embed="rId1"/>
          <a:stretch>
            <a:fillRect/>
          </a:stretch>
        </a:blipFill>
      </dgm:spPr>
      <dgm:t>
        <a:bodyPr/>
        <a:lstStyle/>
        <a:p>
          <a:r>
            <a:rPr lang="en-US">
              <a:noFill/>
            </a:rPr>
            <a:t> </a:t>
          </a:r>
        </a:p>
      </dgm:t>
    </dgm:pt>
    <dgm:pt modelId="{38E3476A-C942-4AEE-B171-40FA84C7BFDF}" type="parTrans" cxnId="{F3E8A696-581D-4AB0-B3FA-FF79ADEBD8A3}">
      <dgm:prSet/>
      <dgm:spPr/>
      <dgm:t>
        <a:bodyPr/>
        <a:lstStyle/>
        <a:p>
          <a:endParaRPr lang="en-US"/>
        </a:p>
      </dgm:t>
    </dgm:pt>
    <dgm:pt modelId="{18AC570A-40FF-45C6-A4AB-31927DBEB4E0}" type="sibTrans" cxnId="{F3E8A696-581D-4AB0-B3FA-FF79ADEBD8A3}">
      <dgm:prSet/>
      <dgm:spPr/>
      <dgm:t>
        <a:bodyPr/>
        <a:lstStyle/>
        <a:p>
          <a:endParaRPr lang="en-US"/>
        </a:p>
      </dgm:t>
    </dgm:pt>
    <dgm:pt modelId="{2BCE3087-2BAA-4A03-8C00-99EBDCA89092}">
      <dgm:prSet/>
      <dgm:spPr/>
      <dgm:t>
        <a:bodyPr/>
        <a:lstStyle/>
        <a:p>
          <a:r>
            <a:rPr lang="en-US" b="0" i="0">
              <a:latin typeface="Times New Roman" panose="02020603050405020304" pitchFamily="18" charset="0"/>
              <a:cs typeface="Times New Roman" panose="02020603050405020304" pitchFamily="18" charset="0"/>
            </a:rPr>
            <a:t>Where:</a:t>
          </a:r>
          <a:endParaRPr lang="en-US">
            <a:latin typeface="Times New Roman" panose="02020603050405020304" pitchFamily="18" charset="0"/>
            <a:cs typeface="Times New Roman" panose="02020603050405020304" pitchFamily="18" charset="0"/>
          </a:endParaRPr>
        </a:p>
      </dgm:t>
    </dgm:pt>
    <dgm:pt modelId="{66A1718B-4DCF-41BB-B251-66F1B5637115}" type="parTrans" cxnId="{1D721ED8-DD04-44F1-B3EC-134084737A95}">
      <dgm:prSet/>
      <dgm:spPr/>
      <dgm:t>
        <a:bodyPr/>
        <a:lstStyle/>
        <a:p>
          <a:endParaRPr lang="en-US"/>
        </a:p>
      </dgm:t>
    </dgm:pt>
    <dgm:pt modelId="{661F345E-7C9D-4406-AF8A-5802885AF07C}" type="sibTrans" cxnId="{1D721ED8-DD04-44F1-B3EC-134084737A95}">
      <dgm:prSet/>
      <dgm:spPr/>
      <dgm:t>
        <a:bodyPr/>
        <a:lstStyle/>
        <a:p>
          <a:endParaRPr lang="en-US"/>
        </a:p>
      </dgm:t>
    </dgm:pt>
    <dgm:pt modelId="{D60EA2BC-73DF-4C76-9824-9F628899C1F2}">
      <dgm:prSet/>
      <dgm:spPr/>
      <dgm:t>
        <a:bodyPr/>
        <a:lstStyle/>
        <a:p>
          <a:r>
            <a:rPr lang="en-US">
              <a:latin typeface="Times New Roman" panose="02020603050405020304" pitchFamily="18" charset="0"/>
              <a:cs typeface="Times New Roman" panose="02020603050405020304" pitchFamily="18" charset="0"/>
            </a:rPr>
            <a:t>I is the identity matrix.</a:t>
          </a:r>
        </a:p>
      </dgm:t>
    </dgm:pt>
    <dgm:pt modelId="{C3B1BA9A-9454-42EA-9916-2B33CAD65CBF}" type="parTrans" cxnId="{FA9F1D83-2DAB-4D0A-8A1C-E7BE15EF434E}">
      <dgm:prSet/>
      <dgm:spPr/>
      <dgm:t>
        <a:bodyPr/>
        <a:lstStyle/>
        <a:p>
          <a:endParaRPr lang="en-US"/>
        </a:p>
      </dgm:t>
    </dgm:pt>
    <dgm:pt modelId="{FE1A525A-76B6-4428-8658-EF29B5B5BBF5}" type="sibTrans" cxnId="{FA9F1D83-2DAB-4D0A-8A1C-E7BE15EF434E}">
      <dgm:prSet/>
      <dgm:spPr/>
      <dgm:t>
        <a:bodyPr/>
        <a:lstStyle/>
        <a:p>
          <a:endParaRPr lang="en-US"/>
        </a:p>
      </dgm:t>
    </dgm:pt>
    <dgm:pt modelId="{6F2A238D-D299-4A65-BC63-47443993790F}">
      <dgm:prSet/>
      <dgm:spPr/>
      <dgm:t>
        <a:bodyPr/>
        <a:lstStyle/>
        <a:p>
          <a:r>
            <a:rPr lang="en-US" b="0" i="1">
              <a:latin typeface="Times New Roman" panose="02020603050405020304" pitchFamily="18" charset="0"/>
              <a:cs typeface="Times New Roman" panose="02020603050405020304" pitchFamily="18" charset="0"/>
            </a:rPr>
            <a:t>A</a:t>
          </a:r>
          <a:r>
            <a:rPr lang="en-US" b="0" i="0">
              <a:latin typeface="Times New Roman" panose="02020603050405020304" pitchFamily="18" charset="0"/>
              <a:cs typeface="Times New Roman" panose="02020603050405020304" pitchFamily="18" charset="0"/>
            </a:rPr>
            <a:t> is the matrix of coefficients representing the proportion of inputs from each sector required to produce one unit of output.</a:t>
          </a:r>
          <a:endParaRPr lang="en-US">
            <a:latin typeface="Times New Roman" panose="02020603050405020304" pitchFamily="18" charset="0"/>
            <a:cs typeface="Times New Roman" panose="02020603050405020304" pitchFamily="18" charset="0"/>
          </a:endParaRPr>
        </a:p>
      </dgm:t>
    </dgm:pt>
    <dgm:pt modelId="{B6F0497B-7BFE-4EE7-9F26-6786A7455531}" type="parTrans" cxnId="{B56C9803-A34E-4F2C-A686-E40694FB23E6}">
      <dgm:prSet/>
      <dgm:spPr/>
      <dgm:t>
        <a:bodyPr/>
        <a:lstStyle/>
        <a:p>
          <a:endParaRPr lang="en-US"/>
        </a:p>
      </dgm:t>
    </dgm:pt>
    <dgm:pt modelId="{6C1B03DE-6990-4257-A16F-BE675072C44A}" type="sibTrans" cxnId="{B56C9803-A34E-4F2C-A686-E40694FB23E6}">
      <dgm:prSet/>
      <dgm:spPr/>
      <dgm:t>
        <a:bodyPr/>
        <a:lstStyle/>
        <a:p>
          <a:endParaRPr lang="en-US"/>
        </a:p>
      </dgm:t>
    </dgm:pt>
    <dgm:pt modelId="{7169891F-7539-4931-AE89-130129F0B5C5}">
      <dgm:prSet/>
      <dgm:spPr/>
      <dgm:t>
        <a:bodyPr/>
        <a:lstStyle/>
        <a:p>
          <a:r>
            <a:rPr lang="en-US" b="0" i="1">
              <a:latin typeface="Times New Roman" panose="02020603050405020304" pitchFamily="18" charset="0"/>
              <a:cs typeface="Times New Roman" panose="02020603050405020304" pitchFamily="18" charset="0"/>
            </a:rPr>
            <a:t>Y</a:t>
          </a:r>
          <a:r>
            <a:rPr lang="en-US" b="0" i="0">
              <a:latin typeface="Times New Roman" panose="02020603050405020304" pitchFamily="18" charset="0"/>
              <a:cs typeface="Times New Roman" panose="02020603050405020304" pitchFamily="18" charset="0"/>
            </a:rPr>
            <a:t> is the final demand vector.</a:t>
          </a:r>
          <a:endParaRPr lang="en-US">
            <a:latin typeface="Times New Roman" panose="02020603050405020304" pitchFamily="18" charset="0"/>
            <a:cs typeface="Times New Roman" panose="02020603050405020304" pitchFamily="18" charset="0"/>
          </a:endParaRPr>
        </a:p>
      </dgm:t>
    </dgm:pt>
    <dgm:pt modelId="{B9323F60-4FFE-4F58-B371-EDFA0054B933}" type="parTrans" cxnId="{95FA3264-B33C-4B8B-B198-D209BF99190E}">
      <dgm:prSet/>
      <dgm:spPr/>
      <dgm:t>
        <a:bodyPr/>
        <a:lstStyle/>
        <a:p>
          <a:endParaRPr lang="en-US"/>
        </a:p>
      </dgm:t>
    </dgm:pt>
    <dgm:pt modelId="{844F5626-27EC-49BE-BA18-F941E7B47B3D}" type="sibTrans" cxnId="{95FA3264-B33C-4B8B-B198-D209BF99190E}">
      <dgm:prSet/>
      <dgm:spPr/>
      <dgm:t>
        <a:bodyPr/>
        <a:lstStyle/>
        <a:p>
          <a:endParaRPr lang="en-US"/>
        </a:p>
      </dgm:t>
    </dgm:pt>
    <dgm:pt modelId="{8668F63D-B12A-4F6D-BF9F-D1FC0AC88AB2}" type="pres">
      <dgm:prSet presAssocID="{F92AAF13-96C4-42AA-86DA-EEFFC706E41B}" presName="linear" presStyleCnt="0">
        <dgm:presLayoutVars>
          <dgm:animLvl val="lvl"/>
          <dgm:resizeHandles val="exact"/>
        </dgm:presLayoutVars>
      </dgm:prSet>
      <dgm:spPr/>
    </dgm:pt>
    <dgm:pt modelId="{E266FD73-2B02-485D-898D-37E09E476890}" type="pres">
      <dgm:prSet presAssocID="{3A1884D3-6559-42B4-A4B4-C0575B097892}" presName="parentText" presStyleLbl="node1" presStyleIdx="0" presStyleCnt="6">
        <dgm:presLayoutVars>
          <dgm:chMax val="0"/>
          <dgm:bulletEnabled val="1"/>
        </dgm:presLayoutVars>
      </dgm:prSet>
      <dgm:spPr/>
    </dgm:pt>
    <dgm:pt modelId="{2EE0F415-DF2A-4EFC-98B7-658935590920}" type="pres">
      <dgm:prSet presAssocID="{4F328410-EAB6-42FD-880E-BC1F84491C7E}" presName="spacer" presStyleCnt="0"/>
      <dgm:spPr/>
    </dgm:pt>
    <dgm:pt modelId="{1EE7BD4E-7378-44DA-A4CF-280C3736B28B}" type="pres">
      <dgm:prSet presAssocID="{F97533C3-60E3-469D-8EC4-0C2116F14C61}" presName="parentText" presStyleLbl="node1" presStyleIdx="1" presStyleCnt="6">
        <dgm:presLayoutVars>
          <dgm:chMax val="0"/>
          <dgm:bulletEnabled val="1"/>
        </dgm:presLayoutVars>
      </dgm:prSet>
      <dgm:spPr/>
    </dgm:pt>
    <dgm:pt modelId="{CE6AA9A1-DD93-4601-8629-4F3CE7EAE09D}" type="pres">
      <dgm:prSet presAssocID="{18AC570A-40FF-45C6-A4AB-31927DBEB4E0}" presName="spacer" presStyleCnt="0"/>
      <dgm:spPr/>
    </dgm:pt>
    <dgm:pt modelId="{5C3A8F8C-C979-4ABC-A913-AE6F391AF797}" type="pres">
      <dgm:prSet presAssocID="{2BCE3087-2BAA-4A03-8C00-99EBDCA89092}" presName="parentText" presStyleLbl="node1" presStyleIdx="2" presStyleCnt="6">
        <dgm:presLayoutVars>
          <dgm:chMax val="0"/>
          <dgm:bulletEnabled val="1"/>
        </dgm:presLayoutVars>
      </dgm:prSet>
      <dgm:spPr/>
    </dgm:pt>
    <dgm:pt modelId="{C22DADA5-E108-46E4-BEA3-123CBEE82F30}" type="pres">
      <dgm:prSet presAssocID="{661F345E-7C9D-4406-AF8A-5802885AF07C}" presName="spacer" presStyleCnt="0"/>
      <dgm:spPr/>
    </dgm:pt>
    <dgm:pt modelId="{6C1AD543-10CF-4008-8138-A742C267B2C1}" type="pres">
      <dgm:prSet presAssocID="{D60EA2BC-73DF-4C76-9824-9F628899C1F2}" presName="parentText" presStyleLbl="node1" presStyleIdx="3" presStyleCnt="6">
        <dgm:presLayoutVars>
          <dgm:chMax val="0"/>
          <dgm:bulletEnabled val="1"/>
        </dgm:presLayoutVars>
      </dgm:prSet>
      <dgm:spPr/>
    </dgm:pt>
    <dgm:pt modelId="{A5E895F1-F494-4190-B9C9-8F0E0CDB155D}" type="pres">
      <dgm:prSet presAssocID="{FE1A525A-76B6-4428-8658-EF29B5B5BBF5}" presName="spacer" presStyleCnt="0"/>
      <dgm:spPr/>
    </dgm:pt>
    <dgm:pt modelId="{7B79F1AF-4BC1-4475-A85A-1DE1E2BE5B13}" type="pres">
      <dgm:prSet presAssocID="{6F2A238D-D299-4A65-BC63-47443993790F}" presName="parentText" presStyleLbl="node1" presStyleIdx="4" presStyleCnt="6">
        <dgm:presLayoutVars>
          <dgm:chMax val="0"/>
          <dgm:bulletEnabled val="1"/>
        </dgm:presLayoutVars>
      </dgm:prSet>
      <dgm:spPr/>
    </dgm:pt>
    <dgm:pt modelId="{11D95867-B781-4562-BF16-53ECE12239A8}" type="pres">
      <dgm:prSet presAssocID="{6C1B03DE-6990-4257-A16F-BE675072C44A}" presName="spacer" presStyleCnt="0"/>
      <dgm:spPr/>
    </dgm:pt>
    <dgm:pt modelId="{8B6073F2-1F01-44C6-94C0-E5216A158476}" type="pres">
      <dgm:prSet presAssocID="{7169891F-7539-4931-AE89-130129F0B5C5}" presName="parentText" presStyleLbl="node1" presStyleIdx="5" presStyleCnt="6">
        <dgm:presLayoutVars>
          <dgm:chMax val="0"/>
          <dgm:bulletEnabled val="1"/>
        </dgm:presLayoutVars>
      </dgm:prSet>
      <dgm:spPr/>
    </dgm:pt>
  </dgm:ptLst>
  <dgm:cxnLst>
    <dgm:cxn modelId="{B56C9803-A34E-4F2C-A686-E40694FB23E6}" srcId="{F92AAF13-96C4-42AA-86DA-EEFFC706E41B}" destId="{6F2A238D-D299-4A65-BC63-47443993790F}" srcOrd="4" destOrd="0" parTransId="{B6F0497B-7BFE-4EE7-9F26-6786A7455531}" sibTransId="{6C1B03DE-6990-4257-A16F-BE675072C44A}"/>
    <dgm:cxn modelId="{3D2AF310-5C6F-491B-A1F7-8485EED3B57B}" srcId="{F92AAF13-96C4-42AA-86DA-EEFFC706E41B}" destId="{3A1884D3-6559-42B4-A4B4-C0575B097892}" srcOrd="0" destOrd="0" parTransId="{532C983B-CCB9-4414-BA9C-ACD4D110037E}" sibTransId="{4F328410-EAB6-42FD-880E-BC1F84491C7E}"/>
    <dgm:cxn modelId="{9FD49F17-CC63-4C38-AF67-C9F05B4AAD18}" type="presOf" srcId="{2BCE3087-2BAA-4A03-8C00-99EBDCA89092}" destId="{5C3A8F8C-C979-4ABC-A913-AE6F391AF797}" srcOrd="0" destOrd="0" presId="urn:microsoft.com/office/officeart/2005/8/layout/vList2"/>
    <dgm:cxn modelId="{BCB5A318-FF0E-4D4D-AE2A-86BCBDBBF8A9}" type="presOf" srcId="{3A1884D3-6559-42B4-A4B4-C0575B097892}" destId="{E266FD73-2B02-485D-898D-37E09E476890}" srcOrd="0" destOrd="0" presId="urn:microsoft.com/office/officeart/2005/8/layout/vList2"/>
    <dgm:cxn modelId="{39FF291C-BACC-4B3F-9E89-3F2B0A36C3A4}" type="presOf" srcId="{F97533C3-60E3-469D-8EC4-0C2116F14C61}" destId="{1EE7BD4E-7378-44DA-A4CF-280C3736B28B}" srcOrd="0" destOrd="0" presId="urn:microsoft.com/office/officeart/2005/8/layout/vList2"/>
    <dgm:cxn modelId="{95FA3264-B33C-4B8B-B198-D209BF99190E}" srcId="{F92AAF13-96C4-42AA-86DA-EEFFC706E41B}" destId="{7169891F-7539-4931-AE89-130129F0B5C5}" srcOrd="5" destOrd="0" parTransId="{B9323F60-4FFE-4F58-B371-EDFA0054B933}" sibTransId="{844F5626-27EC-49BE-BA18-F941E7B47B3D}"/>
    <dgm:cxn modelId="{EE95CC4D-7677-4CF7-B15A-F861C79E8941}" type="presOf" srcId="{6F2A238D-D299-4A65-BC63-47443993790F}" destId="{7B79F1AF-4BC1-4475-A85A-1DE1E2BE5B13}" srcOrd="0" destOrd="0" presId="urn:microsoft.com/office/officeart/2005/8/layout/vList2"/>
    <dgm:cxn modelId="{FA9F1D83-2DAB-4D0A-8A1C-E7BE15EF434E}" srcId="{F92AAF13-96C4-42AA-86DA-EEFFC706E41B}" destId="{D60EA2BC-73DF-4C76-9824-9F628899C1F2}" srcOrd="3" destOrd="0" parTransId="{C3B1BA9A-9454-42EA-9916-2B33CAD65CBF}" sibTransId="{FE1A525A-76B6-4428-8658-EF29B5B5BBF5}"/>
    <dgm:cxn modelId="{F7CE2D91-F249-4092-BB3E-EBD014045D65}" type="presOf" srcId="{F92AAF13-96C4-42AA-86DA-EEFFC706E41B}" destId="{8668F63D-B12A-4F6D-BF9F-D1FC0AC88AB2}" srcOrd="0" destOrd="0" presId="urn:microsoft.com/office/officeart/2005/8/layout/vList2"/>
    <dgm:cxn modelId="{F3E8A696-581D-4AB0-B3FA-FF79ADEBD8A3}" srcId="{F92AAF13-96C4-42AA-86DA-EEFFC706E41B}" destId="{F97533C3-60E3-469D-8EC4-0C2116F14C61}" srcOrd="1" destOrd="0" parTransId="{38E3476A-C942-4AEE-B171-40FA84C7BFDF}" sibTransId="{18AC570A-40FF-45C6-A4AB-31927DBEB4E0}"/>
    <dgm:cxn modelId="{1D721ED8-DD04-44F1-B3EC-134084737A95}" srcId="{F92AAF13-96C4-42AA-86DA-EEFFC706E41B}" destId="{2BCE3087-2BAA-4A03-8C00-99EBDCA89092}" srcOrd="2" destOrd="0" parTransId="{66A1718B-4DCF-41BB-B251-66F1B5637115}" sibTransId="{661F345E-7C9D-4406-AF8A-5802885AF07C}"/>
    <dgm:cxn modelId="{DA141DE1-84BA-49CE-9B63-7E712BE57494}" type="presOf" srcId="{D60EA2BC-73DF-4C76-9824-9F628899C1F2}" destId="{6C1AD543-10CF-4008-8138-A742C267B2C1}" srcOrd="0" destOrd="0" presId="urn:microsoft.com/office/officeart/2005/8/layout/vList2"/>
    <dgm:cxn modelId="{5424FEE4-9FF2-43A1-A77B-E2859E8FC136}" type="presOf" srcId="{7169891F-7539-4931-AE89-130129F0B5C5}" destId="{8B6073F2-1F01-44C6-94C0-E5216A158476}" srcOrd="0" destOrd="0" presId="urn:microsoft.com/office/officeart/2005/8/layout/vList2"/>
    <dgm:cxn modelId="{E868B5E2-ABED-4D68-B161-7CDC2E2EC2FF}" type="presParOf" srcId="{8668F63D-B12A-4F6D-BF9F-D1FC0AC88AB2}" destId="{E266FD73-2B02-485D-898D-37E09E476890}" srcOrd="0" destOrd="0" presId="urn:microsoft.com/office/officeart/2005/8/layout/vList2"/>
    <dgm:cxn modelId="{3E96144E-2725-4A8B-A68A-4F2D62BA63E0}" type="presParOf" srcId="{8668F63D-B12A-4F6D-BF9F-D1FC0AC88AB2}" destId="{2EE0F415-DF2A-4EFC-98B7-658935590920}" srcOrd="1" destOrd="0" presId="urn:microsoft.com/office/officeart/2005/8/layout/vList2"/>
    <dgm:cxn modelId="{8092A0FF-55E1-4E76-8706-1C992AE8391E}" type="presParOf" srcId="{8668F63D-B12A-4F6D-BF9F-D1FC0AC88AB2}" destId="{1EE7BD4E-7378-44DA-A4CF-280C3736B28B}" srcOrd="2" destOrd="0" presId="urn:microsoft.com/office/officeart/2005/8/layout/vList2"/>
    <dgm:cxn modelId="{2588DED8-AE31-4BB7-92CC-A1D11B55AC63}" type="presParOf" srcId="{8668F63D-B12A-4F6D-BF9F-D1FC0AC88AB2}" destId="{CE6AA9A1-DD93-4601-8629-4F3CE7EAE09D}" srcOrd="3" destOrd="0" presId="urn:microsoft.com/office/officeart/2005/8/layout/vList2"/>
    <dgm:cxn modelId="{72CD9647-59A9-4C56-A1EA-61D245098C20}" type="presParOf" srcId="{8668F63D-B12A-4F6D-BF9F-D1FC0AC88AB2}" destId="{5C3A8F8C-C979-4ABC-A913-AE6F391AF797}" srcOrd="4" destOrd="0" presId="urn:microsoft.com/office/officeart/2005/8/layout/vList2"/>
    <dgm:cxn modelId="{5F4D7DA4-16E1-480B-A7A6-7CB2EA017BC8}" type="presParOf" srcId="{8668F63D-B12A-4F6D-BF9F-D1FC0AC88AB2}" destId="{C22DADA5-E108-46E4-BEA3-123CBEE82F30}" srcOrd="5" destOrd="0" presId="urn:microsoft.com/office/officeart/2005/8/layout/vList2"/>
    <dgm:cxn modelId="{A4F7D38F-EA41-4D1D-B61D-95AFF82C6075}" type="presParOf" srcId="{8668F63D-B12A-4F6D-BF9F-D1FC0AC88AB2}" destId="{6C1AD543-10CF-4008-8138-A742C267B2C1}" srcOrd="6" destOrd="0" presId="urn:microsoft.com/office/officeart/2005/8/layout/vList2"/>
    <dgm:cxn modelId="{256C750F-0F11-47D6-B817-5FD8D65466BF}" type="presParOf" srcId="{8668F63D-B12A-4F6D-BF9F-D1FC0AC88AB2}" destId="{A5E895F1-F494-4190-B9C9-8F0E0CDB155D}" srcOrd="7" destOrd="0" presId="urn:microsoft.com/office/officeart/2005/8/layout/vList2"/>
    <dgm:cxn modelId="{464B9F32-31DF-4E87-89F2-A30CF2F3F57E}" type="presParOf" srcId="{8668F63D-B12A-4F6D-BF9F-D1FC0AC88AB2}" destId="{7B79F1AF-4BC1-4475-A85A-1DE1E2BE5B13}" srcOrd="8" destOrd="0" presId="urn:microsoft.com/office/officeart/2005/8/layout/vList2"/>
    <dgm:cxn modelId="{359782E3-53D1-4764-A7CB-9A49769C87A2}" type="presParOf" srcId="{8668F63D-B12A-4F6D-BF9F-D1FC0AC88AB2}" destId="{11D95867-B781-4562-BF16-53ECE12239A8}" srcOrd="9" destOrd="0" presId="urn:microsoft.com/office/officeart/2005/8/layout/vList2"/>
    <dgm:cxn modelId="{7D7951BD-C50C-4153-A462-E932D495E6F8}" type="presParOf" srcId="{8668F63D-B12A-4F6D-BF9F-D1FC0AC88AB2}" destId="{8B6073F2-1F01-44C6-94C0-E5216A158476}"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F3923A-68E9-46AE-BAB3-3CFA3CBEA1DF}"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F336D961-D83A-4264-A7C4-5F84291DBA0C}">
      <dgm:prSet/>
      <dgm:spPr/>
      <dgm:t>
        <a:bodyPr/>
        <a:lstStyle/>
        <a:p>
          <a:endParaRPr lang="en-US"/>
        </a:p>
      </dgm:t>
    </dgm:pt>
    <dgm:pt modelId="{9D56EA12-7AFB-4F94-BC22-1CC06435E9E7}" type="parTrans" cxnId="{F1CDF20B-9444-400D-87A6-431DDA525AF3}">
      <dgm:prSet/>
      <dgm:spPr/>
      <dgm:t>
        <a:bodyPr/>
        <a:lstStyle/>
        <a:p>
          <a:endParaRPr lang="en-US"/>
        </a:p>
      </dgm:t>
    </dgm:pt>
    <dgm:pt modelId="{E862FA7B-0B9B-48A8-9142-9A48907209DA}" type="sibTrans" cxnId="{F1CDF20B-9444-400D-87A6-431DDA525AF3}">
      <dgm:prSet/>
      <dgm:spPr/>
      <dgm:t>
        <a:bodyPr/>
        <a:lstStyle/>
        <a:p>
          <a:endParaRPr lang="en-US"/>
        </a:p>
      </dgm:t>
    </dgm:pt>
    <dgm:pt modelId="{BA1CE1B1-C695-4D8B-9572-76219E81F88C}">
      <dgm:prSet custT="1"/>
      <dgm:spPr/>
      <dgm:t>
        <a:bodyPr/>
        <a:lstStyle/>
        <a:p>
          <a:r>
            <a:rPr lang="en-US" sz="2400" dirty="0">
              <a:latin typeface="Arial Black" panose="020B0A04020102020204" pitchFamily="34" charset="0"/>
            </a:rPr>
            <a:t>Sujoy Mondal</a:t>
          </a:r>
        </a:p>
      </dgm:t>
    </dgm:pt>
    <dgm:pt modelId="{A380F549-698C-4963-BE76-31237D460423}" type="parTrans" cxnId="{925FEE69-D29D-4B55-98A8-7A5E4FB5F4C9}">
      <dgm:prSet/>
      <dgm:spPr/>
      <dgm:t>
        <a:bodyPr/>
        <a:lstStyle/>
        <a:p>
          <a:endParaRPr lang="en-US"/>
        </a:p>
      </dgm:t>
    </dgm:pt>
    <dgm:pt modelId="{FA1ED175-F84A-4FCA-B4F1-C6B8D63D9750}" type="sibTrans" cxnId="{925FEE69-D29D-4B55-98A8-7A5E4FB5F4C9}">
      <dgm:prSet/>
      <dgm:spPr/>
      <dgm:t>
        <a:bodyPr/>
        <a:lstStyle/>
        <a:p>
          <a:endParaRPr lang="en-US"/>
        </a:p>
      </dgm:t>
    </dgm:pt>
    <dgm:pt modelId="{9818CDE4-263E-40FF-BDAC-E79D26A7BE9D}">
      <dgm:prSet/>
      <dgm:spPr/>
      <dgm:t>
        <a:bodyPr/>
        <a:lstStyle/>
        <a:p>
          <a:r>
            <a:rPr lang="en-US" dirty="0">
              <a:latin typeface="Times New Roman" panose="02020603050405020304" pitchFamily="18" charset="0"/>
              <a:cs typeface="Times New Roman" panose="02020603050405020304" pitchFamily="18" charset="0"/>
            </a:rPr>
            <a:t>Department of Mathematics</a:t>
          </a:r>
        </a:p>
      </dgm:t>
    </dgm:pt>
    <dgm:pt modelId="{9C4A3D40-0310-48EE-8977-3A5975BBB663}" type="parTrans" cxnId="{0BF9EA26-7F4C-49C3-8D19-7D7CE0C7F214}">
      <dgm:prSet/>
      <dgm:spPr/>
      <dgm:t>
        <a:bodyPr/>
        <a:lstStyle/>
        <a:p>
          <a:endParaRPr lang="en-US"/>
        </a:p>
      </dgm:t>
    </dgm:pt>
    <dgm:pt modelId="{6E2F54A0-2790-48C7-B46A-27D62D2346E8}" type="sibTrans" cxnId="{0BF9EA26-7F4C-49C3-8D19-7D7CE0C7F214}">
      <dgm:prSet/>
      <dgm:spPr/>
      <dgm:t>
        <a:bodyPr/>
        <a:lstStyle/>
        <a:p>
          <a:endParaRPr lang="en-US"/>
        </a:p>
      </dgm:t>
    </dgm:pt>
    <dgm:pt modelId="{D792B6D7-C2F5-4622-9F2C-57BC8109E16B}">
      <dgm:prSet/>
      <dgm:spPr/>
      <dgm:t>
        <a:bodyPr/>
        <a:lstStyle/>
        <a:p>
          <a:r>
            <a:rPr lang="en-US" dirty="0">
              <a:latin typeface="Times New Roman" panose="02020603050405020304" pitchFamily="18" charset="0"/>
              <a:cs typeface="Times New Roman" panose="02020603050405020304" pitchFamily="18" charset="0"/>
            </a:rPr>
            <a:t>University of </a:t>
          </a:r>
          <a:r>
            <a:rPr lang="en-US" dirty="0" err="1">
              <a:latin typeface="Times New Roman" panose="02020603050405020304" pitchFamily="18" charset="0"/>
              <a:cs typeface="Times New Roman" panose="02020603050405020304" pitchFamily="18" charset="0"/>
            </a:rPr>
            <a:t>Barishal</a:t>
          </a:r>
          <a:endParaRPr lang="en-US" dirty="0">
            <a:latin typeface="Times New Roman" panose="02020603050405020304" pitchFamily="18" charset="0"/>
            <a:cs typeface="Times New Roman" panose="02020603050405020304" pitchFamily="18" charset="0"/>
          </a:endParaRPr>
        </a:p>
      </dgm:t>
    </dgm:pt>
    <dgm:pt modelId="{0EFB7E2B-4E50-4D9C-A128-EAF09FF6AAFA}" type="parTrans" cxnId="{C865EE83-B4B7-4B58-87FE-E7700626D409}">
      <dgm:prSet/>
      <dgm:spPr/>
      <dgm:t>
        <a:bodyPr/>
        <a:lstStyle/>
        <a:p>
          <a:endParaRPr lang="en-US"/>
        </a:p>
      </dgm:t>
    </dgm:pt>
    <dgm:pt modelId="{4051C5F4-5704-459C-9CB5-922454426EB1}" type="sibTrans" cxnId="{C865EE83-B4B7-4B58-87FE-E7700626D409}">
      <dgm:prSet/>
      <dgm:spPr/>
      <dgm:t>
        <a:bodyPr/>
        <a:lstStyle/>
        <a:p>
          <a:endParaRPr lang="en-US"/>
        </a:p>
      </dgm:t>
    </dgm:pt>
    <dgm:pt modelId="{284ED53F-9A67-420A-975E-60D83A213B5D}" type="pres">
      <dgm:prSet presAssocID="{21F3923A-68E9-46AE-BAB3-3CFA3CBEA1DF}" presName="Name0" presStyleCnt="0">
        <dgm:presLayoutVars>
          <dgm:chMax val="7"/>
          <dgm:dir/>
          <dgm:animLvl val="lvl"/>
          <dgm:resizeHandles val="exact"/>
        </dgm:presLayoutVars>
      </dgm:prSet>
      <dgm:spPr/>
    </dgm:pt>
    <dgm:pt modelId="{806CDDD8-700A-4E46-ADE9-351415FBFF53}" type="pres">
      <dgm:prSet presAssocID="{F336D961-D83A-4264-A7C4-5F84291DBA0C}" presName="circle1" presStyleLbl="node1" presStyleIdx="0" presStyleCnt="4"/>
      <dgm:spPr/>
    </dgm:pt>
    <dgm:pt modelId="{7713EA0A-E611-4492-AB7A-D42B50B78BAE}" type="pres">
      <dgm:prSet presAssocID="{F336D961-D83A-4264-A7C4-5F84291DBA0C}" presName="space" presStyleCnt="0"/>
      <dgm:spPr/>
    </dgm:pt>
    <dgm:pt modelId="{9771CC77-42A8-4603-9994-D2143A8D32AD}" type="pres">
      <dgm:prSet presAssocID="{F336D961-D83A-4264-A7C4-5F84291DBA0C}" presName="rect1" presStyleLbl="alignAcc1" presStyleIdx="0" presStyleCnt="4"/>
      <dgm:spPr/>
    </dgm:pt>
    <dgm:pt modelId="{230F2FED-0107-4983-B4B0-20E42F6D0D70}" type="pres">
      <dgm:prSet presAssocID="{BA1CE1B1-C695-4D8B-9572-76219E81F88C}" presName="vertSpace2" presStyleLbl="node1" presStyleIdx="0" presStyleCnt="4"/>
      <dgm:spPr/>
    </dgm:pt>
    <dgm:pt modelId="{62C5F4FA-5BB8-4C0C-8109-BB1217A8C511}" type="pres">
      <dgm:prSet presAssocID="{BA1CE1B1-C695-4D8B-9572-76219E81F88C}" presName="circle2" presStyleLbl="node1" presStyleIdx="1" presStyleCnt="4"/>
      <dgm:spPr/>
    </dgm:pt>
    <dgm:pt modelId="{789AD637-73E6-43A5-925C-0109CA05E770}" type="pres">
      <dgm:prSet presAssocID="{BA1CE1B1-C695-4D8B-9572-76219E81F88C}" presName="rect2" presStyleLbl="alignAcc1" presStyleIdx="1" presStyleCnt="4" custLinFactNeighborX="0" custLinFactNeighborY="110"/>
      <dgm:spPr/>
    </dgm:pt>
    <dgm:pt modelId="{A7DD7D37-9D39-44FA-982F-8FBC90C13FD0}" type="pres">
      <dgm:prSet presAssocID="{9818CDE4-263E-40FF-BDAC-E79D26A7BE9D}" presName="vertSpace3" presStyleLbl="node1" presStyleIdx="1" presStyleCnt="4"/>
      <dgm:spPr/>
    </dgm:pt>
    <dgm:pt modelId="{C64281B8-67A5-4511-BBB6-A240607E9C33}" type="pres">
      <dgm:prSet presAssocID="{9818CDE4-263E-40FF-BDAC-E79D26A7BE9D}" presName="circle3" presStyleLbl="node1" presStyleIdx="2" presStyleCnt="4"/>
      <dgm:spPr/>
    </dgm:pt>
    <dgm:pt modelId="{E9F4316C-3563-4395-A67D-0E7B6F7092CA}" type="pres">
      <dgm:prSet presAssocID="{9818CDE4-263E-40FF-BDAC-E79D26A7BE9D}" presName="rect3" presStyleLbl="alignAcc1" presStyleIdx="2" presStyleCnt="4"/>
      <dgm:spPr/>
    </dgm:pt>
    <dgm:pt modelId="{65F77FFC-2635-4BBC-A402-6CB3CE103D02}" type="pres">
      <dgm:prSet presAssocID="{D792B6D7-C2F5-4622-9F2C-57BC8109E16B}" presName="vertSpace4" presStyleLbl="node1" presStyleIdx="2" presStyleCnt="4"/>
      <dgm:spPr/>
    </dgm:pt>
    <dgm:pt modelId="{F2F6FEAC-DE7A-432E-9337-8C34CC2547ED}" type="pres">
      <dgm:prSet presAssocID="{D792B6D7-C2F5-4622-9F2C-57BC8109E16B}" presName="circle4" presStyleLbl="node1" presStyleIdx="3" presStyleCnt="4"/>
      <dgm:spPr/>
    </dgm:pt>
    <dgm:pt modelId="{D45D9E7C-AC54-42F3-A4F7-52404BB551B3}" type="pres">
      <dgm:prSet presAssocID="{D792B6D7-C2F5-4622-9F2C-57BC8109E16B}" presName="rect4" presStyleLbl="alignAcc1" presStyleIdx="3" presStyleCnt="4"/>
      <dgm:spPr/>
    </dgm:pt>
    <dgm:pt modelId="{D77324C7-9C3C-4824-952E-5CBB3C9AB8E5}" type="pres">
      <dgm:prSet presAssocID="{F336D961-D83A-4264-A7C4-5F84291DBA0C}" presName="rect1ParTxNoCh" presStyleLbl="alignAcc1" presStyleIdx="3" presStyleCnt="4">
        <dgm:presLayoutVars>
          <dgm:chMax val="1"/>
          <dgm:bulletEnabled val="1"/>
        </dgm:presLayoutVars>
      </dgm:prSet>
      <dgm:spPr/>
    </dgm:pt>
    <dgm:pt modelId="{2AD5803F-CF6E-4458-B1B7-0EED678A7AF7}" type="pres">
      <dgm:prSet presAssocID="{BA1CE1B1-C695-4D8B-9572-76219E81F88C}" presName="rect2ParTxNoCh" presStyleLbl="alignAcc1" presStyleIdx="3" presStyleCnt="4">
        <dgm:presLayoutVars>
          <dgm:chMax val="1"/>
          <dgm:bulletEnabled val="1"/>
        </dgm:presLayoutVars>
      </dgm:prSet>
      <dgm:spPr/>
    </dgm:pt>
    <dgm:pt modelId="{F666AF48-B014-4BF3-BAF5-B185952EE96F}" type="pres">
      <dgm:prSet presAssocID="{9818CDE4-263E-40FF-BDAC-E79D26A7BE9D}" presName="rect3ParTxNoCh" presStyleLbl="alignAcc1" presStyleIdx="3" presStyleCnt="4">
        <dgm:presLayoutVars>
          <dgm:chMax val="1"/>
          <dgm:bulletEnabled val="1"/>
        </dgm:presLayoutVars>
      </dgm:prSet>
      <dgm:spPr/>
    </dgm:pt>
    <dgm:pt modelId="{1530AE43-9661-4CC5-9580-900075805C0A}" type="pres">
      <dgm:prSet presAssocID="{D792B6D7-C2F5-4622-9F2C-57BC8109E16B}" presName="rect4ParTxNoCh" presStyleLbl="alignAcc1" presStyleIdx="3" presStyleCnt="4">
        <dgm:presLayoutVars>
          <dgm:chMax val="1"/>
          <dgm:bulletEnabled val="1"/>
        </dgm:presLayoutVars>
      </dgm:prSet>
      <dgm:spPr/>
    </dgm:pt>
  </dgm:ptLst>
  <dgm:cxnLst>
    <dgm:cxn modelId="{F1CDF20B-9444-400D-87A6-431DDA525AF3}" srcId="{21F3923A-68E9-46AE-BAB3-3CFA3CBEA1DF}" destId="{F336D961-D83A-4264-A7C4-5F84291DBA0C}" srcOrd="0" destOrd="0" parTransId="{9D56EA12-7AFB-4F94-BC22-1CC06435E9E7}" sibTransId="{E862FA7B-0B9B-48A8-9142-9A48907209DA}"/>
    <dgm:cxn modelId="{0BF9EA26-7F4C-49C3-8D19-7D7CE0C7F214}" srcId="{21F3923A-68E9-46AE-BAB3-3CFA3CBEA1DF}" destId="{9818CDE4-263E-40FF-BDAC-E79D26A7BE9D}" srcOrd="2" destOrd="0" parTransId="{9C4A3D40-0310-48EE-8977-3A5975BBB663}" sibTransId="{6E2F54A0-2790-48C7-B46A-27D62D2346E8}"/>
    <dgm:cxn modelId="{F2346138-F6BD-458A-9C3E-A18AB954EA2B}" type="presOf" srcId="{BA1CE1B1-C695-4D8B-9572-76219E81F88C}" destId="{789AD637-73E6-43A5-925C-0109CA05E770}" srcOrd="0" destOrd="0" presId="urn:microsoft.com/office/officeart/2005/8/layout/target3"/>
    <dgm:cxn modelId="{3DF9BE5C-FD0B-44EA-B1DE-6487EDA96561}" type="presOf" srcId="{D792B6D7-C2F5-4622-9F2C-57BC8109E16B}" destId="{D45D9E7C-AC54-42F3-A4F7-52404BB551B3}" srcOrd="0" destOrd="0" presId="urn:microsoft.com/office/officeart/2005/8/layout/target3"/>
    <dgm:cxn modelId="{925FEE69-D29D-4B55-98A8-7A5E4FB5F4C9}" srcId="{21F3923A-68E9-46AE-BAB3-3CFA3CBEA1DF}" destId="{BA1CE1B1-C695-4D8B-9572-76219E81F88C}" srcOrd="1" destOrd="0" parTransId="{A380F549-698C-4963-BE76-31237D460423}" sibTransId="{FA1ED175-F84A-4FCA-B4F1-C6B8D63D9750}"/>
    <dgm:cxn modelId="{85BD036E-B5FF-4169-83D6-FDC575CCF14C}" type="presOf" srcId="{F336D961-D83A-4264-A7C4-5F84291DBA0C}" destId="{D77324C7-9C3C-4824-952E-5CBB3C9AB8E5}" srcOrd="1" destOrd="0" presId="urn:microsoft.com/office/officeart/2005/8/layout/target3"/>
    <dgm:cxn modelId="{28EEC872-EB81-43C6-90D3-B6FC31A52366}" type="presOf" srcId="{D792B6D7-C2F5-4622-9F2C-57BC8109E16B}" destId="{1530AE43-9661-4CC5-9580-900075805C0A}" srcOrd="1" destOrd="0" presId="urn:microsoft.com/office/officeart/2005/8/layout/target3"/>
    <dgm:cxn modelId="{8E5D2D7A-D1E8-4AED-BAAB-AE55BD466473}" type="presOf" srcId="{21F3923A-68E9-46AE-BAB3-3CFA3CBEA1DF}" destId="{284ED53F-9A67-420A-975E-60D83A213B5D}" srcOrd="0" destOrd="0" presId="urn:microsoft.com/office/officeart/2005/8/layout/target3"/>
    <dgm:cxn modelId="{937AC083-0DC6-4846-AA07-5641A6BD4988}" type="presOf" srcId="{9818CDE4-263E-40FF-BDAC-E79D26A7BE9D}" destId="{E9F4316C-3563-4395-A67D-0E7B6F7092CA}" srcOrd="0" destOrd="0" presId="urn:microsoft.com/office/officeart/2005/8/layout/target3"/>
    <dgm:cxn modelId="{C865EE83-B4B7-4B58-87FE-E7700626D409}" srcId="{21F3923A-68E9-46AE-BAB3-3CFA3CBEA1DF}" destId="{D792B6D7-C2F5-4622-9F2C-57BC8109E16B}" srcOrd="3" destOrd="0" parTransId="{0EFB7E2B-4E50-4D9C-A128-EAF09FF6AAFA}" sibTransId="{4051C5F4-5704-459C-9CB5-922454426EB1}"/>
    <dgm:cxn modelId="{6D617090-39BB-4F1D-82ED-309D06D01676}" type="presOf" srcId="{BA1CE1B1-C695-4D8B-9572-76219E81F88C}" destId="{2AD5803F-CF6E-4458-B1B7-0EED678A7AF7}" srcOrd="1" destOrd="0" presId="urn:microsoft.com/office/officeart/2005/8/layout/target3"/>
    <dgm:cxn modelId="{40AB28A6-9B71-4C0B-9E48-49BD8103D787}" type="presOf" srcId="{F336D961-D83A-4264-A7C4-5F84291DBA0C}" destId="{9771CC77-42A8-4603-9994-D2143A8D32AD}" srcOrd="0" destOrd="0" presId="urn:microsoft.com/office/officeart/2005/8/layout/target3"/>
    <dgm:cxn modelId="{685CAFE3-D26F-43B7-A048-516AA74FAD5C}" type="presOf" srcId="{9818CDE4-263E-40FF-BDAC-E79D26A7BE9D}" destId="{F666AF48-B014-4BF3-BAF5-B185952EE96F}" srcOrd="1" destOrd="0" presId="urn:microsoft.com/office/officeart/2005/8/layout/target3"/>
    <dgm:cxn modelId="{D087D6F5-5A7E-42A0-8888-5B82644A96EF}" type="presParOf" srcId="{284ED53F-9A67-420A-975E-60D83A213B5D}" destId="{806CDDD8-700A-4E46-ADE9-351415FBFF53}" srcOrd="0" destOrd="0" presId="urn:microsoft.com/office/officeart/2005/8/layout/target3"/>
    <dgm:cxn modelId="{229174D3-8EDB-4686-8140-F908B2AB6870}" type="presParOf" srcId="{284ED53F-9A67-420A-975E-60D83A213B5D}" destId="{7713EA0A-E611-4492-AB7A-D42B50B78BAE}" srcOrd="1" destOrd="0" presId="urn:microsoft.com/office/officeart/2005/8/layout/target3"/>
    <dgm:cxn modelId="{338FD5B5-6368-4B50-B9F5-0D7588E5BF20}" type="presParOf" srcId="{284ED53F-9A67-420A-975E-60D83A213B5D}" destId="{9771CC77-42A8-4603-9994-D2143A8D32AD}" srcOrd="2" destOrd="0" presId="urn:microsoft.com/office/officeart/2005/8/layout/target3"/>
    <dgm:cxn modelId="{D3590413-DD7F-4BE4-8541-7907DA69F9FA}" type="presParOf" srcId="{284ED53F-9A67-420A-975E-60D83A213B5D}" destId="{230F2FED-0107-4983-B4B0-20E42F6D0D70}" srcOrd="3" destOrd="0" presId="urn:microsoft.com/office/officeart/2005/8/layout/target3"/>
    <dgm:cxn modelId="{7B59030C-120F-4DBC-BAF4-8F458DDB66BA}" type="presParOf" srcId="{284ED53F-9A67-420A-975E-60D83A213B5D}" destId="{62C5F4FA-5BB8-4C0C-8109-BB1217A8C511}" srcOrd="4" destOrd="0" presId="urn:microsoft.com/office/officeart/2005/8/layout/target3"/>
    <dgm:cxn modelId="{83E0107C-AE35-4F66-9799-E5B14FF9E1D7}" type="presParOf" srcId="{284ED53F-9A67-420A-975E-60D83A213B5D}" destId="{789AD637-73E6-43A5-925C-0109CA05E770}" srcOrd="5" destOrd="0" presId="urn:microsoft.com/office/officeart/2005/8/layout/target3"/>
    <dgm:cxn modelId="{B9B9D0FE-3FCB-416D-90EA-33C3B25CD719}" type="presParOf" srcId="{284ED53F-9A67-420A-975E-60D83A213B5D}" destId="{A7DD7D37-9D39-44FA-982F-8FBC90C13FD0}" srcOrd="6" destOrd="0" presId="urn:microsoft.com/office/officeart/2005/8/layout/target3"/>
    <dgm:cxn modelId="{80D25AE0-2103-4C65-AA99-2A53294F25AC}" type="presParOf" srcId="{284ED53F-9A67-420A-975E-60D83A213B5D}" destId="{C64281B8-67A5-4511-BBB6-A240607E9C33}" srcOrd="7" destOrd="0" presId="urn:microsoft.com/office/officeart/2005/8/layout/target3"/>
    <dgm:cxn modelId="{F8D66DD3-B0C4-4107-9D61-ACBB08433CAC}" type="presParOf" srcId="{284ED53F-9A67-420A-975E-60D83A213B5D}" destId="{E9F4316C-3563-4395-A67D-0E7B6F7092CA}" srcOrd="8" destOrd="0" presId="urn:microsoft.com/office/officeart/2005/8/layout/target3"/>
    <dgm:cxn modelId="{6D08343D-1343-4CD3-92E2-F631B2AFBBF9}" type="presParOf" srcId="{284ED53F-9A67-420A-975E-60D83A213B5D}" destId="{65F77FFC-2635-4BBC-A402-6CB3CE103D02}" srcOrd="9" destOrd="0" presId="urn:microsoft.com/office/officeart/2005/8/layout/target3"/>
    <dgm:cxn modelId="{3DB57795-AE30-42EC-937F-D0D94D8C141C}" type="presParOf" srcId="{284ED53F-9A67-420A-975E-60D83A213B5D}" destId="{F2F6FEAC-DE7A-432E-9337-8C34CC2547ED}" srcOrd="10" destOrd="0" presId="urn:microsoft.com/office/officeart/2005/8/layout/target3"/>
    <dgm:cxn modelId="{8D6490FF-E82A-4282-9D9A-923BC2C343EC}" type="presParOf" srcId="{284ED53F-9A67-420A-975E-60D83A213B5D}" destId="{D45D9E7C-AC54-42F3-A4F7-52404BB551B3}" srcOrd="11" destOrd="0" presId="urn:microsoft.com/office/officeart/2005/8/layout/target3"/>
    <dgm:cxn modelId="{EE70902C-1E02-4819-B524-A12E9B8DBDFA}" type="presParOf" srcId="{284ED53F-9A67-420A-975E-60D83A213B5D}" destId="{D77324C7-9C3C-4824-952E-5CBB3C9AB8E5}" srcOrd="12" destOrd="0" presId="urn:microsoft.com/office/officeart/2005/8/layout/target3"/>
    <dgm:cxn modelId="{E6F478C1-ADC4-48D1-8E4E-CE5BDAEF92B6}" type="presParOf" srcId="{284ED53F-9A67-420A-975E-60D83A213B5D}" destId="{2AD5803F-CF6E-4458-B1B7-0EED678A7AF7}" srcOrd="13" destOrd="0" presId="urn:microsoft.com/office/officeart/2005/8/layout/target3"/>
    <dgm:cxn modelId="{5763C3E1-25DF-4190-9C29-0FDA0AB014F7}" type="presParOf" srcId="{284ED53F-9A67-420A-975E-60D83A213B5D}" destId="{F666AF48-B014-4BF3-BAF5-B185952EE96F}" srcOrd="14" destOrd="0" presId="urn:microsoft.com/office/officeart/2005/8/layout/target3"/>
    <dgm:cxn modelId="{B9D3A220-00C9-4F30-8EAA-6606CE204592}" type="presParOf" srcId="{284ED53F-9A67-420A-975E-60D83A213B5D}" destId="{1530AE43-9661-4CC5-9580-900075805C0A}" srcOrd="15" destOrd="0" presId="urn:microsoft.com/office/officeart/2005/8/layout/targe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BE80CED-451F-4508-8450-B7EEE7790AB5}"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82B48CF-0FEA-4781-8045-8E86564766F7}">
      <dgm:prSet/>
      <dgm:spPr/>
      <dgm:t>
        <a:bodyPr/>
        <a:lstStyle/>
        <a:p>
          <a:r>
            <a:rPr lang="en-US" b="1" u="sng" dirty="0">
              <a:latin typeface="Times New Roman" panose="02020603050405020304" pitchFamily="18" charset="0"/>
              <a:cs typeface="Times New Roman" panose="02020603050405020304" pitchFamily="18" charset="0"/>
            </a:rPr>
            <a:t>Calculation of GDP using Leontief’s open model:</a:t>
          </a:r>
          <a:endParaRPr lang="en-US" dirty="0">
            <a:latin typeface="Times New Roman" panose="02020603050405020304" pitchFamily="18" charset="0"/>
            <a:cs typeface="Times New Roman" panose="02020603050405020304" pitchFamily="18" charset="0"/>
          </a:endParaRPr>
        </a:p>
      </dgm:t>
    </dgm:pt>
    <dgm:pt modelId="{BD53DF71-5C81-4A50-A6E5-0423FCDB9623}" type="parTrans" cxnId="{E29A76DA-2F6E-443E-85A7-D71880D9273A}">
      <dgm:prSet/>
      <dgm:spPr/>
      <dgm:t>
        <a:bodyPr/>
        <a:lstStyle/>
        <a:p>
          <a:endParaRPr lang="en-US"/>
        </a:p>
      </dgm:t>
    </dgm:pt>
    <dgm:pt modelId="{807EA367-F3F3-4C3D-8333-363172DFF059}" type="sibTrans" cxnId="{E29A76DA-2F6E-443E-85A7-D71880D9273A}">
      <dgm:prSet/>
      <dgm:spPr/>
      <dgm:t>
        <a:bodyPr/>
        <a:lstStyle/>
        <a:p>
          <a:endParaRPr lang="en-US"/>
        </a:p>
      </dgm:t>
    </dgm:pt>
    <dgm:pt modelId="{E72A0BCD-559E-4CB2-A33A-F5947BAD79AF}" type="pres">
      <dgm:prSet presAssocID="{3BE80CED-451F-4508-8450-B7EEE7790AB5}" presName="linear" presStyleCnt="0">
        <dgm:presLayoutVars>
          <dgm:animLvl val="lvl"/>
          <dgm:resizeHandles val="exact"/>
        </dgm:presLayoutVars>
      </dgm:prSet>
      <dgm:spPr/>
    </dgm:pt>
    <dgm:pt modelId="{828416A8-1B22-4AB6-98CB-F65DB2219C38}" type="pres">
      <dgm:prSet presAssocID="{C82B48CF-0FEA-4781-8045-8E86564766F7}" presName="parentText" presStyleLbl="node1" presStyleIdx="0" presStyleCnt="1" custLinFactNeighborY="29798">
        <dgm:presLayoutVars>
          <dgm:chMax val="0"/>
          <dgm:bulletEnabled val="1"/>
        </dgm:presLayoutVars>
      </dgm:prSet>
      <dgm:spPr/>
    </dgm:pt>
  </dgm:ptLst>
  <dgm:cxnLst>
    <dgm:cxn modelId="{B5FBE675-31D6-413D-87CB-B16F7A9CBC52}" type="presOf" srcId="{3BE80CED-451F-4508-8450-B7EEE7790AB5}" destId="{E72A0BCD-559E-4CB2-A33A-F5947BAD79AF}" srcOrd="0" destOrd="0" presId="urn:microsoft.com/office/officeart/2005/8/layout/vList2"/>
    <dgm:cxn modelId="{3B50A2AC-4AF2-414D-99EA-7B15491B57C7}" type="presOf" srcId="{C82B48CF-0FEA-4781-8045-8E86564766F7}" destId="{828416A8-1B22-4AB6-98CB-F65DB2219C38}" srcOrd="0" destOrd="0" presId="urn:microsoft.com/office/officeart/2005/8/layout/vList2"/>
    <dgm:cxn modelId="{E29A76DA-2F6E-443E-85A7-D71880D9273A}" srcId="{3BE80CED-451F-4508-8450-B7EEE7790AB5}" destId="{C82B48CF-0FEA-4781-8045-8E86564766F7}" srcOrd="0" destOrd="0" parTransId="{BD53DF71-5C81-4A50-A6E5-0423FCDB9623}" sibTransId="{807EA367-F3F3-4C3D-8333-363172DFF059}"/>
    <dgm:cxn modelId="{283CEDA1-BA92-4034-89A3-FA28C73561CB}" type="presParOf" srcId="{E72A0BCD-559E-4CB2-A33A-F5947BAD79AF}" destId="{828416A8-1B22-4AB6-98CB-F65DB2219C38}"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DDBDA31A-E3B9-4AA2-9051-2624E276B73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6F38B74-B960-4DB1-81CD-55873C349973}">
      <dgm:prSet/>
      <dgm:spPr/>
      <dgm:t>
        <a:bodyPr/>
        <a:lstStyle/>
        <a:p>
          <a:r>
            <a:rPr lang="en-US" b="1" u="sng"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dgm:t>
    </dgm:pt>
    <dgm:pt modelId="{B9358498-B5C1-445A-9BD9-76FA072FD36C}" type="parTrans" cxnId="{96C52251-1EEE-45A8-A79C-E20EF9999681}">
      <dgm:prSet/>
      <dgm:spPr/>
      <dgm:t>
        <a:bodyPr/>
        <a:lstStyle/>
        <a:p>
          <a:endParaRPr lang="en-US"/>
        </a:p>
      </dgm:t>
    </dgm:pt>
    <dgm:pt modelId="{518871B6-A0D3-41D2-9DC6-83D5250E8377}" type="sibTrans" cxnId="{96C52251-1EEE-45A8-A79C-E20EF9999681}">
      <dgm:prSet/>
      <dgm:spPr/>
      <dgm:t>
        <a:bodyPr/>
        <a:lstStyle/>
        <a:p>
          <a:endParaRPr lang="en-US"/>
        </a:p>
      </dgm:t>
    </dgm:pt>
    <dgm:pt modelId="{1E7B8B85-6C47-499A-981A-EF3F4B3366DD}" type="pres">
      <dgm:prSet presAssocID="{DDBDA31A-E3B9-4AA2-9051-2624E276B73A}" presName="linear" presStyleCnt="0">
        <dgm:presLayoutVars>
          <dgm:animLvl val="lvl"/>
          <dgm:resizeHandles val="exact"/>
        </dgm:presLayoutVars>
      </dgm:prSet>
      <dgm:spPr/>
    </dgm:pt>
    <dgm:pt modelId="{FB62B3F9-DB23-4972-B960-81BE850994E9}" type="pres">
      <dgm:prSet presAssocID="{A6F38B74-B960-4DB1-81CD-55873C349973}" presName="parentText" presStyleLbl="node1" presStyleIdx="0" presStyleCnt="1" custLinFactY="30549" custLinFactNeighborX="91038" custLinFactNeighborY="100000">
        <dgm:presLayoutVars>
          <dgm:chMax val="0"/>
          <dgm:bulletEnabled val="1"/>
        </dgm:presLayoutVars>
      </dgm:prSet>
      <dgm:spPr/>
    </dgm:pt>
  </dgm:ptLst>
  <dgm:cxnLst>
    <dgm:cxn modelId="{E5169414-FA1E-4F92-9F5F-3DDDB97EE7D6}" type="presOf" srcId="{A6F38B74-B960-4DB1-81CD-55873C349973}" destId="{FB62B3F9-DB23-4972-B960-81BE850994E9}" srcOrd="0" destOrd="0" presId="urn:microsoft.com/office/officeart/2005/8/layout/vList2"/>
    <dgm:cxn modelId="{CD5B5F4E-2CE0-449D-A65B-2D5E69A62512}" type="presOf" srcId="{DDBDA31A-E3B9-4AA2-9051-2624E276B73A}" destId="{1E7B8B85-6C47-499A-981A-EF3F4B3366DD}" srcOrd="0" destOrd="0" presId="urn:microsoft.com/office/officeart/2005/8/layout/vList2"/>
    <dgm:cxn modelId="{96C52251-1EEE-45A8-A79C-E20EF9999681}" srcId="{DDBDA31A-E3B9-4AA2-9051-2624E276B73A}" destId="{A6F38B74-B960-4DB1-81CD-55873C349973}" srcOrd="0" destOrd="0" parTransId="{B9358498-B5C1-445A-9BD9-76FA072FD36C}" sibTransId="{518871B6-A0D3-41D2-9DC6-83D5250E8377}"/>
    <dgm:cxn modelId="{A260D234-B1D8-41E3-AC20-044A80FAFDE2}" type="presParOf" srcId="{1E7B8B85-6C47-499A-981A-EF3F4B3366DD}" destId="{FB62B3F9-DB23-4972-B960-81BE850994E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BF9FEFF-8033-4829-8CD6-CA3E0DD4C34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C7D5A0FC-363F-4ABE-9331-6636B7AB0422}">
      <dgm:prSet/>
      <dgm:spPr/>
      <dgm:t>
        <a:bodyPr/>
        <a:lstStyle/>
        <a:p>
          <a:pPr algn="just"/>
          <a:r>
            <a:rPr lang="en-US" dirty="0">
              <a:latin typeface="Times New Roman" panose="02020603050405020304" pitchFamily="18" charset="0"/>
              <a:cs typeface="Times New Roman" panose="02020603050405020304" pitchFamily="18" charset="0"/>
            </a:rPr>
            <a:t>Our goal is to design economic plans for maintaining economical relationship of industries while producing products. Matrix theory is used to build these two types of economic models. In this presentation we discuss about two interrelated economical models. We minimize the cost of industries on preventing pollution while producing products by using the application of Leontief closed model and we calculate the GDP by using application of Leontief open model. </a:t>
          </a:r>
        </a:p>
      </dgm:t>
    </dgm:pt>
    <dgm:pt modelId="{239B51FC-05BE-4B14-8C33-0C5042ACD00B}" type="parTrans" cxnId="{4726BDE2-9616-4E49-AC7E-08FA2E42FCB6}">
      <dgm:prSet/>
      <dgm:spPr/>
      <dgm:t>
        <a:bodyPr/>
        <a:lstStyle/>
        <a:p>
          <a:endParaRPr lang="en-US"/>
        </a:p>
      </dgm:t>
    </dgm:pt>
    <dgm:pt modelId="{4460A6C3-149A-45E1-96A6-90F0C7FEDBA0}" type="sibTrans" cxnId="{4726BDE2-9616-4E49-AC7E-08FA2E42FCB6}">
      <dgm:prSet/>
      <dgm:spPr/>
      <dgm:t>
        <a:bodyPr/>
        <a:lstStyle/>
        <a:p>
          <a:endParaRPr lang="en-US"/>
        </a:p>
      </dgm:t>
    </dgm:pt>
    <dgm:pt modelId="{53F7D2A8-7748-41A5-9C6A-DE0D7EE5CEAC}" type="pres">
      <dgm:prSet presAssocID="{3BF9FEFF-8033-4829-8CD6-CA3E0DD4C34E}" presName="linear" presStyleCnt="0">
        <dgm:presLayoutVars>
          <dgm:animLvl val="lvl"/>
          <dgm:resizeHandles val="exact"/>
        </dgm:presLayoutVars>
      </dgm:prSet>
      <dgm:spPr/>
    </dgm:pt>
    <dgm:pt modelId="{DCC4E3A1-39FF-49BB-9644-FF8D69C702B1}" type="pres">
      <dgm:prSet presAssocID="{C7D5A0FC-363F-4ABE-9331-6636B7AB0422}" presName="parentText" presStyleLbl="node1" presStyleIdx="0" presStyleCnt="1" custLinFactY="9863" custLinFactNeighborX="1314" custLinFactNeighborY="100000">
        <dgm:presLayoutVars>
          <dgm:chMax val="0"/>
          <dgm:bulletEnabled val="1"/>
        </dgm:presLayoutVars>
      </dgm:prSet>
      <dgm:spPr/>
    </dgm:pt>
  </dgm:ptLst>
  <dgm:cxnLst>
    <dgm:cxn modelId="{196B4678-3A11-4D34-9919-F02BF98EF5D9}" type="presOf" srcId="{3BF9FEFF-8033-4829-8CD6-CA3E0DD4C34E}" destId="{53F7D2A8-7748-41A5-9C6A-DE0D7EE5CEAC}" srcOrd="0" destOrd="0" presId="urn:microsoft.com/office/officeart/2005/8/layout/vList2"/>
    <dgm:cxn modelId="{1E7C66A6-AABA-4E67-BC22-D2EA955C4480}" type="presOf" srcId="{C7D5A0FC-363F-4ABE-9331-6636B7AB0422}" destId="{DCC4E3A1-39FF-49BB-9644-FF8D69C702B1}" srcOrd="0" destOrd="0" presId="urn:microsoft.com/office/officeart/2005/8/layout/vList2"/>
    <dgm:cxn modelId="{4726BDE2-9616-4E49-AC7E-08FA2E42FCB6}" srcId="{3BF9FEFF-8033-4829-8CD6-CA3E0DD4C34E}" destId="{C7D5A0FC-363F-4ABE-9331-6636B7AB0422}" srcOrd="0" destOrd="0" parTransId="{239B51FC-05BE-4B14-8C33-0C5042ACD00B}" sibTransId="{4460A6C3-149A-45E1-96A6-90F0C7FEDBA0}"/>
    <dgm:cxn modelId="{F5547318-BD91-4148-86CE-606992912BF8}" type="presParOf" srcId="{53F7D2A8-7748-41A5-9C6A-DE0D7EE5CEAC}" destId="{DCC4E3A1-39FF-49BB-9644-FF8D69C702B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FE5D8DB9-908A-405D-ABF1-F6E917B75909}"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D055AC3F-53C1-41A3-9B3A-0111FAEA95AA}">
      <dgm:prSet/>
      <dgm:spPr/>
      <dgm:t>
        <a:bodyPr/>
        <a:lstStyle/>
        <a:p>
          <a:r>
            <a:rPr lang="en-US" b="1"/>
            <a:t>THANKS TO ALL</a:t>
          </a:r>
          <a:endParaRPr lang="en-US"/>
        </a:p>
      </dgm:t>
    </dgm:pt>
    <dgm:pt modelId="{BA463FF4-D16B-49A1-AD0C-7AF70463C5DE}" type="parTrans" cxnId="{0A097390-E286-4C24-80A5-6B23BAFB8720}">
      <dgm:prSet/>
      <dgm:spPr/>
      <dgm:t>
        <a:bodyPr/>
        <a:lstStyle/>
        <a:p>
          <a:endParaRPr lang="en-US"/>
        </a:p>
      </dgm:t>
    </dgm:pt>
    <dgm:pt modelId="{E3422E72-68C9-46BE-808D-C4175C683B95}" type="sibTrans" cxnId="{0A097390-E286-4C24-80A5-6B23BAFB8720}">
      <dgm:prSet/>
      <dgm:spPr/>
      <dgm:t>
        <a:bodyPr/>
        <a:lstStyle/>
        <a:p>
          <a:endParaRPr lang="en-US"/>
        </a:p>
      </dgm:t>
    </dgm:pt>
    <dgm:pt modelId="{8961F337-7FD3-4C1E-B778-C4FDE4F14005}" type="pres">
      <dgm:prSet presAssocID="{FE5D8DB9-908A-405D-ABF1-F6E917B75909}" presName="linearFlow" presStyleCnt="0">
        <dgm:presLayoutVars>
          <dgm:dir/>
          <dgm:resizeHandles val="exact"/>
        </dgm:presLayoutVars>
      </dgm:prSet>
      <dgm:spPr/>
    </dgm:pt>
    <dgm:pt modelId="{09D8BE20-3306-49A1-9203-BE5118AF1DB0}" type="pres">
      <dgm:prSet presAssocID="{D055AC3F-53C1-41A3-9B3A-0111FAEA95AA}" presName="composite" presStyleCnt="0"/>
      <dgm:spPr/>
    </dgm:pt>
    <dgm:pt modelId="{25E2DAAF-9E60-4223-ABFB-0E42F95729AC}" type="pres">
      <dgm:prSet presAssocID="{D055AC3F-53C1-41A3-9B3A-0111FAEA95AA}" presName="imgShp" presStyleLbl="fgImgPlace1" presStyleIdx="0" presStyleCnt="1"/>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dgm:spPr>
    </dgm:pt>
    <dgm:pt modelId="{D748D853-F6DE-481F-AD8A-13DF54BFD5D9}" type="pres">
      <dgm:prSet presAssocID="{D055AC3F-53C1-41A3-9B3A-0111FAEA95AA}" presName="txShp" presStyleLbl="node1" presStyleIdx="0" presStyleCnt="1">
        <dgm:presLayoutVars>
          <dgm:bulletEnabled val="1"/>
        </dgm:presLayoutVars>
      </dgm:prSet>
      <dgm:spPr/>
    </dgm:pt>
  </dgm:ptLst>
  <dgm:cxnLst>
    <dgm:cxn modelId="{502C5B5A-6F95-4571-90AC-196AE106F42F}" type="presOf" srcId="{FE5D8DB9-908A-405D-ABF1-F6E917B75909}" destId="{8961F337-7FD3-4C1E-B778-C4FDE4F14005}" srcOrd="0" destOrd="0" presId="urn:microsoft.com/office/officeart/2005/8/layout/vList3"/>
    <dgm:cxn modelId="{0A097390-E286-4C24-80A5-6B23BAFB8720}" srcId="{FE5D8DB9-908A-405D-ABF1-F6E917B75909}" destId="{D055AC3F-53C1-41A3-9B3A-0111FAEA95AA}" srcOrd="0" destOrd="0" parTransId="{BA463FF4-D16B-49A1-AD0C-7AF70463C5DE}" sibTransId="{E3422E72-68C9-46BE-808D-C4175C683B95}"/>
    <dgm:cxn modelId="{38ADA2DD-43F8-4406-BD66-6EEEAB32D311}" type="presOf" srcId="{D055AC3F-53C1-41A3-9B3A-0111FAEA95AA}" destId="{D748D853-F6DE-481F-AD8A-13DF54BFD5D9}" srcOrd="0" destOrd="0" presId="urn:microsoft.com/office/officeart/2005/8/layout/vList3"/>
    <dgm:cxn modelId="{9B8645E6-BD92-439C-B1C6-3B60BE65DCFC}" type="presParOf" srcId="{8961F337-7FD3-4C1E-B778-C4FDE4F14005}" destId="{09D8BE20-3306-49A1-9203-BE5118AF1DB0}" srcOrd="0" destOrd="0" presId="urn:microsoft.com/office/officeart/2005/8/layout/vList3"/>
    <dgm:cxn modelId="{37ABDC21-F963-45FC-8408-675E36B3E4F5}" type="presParOf" srcId="{09D8BE20-3306-49A1-9203-BE5118AF1DB0}" destId="{25E2DAAF-9E60-4223-ABFB-0E42F95729AC}" srcOrd="0" destOrd="0" presId="urn:microsoft.com/office/officeart/2005/8/layout/vList3"/>
    <dgm:cxn modelId="{6BEEABA8-28EE-4C9A-9958-82F87216F2F3}" type="presParOf" srcId="{09D8BE20-3306-49A1-9203-BE5118AF1DB0}" destId="{D748D853-F6DE-481F-AD8A-13DF54BFD5D9}"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E27ED6-5A09-4011-8E60-34C74E3A6266}"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F61D581-01DE-49BC-BAAD-BB3F932E333E}">
      <dgm:prSet/>
      <dgm:spPr/>
      <dgm:t>
        <a:bodyPr/>
        <a:lstStyle/>
        <a:p>
          <a:r>
            <a:rPr lang="en-US" b="1" u="sng" dirty="0"/>
            <a:t>Presentation Outlines:</a:t>
          </a:r>
          <a:endParaRPr lang="en-US" dirty="0"/>
        </a:p>
      </dgm:t>
    </dgm:pt>
    <dgm:pt modelId="{48A6764D-43BB-49E4-9399-C7BBC0C44D68}" type="parTrans" cxnId="{0BA46C40-D90A-42B7-9823-BAC2B31FFD83}">
      <dgm:prSet/>
      <dgm:spPr/>
      <dgm:t>
        <a:bodyPr/>
        <a:lstStyle/>
        <a:p>
          <a:endParaRPr lang="en-US"/>
        </a:p>
      </dgm:t>
    </dgm:pt>
    <dgm:pt modelId="{17982DF9-EC05-493F-B748-A8E653730AF4}" type="sibTrans" cxnId="{0BA46C40-D90A-42B7-9823-BAC2B31FFD83}">
      <dgm:prSet/>
      <dgm:spPr/>
      <dgm:t>
        <a:bodyPr/>
        <a:lstStyle/>
        <a:p>
          <a:endParaRPr lang="en-US"/>
        </a:p>
      </dgm:t>
    </dgm:pt>
    <dgm:pt modelId="{B9CADE75-0D3E-46A0-87CC-1DEC55BEBA70}" type="pres">
      <dgm:prSet presAssocID="{3AE27ED6-5A09-4011-8E60-34C74E3A6266}" presName="linear" presStyleCnt="0">
        <dgm:presLayoutVars>
          <dgm:animLvl val="lvl"/>
          <dgm:resizeHandles val="exact"/>
        </dgm:presLayoutVars>
      </dgm:prSet>
      <dgm:spPr/>
    </dgm:pt>
    <dgm:pt modelId="{24BEE755-1916-4FBD-A2AE-A7A316667E80}" type="pres">
      <dgm:prSet presAssocID="{3F61D581-01DE-49BC-BAAD-BB3F932E333E}" presName="parentText" presStyleLbl="node1" presStyleIdx="0" presStyleCnt="1">
        <dgm:presLayoutVars>
          <dgm:chMax val="0"/>
          <dgm:bulletEnabled val="1"/>
        </dgm:presLayoutVars>
      </dgm:prSet>
      <dgm:spPr/>
    </dgm:pt>
  </dgm:ptLst>
  <dgm:cxnLst>
    <dgm:cxn modelId="{0BA46C40-D90A-42B7-9823-BAC2B31FFD83}" srcId="{3AE27ED6-5A09-4011-8E60-34C74E3A6266}" destId="{3F61D581-01DE-49BC-BAAD-BB3F932E333E}" srcOrd="0" destOrd="0" parTransId="{48A6764D-43BB-49E4-9399-C7BBC0C44D68}" sibTransId="{17982DF9-EC05-493F-B748-A8E653730AF4}"/>
    <dgm:cxn modelId="{92AB49E7-0FC2-4D90-858E-E24F3EB89A82}" type="presOf" srcId="{3AE27ED6-5A09-4011-8E60-34C74E3A6266}" destId="{B9CADE75-0D3E-46A0-87CC-1DEC55BEBA70}" srcOrd="0" destOrd="0" presId="urn:microsoft.com/office/officeart/2005/8/layout/vList2"/>
    <dgm:cxn modelId="{DF8552FC-B238-4FE5-8CA1-8CA802599462}" type="presOf" srcId="{3F61D581-01DE-49BC-BAAD-BB3F932E333E}" destId="{24BEE755-1916-4FBD-A2AE-A7A316667E80}" srcOrd="0" destOrd="0" presId="urn:microsoft.com/office/officeart/2005/8/layout/vList2"/>
    <dgm:cxn modelId="{0B53BE08-D928-401C-9CDC-B2D7FEB6912B}" type="presParOf" srcId="{B9CADE75-0D3E-46A0-87CC-1DEC55BEBA70}" destId="{24BEE755-1916-4FBD-A2AE-A7A316667E8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01026B7-A627-4FCF-A5C7-BAC6979810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81FF664F-1A3C-44C4-8972-6CEF1C61DFDC}">
      <dgm:prSet/>
      <dgm:spPr/>
      <dgm:t>
        <a:bodyPr/>
        <a:lstStyle/>
        <a:p>
          <a:r>
            <a:rPr lang="en-US" dirty="0"/>
            <a:t>Leontief economic models.</a:t>
          </a:r>
        </a:p>
      </dgm:t>
    </dgm:pt>
    <dgm:pt modelId="{49F8C008-0B18-4C8D-8506-5F8CB44FFF8A}" type="parTrans" cxnId="{CCEC64B5-3FF3-48DA-912E-05E7BBD1CF00}">
      <dgm:prSet/>
      <dgm:spPr/>
      <dgm:t>
        <a:bodyPr/>
        <a:lstStyle/>
        <a:p>
          <a:endParaRPr lang="en-US"/>
        </a:p>
      </dgm:t>
    </dgm:pt>
    <dgm:pt modelId="{EEDB774F-1E41-4E68-9275-2A1F42C80210}" type="sibTrans" cxnId="{CCEC64B5-3FF3-48DA-912E-05E7BBD1CF00}">
      <dgm:prSet/>
      <dgm:spPr/>
      <dgm:t>
        <a:bodyPr/>
        <a:lstStyle/>
        <a:p>
          <a:endParaRPr lang="en-US"/>
        </a:p>
      </dgm:t>
    </dgm:pt>
    <dgm:pt modelId="{B0AC50E1-08D2-4BC9-BBE9-F179F3544964}">
      <dgm:prSet/>
      <dgm:spPr/>
      <dgm:t>
        <a:bodyPr/>
        <a:lstStyle/>
        <a:p>
          <a:r>
            <a:rPr lang="en-US"/>
            <a:t>Types of Leontief economic models.</a:t>
          </a:r>
        </a:p>
      </dgm:t>
    </dgm:pt>
    <dgm:pt modelId="{44D11B66-FF14-48F0-B5A1-F04BF60B89DF}" type="parTrans" cxnId="{68F7EDF3-0285-479E-B31E-5B03C7F51170}">
      <dgm:prSet/>
      <dgm:spPr/>
      <dgm:t>
        <a:bodyPr/>
        <a:lstStyle/>
        <a:p>
          <a:endParaRPr lang="en-US"/>
        </a:p>
      </dgm:t>
    </dgm:pt>
    <dgm:pt modelId="{012AF07F-A43B-48AD-B4B1-D995C7CB943C}" type="sibTrans" cxnId="{68F7EDF3-0285-479E-B31E-5B03C7F51170}">
      <dgm:prSet/>
      <dgm:spPr/>
      <dgm:t>
        <a:bodyPr/>
        <a:lstStyle/>
        <a:p>
          <a:endParaRPr lang="en-US"/>
        </a:p>
      </dgm:t>
    </dgm:pt>
    <dgm:pt modelId="{494B7F4D-C91F-426D-A727-AF3938A8E3A6}">
      <dgm:prSet/>
      <dgm:spPr/>
      <dgm:t>
        <a:bodyPr/>
        <a:lstStyle/>
        <a:p>
          <a:r>
            <a:rPr lang="en-US"/>
            <a:t>Leontief’s closed model (Input-Output analysis).</a:t>
          </a:r>
        </a:p>
      </dgm:t>
    </dgm:pt>
    <dgm:pt modelId="{15AF5733-5EF7-42EB-AF3E-DDC92A2686BF}" type="parTrans" cxnId="{393A5601-410B-4EDB-8AFC-608A0D055BCD}">
      <dgm:prSet/>
      <dgm:spPr/>
      <dgm:t>
        <a:bodyPr/>
        <a:lstStyle/>
        <a:p>
          <a:endParaRPr lang="en-US"/>
        </a:p>
      </dgm:t>
    </dgm:pt>
    <dgm:pt modelId="{9D5FB966-EF81-461C-96D0-12AE7EB8697E}" type="sibTrans" cxnId="{393A5601-410B-4EDB-8AFC-608A0D055BCD}">
      <dgm:prSet/>
      <dgm:spPr/>
      <dgm:t>
        <a:bodyPr/>
        <a:lstStyle/>
        <a:p>
          <a:endParaRPr lang="en-US"/>
        </a:p>
      </dgm:t>
    </dgm:pt>
    <dgm:pt modelId="{7E609D43-69BB-4AFF-88A2-F927043FE537}">
      <dgm:prSet/>
      <dgm:spPr/>
      <dgm:t>
        <a:bodyPr/>
        <a:lstStyle/>
        <a:p>
          <a:r>
            <a:rPr lang="en-US"/>
            <a:t>The calculation of the minimum cost of sectors for preventing air pollution by Leontief’s closed model.</a:t>
          </a:r>
        </a:p>
      </dgm:t>
    </dgm:pt>
    <dgm:pt modelId="{5192FCE2-CD35-466A-97D8-BD5CD0EBC065}" type="parTrans" cxnId="{F497D8BC-27E5-4B98-AF9A-2A2CC7D4377F}">
      <dgm:prSet/>
      <dgm:spPr/>
      <dgm:t>
        <a:bodyPr/>
        <a:lstStyle/>
        <a:p>
          <a:endParaRPr lang="en-US"/>
        </a:p>
      </dgm:t>
    </dgm:pt>
    <dgm:pt modelId="{DFF81E00-C711-40B0-A061-8D1AB1782246}" type="sibTrans" cxnId="{F497D8BC-27E5-4B98-AF9A-2A2CC7D4377F}">
      <dgm:prSet/>
      <dgm:spPr/>
      <dgm:t>
        <a:bodyPr/>
        <a:lstStyle/>
        <a:p>
          <a:endParaRPr lang="en-US"/>
        </a:p>
      </dgm:t>
    </dgm:pt>
    <dgm:pt modelId="{FD19C619-22A2-4D2F-BA39-C71E60172326}">
      <dgm:prSet/>
      <dgm:spPr/>
      <dgm:t>
        <a:bodyPr/>
        <a:lstStyle/>
        <a:p>
          <a:r>
            <a:rPr lang="en-US"/>
            <a:t>Leontief’s open model.</a:t>
          </a:r>
        </a:p>
      </dgm:t>
    </dgm:pt>
    <dgm:pt modelId="{68A5A982-3B1E-4896-A8DB-5F5078724E18}" type="parTrans" cxnId="{FF6EF1DF-0BDD-4866-8C55-EF8D819BB2CE}">
      <dgm:prSet/>
      <dgm:spPr/>
      <dgm:t>
        <a:bodyPr/>
        <a:lstStyle/>
        <a:p>
          <a:endParaRPr lang="en-US"/>
        </a:p>
      </dgm:t>
    </dgm:pt>
    <dgm:pt modelId="{37D97B66-C06F-44F0-A60B-E18E5694494F}" type="sibTrans" cxnId="{FF6EF1DF-0BDD-4866-8C55-EF8D819BB2CE}">
      <dgm:prSet/>
      <dgm:spPr/>
      <dgm:t>
        <a:bodyPr/>
        <a:lstStyle/>
        <a:p>
          <a:endParaRPr lang="en-US"/>
        </a:p>
      </dgm:t>
    </dgm:pt>
    <dgm:pt modelId="{858F7E5E-ED46-43D8-9A32-A1C497096E86}">
      <dgm:prSet/>
      <dgm:spPr/>
      <dgm:t>
        <a:bodyPr/>
        <a:lstStyle/>
        <a:p>
          <a:r>
            <a:rPr lang="en-US"/>
            <a:t>Calculation of GDP using Leontief’s open model.</a:t>
          </a:r>
        </a:p>
      </dgm:t>
    </dgm:pt>
    <dgm:pt modelId="{8FA76F5E-B27A-4E26-A0C8-EF39AE66E752}" type="parTrans" cxnId="{39E25C33-A528-42CB-8460-3D8B6CA84461}">
      <dgm:prSet/>
      <dgm:spPr/>
      <dgm:t>
        <a:bodyPr/>
        <a:lstStyle/>
        <a:p>
          <a:endParaRPr lang="en-US"/>
        </a:p>
      </dgm:t>
    </dgm:pt>
    <dgm:pt modelId="{64DB9AF0-306D-4A10-8364-A417DF176735}" type="sibTrans" cxnId="{39E25C33-A528-42CB-8460-3D8B6CA84461}">
      <dgm:prSet/>
      <dgm:spPr/>
      <dgm:t>
        <a:bodyPr/>
        <a:lstStyle/>
        <a:p>
          <a:endParaRPr lang="en-US"/>
        </a:p>
      </dgm:t>
    </dgm:pt>
    <dgm:pt modelId="{634A11F6-94EC-40B9-A45B-B14B84EB07FC}" type="pres">
      <dgm:prSet presAssocID="{D01026B7-A627-4FCF-A5C7-BAC6979810F8}" presName="linear" presStyleCnt="0">
        <dgm:presLayoutVars>
          <dgm:animLvl val="lvl"/>
          <dgm:resizeHandles val="exact"/>
        </dgm:presLayoutVars>
      </dgm:prSet>
      <dgm:spPr/>
    </dgm:pt>
    <dgm:pt modelId="{E3156E0B-97C4-4370-9731-21E645910D10}" type="pres">
      <dgm:prSet presAssocID="{81FF664F-1A3C-44C4-8972-6CEF1C61DFDC}" presName="parentText" presStyleLbl="node1" presStyleIdx="0" presStyleCnt="6">
        <dgm:presLayoutVars>
          <dgm:chMax val="0"/>
          <dgm:bulletEnabled val="1"/>
        </dgm:presLayoutVars>
      </dgm:prSet>
      <dgm:spPr/>
    </dgm:pt>
    <dgm:pt modelId="{15E5F644-FE56-4FD8-AD9F-7C1B1BE491A5}" type="pres">
      <dgm:prSet presAssocID="{EEDB774F-1E41-4E68-9275-2A1F42C80210}" presName="spacer" presStyleCnt="0"/>
      <dgm:spPr/>
    </dgm:pt>
    <dgm:pt modelId="{58A37543-1671-428D-9628-AC292BEF34E4}" type="pres">
      <dgm:prSet presAssocID="{B0AC50E1-08D2-4BC9-BBE9-F179F3544964}" presName="parentText" presStyleLbl="node1" presStyleIdx="1" presStyleCnt="6">
        <dgm:presLayoutVars>
          <dgm:chMax val="0"/>
          <dgm:bulletEnabled val="1"/>
        </dgm:presLayoutVars>
      </dgm:prSet>
      <dgm:spPr/>
    </dgm:pt>
    <dgm:pt modelId="{C05C7279-179F-4542-B524-36EA7CF1EFBB}" type="pres">
      <dgm:prSet presAssocID="{012AF07F-A43B-48AD-B4B1-D995C7CB943C}" presName="spacer" presStyleCnt="0"/>
      <dgm:spPr/>
    </dgm:pt>
    <dgm:pt modelId="{F8FD5E56-7ECB-40E3-A9A6-F38A59FF959F}" type="pres">
      <dgm:prSet presAssocID="{494B7F4D-C91F-426D-A727-AF3938A8E3A6}" presName="parentText" presStyleLbl="node1" presStyleIdx="2" presStyleCnt="6">
        <dgm:presLayoutVars>
          <dgm:chMax val="0"/>
          <dgm:bulletEnabled val="1"/>
        </dgm:presLayoutVars>
      </dgm:prSet>
      <dgm:spPr/>
    </dgm:pt>
    <dgm:pt modelId="{4A6673CE-5538-4520-B76F-692AC4C46160}" type="pres">
      <dgm:prSet presAssocID="{9D5FB966-EF81-461C-96D0-12AE7EB8697E}" presName="spacer" presStyleCnt="0"/>
      <dgm:spPr/>
    </dgm:pt>
    <dgm:pt modelId="{574717C4-1BCF-4A4E-8457-11E9E951FF1D}" type="pres">
      <dgm:prSet presAssocID="{7E609D43-69BB-4AFF-88A2-F927043FE537}" presName="parentText" presStyleLbl="node1" presStyleIdx="3" presStyleCnt="6">
        <dgm:presLayoutVars>
          <dgm:chMax val="0"/>
          <dgm:bulletEnabled val="1"/>
        </dgm:presLayoutVars>
      </dgm:prSet>
      <dgm:spPr/>
    </dgm:pt>
    <dgm:pt modelId="{57509C74-4CB5-409D-8CF4-AEC9772D155C}" type="pres">
      <dgm:prSet presAssocID="{DFF81E00-C711-40B0-A061-8D1AB1782246}" presName="spacer" presStyleCnt="0"/>
      <dgm:spPr/>
    </dgm:pt>
    <dgm:pt modelId="{A5469C22-B119-4FEE-AE68-B6A32B0681F4}" type="pres">
      <dgm:prSet presAssocID="{FD19C619-22A2-4D2F-BA39-C71E60172326}" presName="parentText" presStyleLbl="node1" presStyleIdx="4" presStyleCnt="6">
        <dgm:presLayoutVars>
          <dgm:chMax val="0"/>
          <dgm:bulletEnabled val="1"/>
        </dgm:presLayoutVars>
      </dgm:prSet>
      <dgm:spPr/>
    </dgm:pt>
    <dgm:pt modelId="{1671F2BC-4B50-488F-9A59-D9C14D42EAE3}" type="pres">
      <dgm:prSet presAssocID="{37D97B66-C06F-44F0-A60B-E18E5694494F}" presName="spacer" presStyleCnt="0"/>
      <dgm:spPr/>
    </dgm:pt>
    <dgm:pt modelId="{6926750B-8B32-4476-B51C-48C07E99C42F}" type="pres">
      <dgm:prSet presAssocID="{858F7E5E-ED46-43D8-9A32-A1C497096E86}" presName="parentText" presStyleLbl="node1" presStyleIdx="5" presStyleCnt="6">
        <dgm:presLayoutVars>
          <dgm:chMax val="0"/>
          <dgm:bulletEnabled val="1"/>
        </dgm:presLayoutVars>
      </dgm:prSet>
      <dgm:spPr/>
    </dgm:pt>
  </dgm:ptLst>
  <dgm:cxnLst>
    <dgm:cxn modelId="{393A5601-410B-4EDB-8AFC-608A0D055BCD}" srcId="{D01026B7-A627-4FCF-A5C7-BAC6979810F8}" destId="{494B7F4D-C91F-426D-A727-AF3938A8E3A6}" srcOrd="2" destOrd="0" parTransId="{15AF5733-5EF7-42EB-AF3E-DDC92A2686BF}" sibTransId="{9D5FB966-EF81-461C-96D0-12AE7EB8697E}"/>
    <dgm:cxn modelId="{9B25EF03-B858-44D4-9D2D-162E0EAEE096}" type="presOf" srcId="{858F7E5E-ED46-43D8-9A32-A1C497096E86}" destId="{6926750B-8B32-4476-B51C-48C07E99C42F}" srcOrd="0" destOrd="0" presId="urn:microsoft.com/office/officeart/2005/8/layout/vList2"/>
    <dgm:cxn modelId="{39E25C33-A528-42CB-8460-3D8B6CA84461}" srcId="{D01026B7-A627-4FCF-A5C7-BAC6979810F8}" destId="{858F7E5E-ED46-43D8-9A32-A1C497096E86}" srcOrd="5" destOrd="0" parTransId="{8FA76F5E-B27A-4E26-A0C8-EF39AE66E752}" sibTransId="{64DB9AF0-306D-4A10-8364-A417DF176735}"/>
    <dgm:cxn modelId="{DE766D84-7EA6-4B81-937B-28F0E5386199}" type="presOf" srcId="{7E609D43-69BB-4AFF-88A2-F927043FE537}" destId="{574717C4-1BCF-4A4E-8457-11E9E951FF1D}" srcOrd="0" destOrd="0" presId="urn:microsoft.com/office/officeart/2005/8/layout/vList2"/>
    <dgm:cxn modelId="{0AB5A18B-073B-47BD-830D-8F1C491733E2}" type="presOf" srcId="{D01026B7-A627-4FCF-A5C7-BAC6979810F8}" destId="{634A11F6-94EC-40B9-A45B-B14B84EB07FC}" srcOrd="0" destOrd="0" presId="urn:microsoft.com/office/officeart/2005/8/layout/vList2"/>
    <dgm:cxn modelId="{BB8DB58C-83E4-47D6-B884-96B782525367}" type="presOf" srcId="{B0AC50E1-08D2-4BC9-BBE9-F179F3544964}" destId="{58A37543-1671-428D-9628-AC292BEF34E4}" srcOrd="0" destOrd="0" presId="urn:microsoft.com/office/officeart/2005/8/layout/vList2"/>
    <dgm:cxn modelId="{CCEC64B5-3FF3-48DA-912E-05E7BBD1CF00}" srcId="{D01026B7-A627-4FCF-A5C7-BAC6979810F8}" destId="{81FF664F-1A3C-44C4-8972-6CEF1C61DFDC}" srcOrd="0" destOrd="0" parTransId="{49F8C008-0B18-4C8D-8506-5F8CB44FFF8A}" sibTransId="{EEDB774F-1E41-4E68-9275-2A1F42C80210}"/>
    <dgm:cxn modelId="{2EC6BCB6-E7DD-41A6-A47F-BBFC9FAAEEB3}" type="presOf" srcId="{81FF664F-1A3C-44C4-8972-6CEF1C61DFDC}" destId="{E3156E0B-97C4-4370-9731-21E645910D10}" srcOrd="0" destOrd="0" presId="urn:microsoft.com/office/officeart/2005/8/layout/vList2"/>
    <dgm:cxn modelId="{F497D8BC-27E5-4B98-AF9A-2A2CC7D4377F}" srcId="{D01026B7-A627-4FCF-A5C7-BAC6979810F8}" destId="{7E609D43-69BB-4AFF-88A2-F927043FE537}" srcOrd="3" destOrd="0" parTransId="{5192FCE2-CD35-466A-97D8-BD5CD0EBC065}" sibTransId="{DFF81E00-C711-40B0-A061-8D1AB1782246}"/>
    <dgm:cxn modelId="{FF6EF1DF-0BDD-4866-8C55-EF8D819BB2CE}" srcId="{D01026B7-A627-4FCF-A5C7-BAC6979810F8}" destId="{FD19C619-22A2-4D2F-BA39-C71E60172326}" srcOrd="4" destOrd="0" parTransId="{68A5A982-3B1E-4896-A8DB-5F5078724E18}" sibTransId="{37D97B66-C06F-44F0-A60B-E18E5694494F}"/>
    <dgm:cxn modelId="{2189AFE3-17B4-481C-908C-1C36736F974B}" type="presOf" srcId="{FD19C619-22A2-4D2F-BA39-C71E60172326}" destId="{A5469C22-B119-4FEE-AE68-B6A32B0681F4}" srcOrd="0" destOrd="0" presId="urn:microsoft.com/office/officeart/2005/8/layout/vList2"/>
    <dgm:cxn modelId="{68F7EDF3-0285-479E-B31E-5B03C7F51170}" srcId="{D01026B7-A627-4FCF-A5C7-BAC6979810F8}" destId="{B0AC50E1-08D2-4BC9-BBE9-F179F3544964}" srcOrd="1" destOrd="0" parTransId="{44D11B66-FF14-48F0-B5A1-F04BF60B89DF}" sibTransId="{012AF07F-A43B-48AD-B4B1-D995C7CB943C}"/>
    <dgm:cxn modelId="{1004A1FF-BDB7-4FDC-97AB-F3CC075D5153}" type="presOf" srcId="{494B7F4D-C91F-426D-A727-AF3938A8E3A6}" destId="{F8FD5E56-7ECB-40E3-A9A6-F38A59FF959F}" srcOrd="0" destOrd="0" presId="urn:microsoft.com/office/officeart/2005/8/layout/vList2"/>
    <dgm:cxn modelId="{C2127049-A022-42B5-A8A5-670CDD85333C}" type="presParOf" srcId="{634A11F6-94EC-40B9-A45B-B14B84EB07FC}" destId="{E3156E0B-97C4-4370-9731-21E645910D10}" srcOrd="0" destOrd="0" presId="urn:microsoft.com/office/officeart/2005/8/layout/vList2"/>
    <dgm:cxn modelId="{28EFDE0A-BCEF-42D1-BF2D-5A3841218E90}" type="presParOf" srcId="{634A11F6-94EC-40B9-A45B-B14B84EB07FC}" destId="{15E5F644-FE56-4FD8-AD9F-7C1B1BE491A5}" srcOrd="1" destOrd="0" presId="urn:microsoft.com/office/officeart/2005/8/layout/vList2"/>
    <dgm:cxn modelId="{B5531061-33EF-44FA-941F-D32622758190}" type="presParOf" srcId="{634A11F6-94EC-40B9-A45B-B14B84EB07FC}" destId="{58A37543-1671-428D-9628-AC292BEF34E4}" srcOrd="2" destOrd="0" presId="urn:microsoft.com/office/officeart/2005/8/layout/vList2"/>
    <dgm:cxn modelId="{9907D379-051B-4D75-9D62-78AB79E3F654}" type="presParOf" srcId="{634A11F6-94EC-40B9-A45B-B14B84EB07FC}" destId="{C05C7279-179F-4542-B524-36EA7CF1EFBB}" srcOrd="3" destOrd="0" presId="urn:microsoft.com/office/officeart/2005/8/layout/vList2"/>
    <dgm:cxn modelId="{7C8E880C-CC9A-48D0-BC40-62DC3D1C1A69}" type="presParOf" srcId="{634A11F6-94EC-40B9-A45B-B14B84EB07FC}" destId="{F8FD5E56-7ECB-40E3-A9A6-F38A59FF959F}" srcOrd="4" destOrd="0" presId="urn:microsoft.com/office/officeart/2005/8/layout/vList2"/>
    <dgm:cxn modelId="{AC556279-5F46-43A1-B439-653896AD3C57}" type="presParOf" srcId="{634A11F6-94EC-40B9-A45B-B14B84EB07FC}" destId="{4A6673CE-5538-4520-B76F-692AC4C46160}" srcOrd="5" destOrd="0" presId="urn:microsoft.com/office/officeart/2005/8/layout/vList2"/>
    <dgm:cxn modelId="{31A7842D-89C3-4EFF-A40C-7FBB860293A5}" type="presParOf" srcId="{634A11F6-94EC-40B9-A45B-B14B84EB07FC}" destId="{574717C4-1BCF-4A4E-8457-11E9E951FF1D}" srcOrd="6" destOrd="0" presId="urn:microsoft.com/office/officeart/2005/8/layout/vList2"/>
    <dgm:cxn modelId="{C554B37F-D38F-4051-83D4-441E819F247E}" type="presParOf" srcId="{634A11F6-94EC-40B9-A45B-B14B84EB07FC}" destId="{57509C74-4CB5-409D-8CF4-AEC9772D155C}" srcOrd="7" destOrd="0" presId="urn:microsoft.com/office/officeart/2005/8/layout/vList2"/>
    <dgm:cxn modelId="{FAC0C126-8789-4361-9745-2A249347DCD3}" type="presParOf" srcId="{634A11F6-94EC-40B9-A45B-B14B84EB07FC}" destId="{A5469C22-B119-4FEE-AE68-B6A32B0681F4}" srcOrd="8" destOrd="0" presId="urn:microsoft.com/office/officeart/2005/8/layout/vList2"/>
    <dgm:cxn modelId="{A416AA52-60C8-417B-B34C-D1029082CF71}" type="presParOf" srcId="{634A11F6-94EC-40B9-A45B-B14B84EB07FC}" destId="{1671F2BC-4B50-488F-9A59-D9C14D42EAE3}" srcOrd="9" destOrd="0" presId="urn:microsoft.com/office/officeart/2005/8/layout/vList2"/>
    <dgm:cxn modelId="{59B4364A-6B74-4AAB-BEC4-E549AE7CF39A}" type="presParOf" srcId="{634A11F6-94EC-40B9-A45B-B14B84EB07FC}" destId="{6926750B-8B32-4476-B51C-48C07E99C42F}" srcOrd="1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EAF8BE7-9983-4F74-B2E6-408F2C0337A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7A15757D-516D-46A8-B4FF-49F0FEBE01CD}">
      <dgm:prSet/>
      <dgm:spPr/>
      <dgm:t>
        <a:bodyPr/>
        <a:lstStyle/>
        <a:p>
          <a:r>
            <a:rPr lang="en-US" b="1" u="sng" dirty="0">
              <a:latin typeface="Times New Roman" panose="02020603050405020304" pitchFamily="18" charset="0"/>
              <a:cs typeface="Times New Roman" panose="02020603050405020304" pitchFamily="18" charset="0"/>
            </a:rPr>
            <a:t>Leontief economic models:</a:t>
          </a:r>
          <a:endParaRPr lang="en-US" dirty="0">
            <a:latin typeface="Times New Roman" panose="02020603050405020304" pitchFamily="18" charset="0"/>
            <a:cs typeface="Times New Roman" panose="02020603050405020304" pitchFamily="18" charset="0"/>
          </a:endParaRPr>
        </a:p>
      </dgm:t>
    </dgm:pt>
    <dgm:pt modelId="{BD4AA83C-F2D3-4C00-9D09-31A185587874}" type="parTrans" cxnId="{6ABF1B1B-2EC5-4FB1-8D38-188C55CD39A1}">
      <dgm:prSet/>
      <dgm:spPr/>
      <dgm:t>
        <a:bodyPr/>
        <a:lstStyle/>
        <a:p>
          <a:endParaRPr lang="en-US"/>
        </a:p>
      </dgm:t>
    </dgm:pt>
    <dgm:pt modelId="{4546E0A7-ABB8-4EFF-9C48-E92AC4E9723E}" type="sibTrans" cxnId="{6ABF1B1B-2EC5-4FB1-8D38-188C55CD39A1}">
      <dgm:prSet/>
      <dgm:spPr/>
      <dgm:t>
        <a:bodyPr/>
        <a:lstStyle/>
        <a:p>
          <a:endParaRPr lang="en-US"/>
        </a:p>
      </dgm:t>
    </dgm:pt>
    <dgm:pt modelId="{BD51982A-5EF5-4D41-8686-2140F8E89E24}" type="pres">
      <dgm:prSet presAssocID="{9EAF8BE7-9983-4F74-B2E6-408F2C0337A4}" presName="linear" presStyleCnt="0">
        <dgm:presLayoutVars>
          <dgm:animLvl val="lvl"/>
          <dgm:resizeHandles val="exact"/>
        </dgm:presLayoutVars>
      </dgm:prSet>
      <dgm:spPr/>
    </dgm:pt>
    <dgm:pt modelId="{DDF0E0A1-81C7-4247-AC91-B69975B22195}" type="pres">
      <dgm:prSet presAssocID="{7A15757D-516D-46A8-B4FF-49F0FEBE01CD}" presName="parentText" presStyleLbl="node1" presStyleIdx="0" presStyleCnt="1" custLinFactNeighborY="15738">
        <dgm:presLayoutVars>
          <dgm:chMax val="0"/>
          <dgm:bulletEnabled val="1"/>
        </dgm:presLayoutVars>
      </dgm:prSet>
      <dgm:spPr/>
    </dgm:pt>
  </dgm:ptLst>
  <dgm:cxnLst>
    <dgm:cxn modelId="{6ABF1B1B-2EC5-4FB1-8D38-188C55CD39A1}" srcId="{9EAF8BE7-9983-4F74-B2E6-408F2C0337A4}" destId="{7A15757D-516D-46A8-B4FF-49F0FEBE01CD}" srcOrd="0" destOrd="0" parTransId="{BD4AA83C-F2D3-4C00-9D09-31A185587874}" sibTransId="{4546E0A7-ABB8-4EFF-9C48-E92AC4E9723E}"/>
    <dgm:cxn modelId="{2634D8A1-7881-40EF-82AC-7DE783FF2914}" type="presOf" srcId="{7A15757D-516D-46A8-B4FF-49F0FEBE01CD}" destId="{DDF0E0A1-81C7-4247-AC91-B69975B22195}" srcOrd="0" destOrd="0" presId="urn:microsoft.com/office/officeart/2005/8/layout/vList2"/>
    <dgm:cxn modelId="{F11175E4-FAC8-4CC2-9907-2179299927E6}" type="presOf" srcId="{9EAF8BE7-9983-4F74-B2E6-408F2C0337A4}" destId="{BD51982A-5EF5-4D41-8686-2140F8E89E24}" srcOrd="0" destOrd="0" presId="urn:microsoft.com/office/officeart/2005/8/layout/vList2"/>
    <dgm:cxn modelId="{D81DBBA4-F91C-421C-8EC9-A3113C9A1AB8}" type="presParOf" srcId="{BD51982A-5EF5-4D41-8686-2140F8E89E24}" destId="{DDF0E0A1-81C7-4247-AC91-B69975B2219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15B5F5-33C1-46F3-86FA-D2C74A7FE9C0}"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824F47E6-658F-4FD9-8E93-B339F14ECFD3}">
      <dgm:prSet/>
      <dgm:spPr/>
      <dgm:t>
        <a:bodyPr/>
        <a:lstStyle/>
        <a:p>
          <a:r>
            <a:rPr lang="en-US" dirty="0">
              <a:latin typeface="Times New Roman" panose="02020603050405020304" pitchFamily="18" charset="0"/>
              <a:cs typeface="Times New Roman" panose="02020603050405020304" pitchFamily="18" charset="0"/>
            </a:rPr>
            <a:t>Production equals consumption when there are n industries each producing n different products. These industries are always dependent on each other.</a:t>
          </a:r>
        </a:p>
      </dgm:t>
    </dgm:pt>
    <dgm:pt modelId="{B0E4657F-0C2E-4B5B-9F9B-A06799E77268}" type="parTrans" cxnId="{1BCC4F21-030C-498F-9DB1-83BDC60F0BC5}">
      <dgm:prSet/>
      <dgm:spPr/>
      <dgm:t>
        <a:bodyPr/>
        <a:lstStyle/>
        <a:p>
          <a:endParaRPr lang="en-US"/>
        </a:p>
      </dgm:t>
    </dgm:pt>
    <dgm:pt modelId="{F4A1253F-2F16-49B9-9985-CCF4BF21F107}" type="sibTrans" cxnId="{1BCC4F21-030C-498F-9DB1-83BDC60F0BC5}">
      <dgm:prSet/>
      <dgm:spPr/>
      <dgm:t>
        <a:bodyPr/>
        <a:lstStyle/>
        <a:p>
          <a:endParaRPr lang="en-US"/>
        </a:p>
      </dgm:t>
    </dgm:pt>
    <dgm:pt modelId="{C461AF9B-5A20-4734-BEE7-49F8AAD781C2}">
      <dgm:prSet/>
      <dgm:spPr/>
      <dgm:t>
        <a:bodyPr/>
        <a:lstStyle/>
        <a:p>
          <a:r>
            <a:rPr lang="en-US" dirty="0">
              <a:latin typeface="Times New Roman" panose="02020603050405020304" pitchFamily="18" charset="0"/>
              <a:cs typeface="Times New Roman" panose="02020603050405020304" pitchFamily="18" charset="0"/>
            </a:rPr>
            <a:t>That is:</a:t>
          </a:r>
        </a:p>
      </dgm:t>
    </dgm:pt>
    <dgm:pt modelId="{E5C1813B-86F9-4420-84C4-4C5982EDD181}" type="parTrans" cxnId="{350B7CAD-3E09-4294-9443-974E52630A6B}">
      <dgm:prSet/>
      <dgm:spPr/>
      <dgm:t>
        <a:bodyPr/>
        <a:lstStyle/>
        <a:p>
          <a:endParaRPr lang="en-US"/>
        </a:p>
      </dgm:t>
    </dgm:pt>
    <dgm:pt modelId="{5BA0478B-73B7-4332-9E02-6C5821155F04}" type="sibTrans" cxnId="{350B7CAD-3E09-4294-9443-974E52630A6B}">
      <dgm:prSet/>
      <dgm:spPr/>
      <dgm:t>
        <a:bodyPr/>
        <a:lstStyle/>
        <a:p>
          <a:endParaRPr lang="en-US"/>
        </a:p>
      </dgm:t>
    </dgm:pt>
    <dgm:pt modelId="{04541E4A-363E-4C50-9FB9-F0F315672462}">
      <dgm:prSet/>
      <dgm:spPr/>
      <dgm:t>
        <a:bodyPr/>
        <a:lstStyle/>
        <a:p>
          <a:r>
            <a:rPr lang="en-US" dirty="0">
              <a:latin typeface="Times New Roman" panose="02020603050405020304" pitchFamily="18" charset="0"/>
              <a:cs typeface="Times New Roman" panose="02020603050405020304" pitchFamily="18" charset="0"/>
            </a:rPr>
            <a:t>Total Amount Produced =  Internal Demand + External Demand </a:t>
          </a:r>
        </a:p>
      </dgm:t>
    </dgm:pt>
    <dgm:pt modelId="{9BB79FB1-6BAA-4EC8-8EB2-641070B54339}" type="parTrans" cxnId="{0BCCF2CE-39B3-4B11-91B5-2073E0CB9995}">
      <dgm:prSet/>
      <dgm:spPr/>
      <dgm:t>
        <a:bodyPr/>
        <a:lstStyle/>
        <a:p>
          <a:endParaRPr lang="en-US"/>
        </a:p>
      </dgm:t>
    </dgm:pt>
    <dgm:pt modelId="{4256152F-D5F1-406D-BE8B-854A16EB09FE}" type="sibTrans" cxnId="{0BCCF2CE-39B3-4B11-91B5-2073E0CB9995}">
      <dgm:prSet/>
      <dgm:spPr/>
      <dgm:t>
        <a:bodyPr/>
        <a:lstStyle/>
        <a:p>
          <a:endParaRPr lang="en-US"/>
        </a:p>
      </dgm:t>
    </dgm:pt>
    <dgm:pt modelId="{79F72639-0413-4CAD-9980-F809805D1904}" type="pres">
      <dgm:prSet presAssocID="{3115B5F5-33C1-46F3-86FA-D2C74A7FE9C0}" presName="Name0" presStyleCnt="0">
        <dgm:presLayoutVars>
          <dgm:dir/>
          <dgm:resizeHandles val="exact"/>
        </dgm:presLayoutVars>
      </dgm:prSet>
      <dgm:spPr/>
    </dgm:pt>
    <dgm:pt modelId="{6CDFB5B3-307D-4544-AE22-590A41312DEC}" type="pres">
      <dgm:prSet presAssocID="{824F47E6-658F-4FD9-8E93-B339F14ECFD3}" presName="node" presStyleLbl="node1" presStyleIdx="0" presStyleCnt="3">
        <dgm:presLayoutVars>
          <dgm:bulletEnabled val="1"/>
        </dgm:presLayoutVars>
      </dgm:prSet>
      <dgm:spPr/>
    </dgm:pt>
    <dgm:pt modelId="{253CA5DA-B891-4DF2-9444-40C94205127D}" type="pres">
      <dgm:prSet presAssocID="{F4A1253F-2F16-49B9-9985-CCF4BF21F107}" presName="sibTrans" presStyleLbl="sibTrans2D1" presStyleIdx="0" presStyleCnt="2"/>
      <dgm:spPr/>
    </dgm:pt>
    <dgm:pt modelId="{8AF773A8-8C02-49FD-B20C-69CCAFE4F9B4}" type="pres">
      <dgm:prSet presAssocID="{F4A1253F-2F16-49B9-9985-CCF4BF21F107}" presName="connectorText" presStyleLbl="sibTrans2D1" presStyleIdx="0" presStyleCnt="2"/>
      <dgm:spPr/>
    </dgm:pt>
    <dgm:pt modelId="{A8DE9420-7872-4223-9308-197CA941FD2B}" type="pres">
      <dgm:prSet presAssocID="{C461AF9B-5A20-4734-BEE7-49F8AAD781C2}" presName="node" presStyleLbl="node1" presStyleIdx="1" presStyleCnt="3">
        <dgm:presLayoutVars>
          <dgm:bulletEnabled val="1"/>
        </dgm:presLayoutVars>
      </dgm:prSet>
      <dgm:spPr/>
    </dgm:pt>
    <dgm:pt modelId="{14EF3300-4836-4360-B9FC-93730D2D2E92}" type="pres">
      <dgm:prSet presAssocID="{5BA0478B-73B7-4332-9E02-6C5821155F04}" presName="sibTrans" presStyleLbl="sibTrans2D1" presStyleIdx="1" presStyleCnt="2"/>
      <dgm:spPr/>
    </dgm:pt>
    <dgm:pt modelId="{1CCE905F-670A-4FE6-A7D8-06575D2DD0C1}" type="pres">
      <dgm:prSet presAssocID="{5BA0478B-73B7-4332-9E02-6C5821155F04}" presName="connectorText" presStyleLbl="sibTrans2D1" presStyleIdx="1" presStyleCnt="2"/>
      <dgm:spPr/>
    </dgm:pt>
    <dgm:pt modelId="{CCF03503-B5BA-4AAC-9DA1-972BB15338AB}" type="pres">
      <dgm:prSet presAssocID="{04541E4A-363E-4C50-9FB9-F0F315672462}" presName="node" presStyleLbl="node1" presStyleIdx="2" presStyleCnt="3">
        <dgm:presLayoutVars>
          <dgm:bulletEnabled val="1"/>
        </dgm:presLayoutVars>
      </dgm:prSet>
      <dgm:spPr/>
    </dgm:pt>
  </dgm:ptLst>
  <dgm:cxnLst>
    <dgm:cxn modelId="{0980F607-639B-42BC-996C-DA59038E7FA0}" type="presOf" srcId="{824F47E6-658F-4FD9-8E93-B339F14ECFD3}" destId="{6CDFB5B3-307D-4544-AE22-590A41312DEC}" srcOrd="0" destOrd="0" presId="urn:microsoft.com/office/officeart/2005/8/layout/process1"/>
    <dgm:cxn modelId="{1BCC4F21-030C-498F-9DB1-83BDC60F0BC5}" srcId="{3115B5F5-33C1-46F3-86FA-D2C74A7FE9C0}" destId="{824F47E6-658F-4FD9-8E93-B339F14ECFD3}" srcOrd="0" destOrd="0" parTransId="{B0E4657F-0C2E-4B5B-9F9B-A06799E77268}" sibTransId="{F4A1253F-2F16-49B9-9985-CCF4BF21F107}"/>
    <dgm:cxn modelId="{60119836-1747-4676-9656-02EB1F04F9D4}" type="presOf" srcId="{5BA0478B-73B7-4332-9E02-6C5821155F04}" destId="{1CCE905F-670A-4FE6-A7D8-06575D2DD0C1}" srcOrd="1" destOrd="0" presId="urn:microsoft.com/office/officeart/2005/8/layout/process1"/>
    <dgm:cxn modelId="{6C64F066-520D-4DFB-9502-75B01DB797DF}" type="presOf" srcId="{04541E4A-363E-4C50-9FB9-F0F315672462}" destId="{CCF03503-B5BA-4AAC-9DA1-972BB15338AB}" srcOrd="0" destOrd="0" presId="urn:microsoft.com/office/officeart/2005/8/layout/process1"/>
    <dgm:cxn modelId="{2A368179-287B-43A9-BACE-51B61E7AAB80}" type="presOf" srcId="{5BA0478B-73B7-4332-9E02-6C5821155F04}" destId="{14EF3300-4836-4360-B9FC-93730D2D2E92}" srcOrd="0" destOrd="0" presId="urn:microsoft.com/office/officeart/2005/8/layout/process1"/>
    <dgm:cxn modelId="{75A9B589-E0C6-4C73-8C5F-7F14BBB58DB7}" type="presOf" srcId="{F4A1253F-2F16-49B9-9985-CCF4BF21F107}" destId="{253CA5DA-B891-4DF2-9444-40C94205127D}" srcOrd="0" destOrd="0" presId="urn:microsoft.com/office/officeart/2005/8/layout/process1"/>
    <dgm:cxn modelId="{EC185BAA-7195-4900-8CEA-C8A44FBB423B}" type="presOf" srcId="{F4A1253F-2F16-49B9-9985-CCF4BF21F107}" destId="{8AF773A8-8C02-49FD-B20C-69CCAFE4F9B4}" srcOrd="1" destOrd="0" presId="urn:microsoft.com/office/officeart/2005/8/layout/process1"/>
    <dgm:cxn modelId="{350B7CAD-3E09-4294-9443-974E52630A6B}" srcId="{3115B5F5-33C1-46F3-86FA-D2C74A7FE9C0}" destId="{C461AF9B-5A20-4734-BEE7-49F8AAD781C2}" srcOrd="1" destOrd="0" parTransId="{E5C1813B-86F9-4420-84C4-4C5982EDD181}" sibTransId="{5BA0478B-73B7-4332-9E02-6C5821155F04}"/>
    <dgm:cxn modelId="{508A59B0-06D7-45C0-AF76-A339315C1800}" type="presOf" srcId="{3115B5F5-33C1-46F3-86FA-D2C74A7FE9C0}" destId="{79F72639-0413-4CAD-9980-F809805D1904}" srcOrd="0" destOrd="0" presId="urn:microsoft.com/office/officeart/2005/8/layout/process1"/>
    <dgm:cxn modelId="{0BCCF2CE-39B3-4B11-91B5-2073E0CB9995}" srcId="{3115B5F5-33C1-46F3-86FA-D2C74A7FE9C0}" destId="{04541E4A-363E-4C50-9FB9-F0F315672462}" srcOrd="2" destOrd="0" parTransId="{9BB79FB1-6BAA-4EC8-8EB2-641070B54339}" sibTransId="{4256152F-D5F1-406D-BE8B-854A16EB09FE}"/>
    <dgm:cxn modelId="{BFA582FD-34C4-4B94-88E5-D33C89C5976A}" type="presOf" srcId="{C461AF9B-5A20-4734-BEE7-49F8AAD781C2}" destId="{A8DE9420-7872-4223-9308-197CA941FD2B}" srcOrd="0" destOrd="0" presId="urn:microsoft.com/office/officeart/2005/8/layout/process1"/>
    <dgm:cxn modelId="{2D5D925D-C54A-4A80-BBBB-F8213E6E1BBD}" type="presParOf" srcId="{79F72639-0413-4CAD-9980-F809805D1904}" destId="{6CDFB5B3-307D-4544-AE22-590A41312DEC}" srcOrd="0" destOrd="0" presId="urn:microsoft.com/office/officeart/2005/8/layout/process1"/>
    <dgm:cxn modelId="{A4D36F89-1084-423B-BC62-FB7AD5BA88CA}" type="presParOf" srcId="{79F72639-0413-4CAD-9980-F809805D1904}" destId="{253CA5DA-B891-4DF2-9444-40C94205127D}" srcOrd="1" destOrd="0" presId="urn:microsoft.com/office/officeart/2005/8/layout/process1"/>
    <dgm:cxn modelId="{BB16BC3C-6F06-4BDF-A6D8-AD4BE9B80230}" type="presParOf" srcId="{253CA5DA-B891-4DF2-9444-40C94205127D}" destId="{8AF773A8-8C02-49FD-B20C-69CCAFE4F9B4}" srcOrd="0" destOrd="0" presId="urn:microsoft.com/office/officeart/2005/8/layout/process1"/>
    <dgm:cxn modelId="{EB50B067-41B5-483A-AC47-F9200AB855DD}" type="presParOf" srcId="{79F72639-0413-4CAD-9980-F809805D1904}" destId="{A8DE9420-7872-4223-9308-197CA941FD2B}" srcOrd="2" destOrd="0" presId="urn:microsoft.com/office/officeart/2005/8/layout/process1"/>
    <dgm:cxn modelId="{DD4A746D-AB0B-4350-9D5E-87D9D9CBDE3B}" type="presParOf" srcId="{79F72639-0413-4CAD-9980-F809805D1904}" destId="{14EF3300-4836-4360-B9FC-93730D2D2E92}" srcOrd="3" destOrd="0" presId="urn:microsoft.com/office/officeart/2005/8/layout/process1"/>
    <dgm:cxn modelId="{1BC20A7D-9FD5-4CCC-81E4-7A8255FFC172}" type="presParOf" srcId="{14EF3300-4836-4360-B9FC-93730D2D2E92}" destId="{1CCE905F-670A-4FE6-A7D8-06575D2DD0C1}" srcOrd="0" destOrd="0" presId="urn:microsoft.com/office/officeart/2005/8/layout/process1"/>
    <dgm:cxn modelId="{A6F9CE16-1385-49D5-AD73-ED61AB810172}" type="presParOf" srcId="{79F72639-0413-4CAD-9980-F809805D1904}" destId="{CCF03503-B5BA-4AAC-9DA1-972BB15338AB}"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0270F85-B4D3-4F74-9017-5E4108F8FAE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B35026D-7E59-4E7B-8C85-919C7F6AAF22}">
      <dgm:prSet/>
      <dgm:spPr/>
      <dgm:t>
        <a:bodyPr/>
        <a:lstStyle/>
        <a:p>
          <a:r>
            <a:rPr lang="en-US" b="1" u="sng" dirty="0">
              <a:latin typeface="Times New Roman" panose="02020603050405020304" pitchFamily="18" charset="0"/>
              <a:cs typeface="Times New Roman" panose="02020603050405020304" pitchFamily="18" charset="0"/>
            </a:rPr>
            <a:t>An overview:</a:t>
          </a:r>
          <a:endParaRPr lang="en-US" dirty="0">
            <a:latin typeface="Times New Roman" panose="02020603050405020304" pitchFamily="18" charset="0"/>
            <a:cs typeface="Times New Roman" panose="02020603050405020304" pitchFamily="18" charset="0"/>
          </a:endParaRPr>
        </a:p>
      </dgm:t>
    </dgm:pt>
    <dgm:pt modelId="{222D66CD-1F5D-45F8-BD4D-50AB30A8D20A}" type="parTrans" cxnId="{A07CDA3C-45DD-444B-8F90-1FA7DD1BB070}">
      <dgm:prSet/>
      <dgm:spPr/>
      <dgm:t>
        <a:bodyPr/>
        <a:lstStyle/>
        <a:p>
          <a:endParaRPr lang="en-US"/>
        </a:p>
      </dgm:t>
    </dgm:pt>
    <dgm:pt modelId="{4A842D04-C603-4873-B6B3-0019462C2A5B}" type="sibTrans" cxnId="{A07CDA3C-45DD-444B-8F90-1FA7DD1BB070}">
      <dgm:prSet/>
      <dgm:spPr/>
      <dgm:t>
        <a:bodyPr/>
        <a:lstStyle/>
        <a:p>
          <a:endParaRPr lang="en-US"/>
        </a:p>
      </dgm:t>
    </dgm:pt>
    <dgm:pt modelId="{5327490B-59C9-42F9-80D3-444619579F5B}" type="pres">
      <dgm:prSet presAssocID="{00270F85-B4D3-4F74-9017-5E4108F8FAE4}" presName="linear" presStyleCnt="0">
        <dgm:presLayoutVars>
          <dgm:animLvl val="lvl"/>
          <dgm:resizeHandles val="exact"/>
        </dgm:presLayoutVars>
      </dgm:prSet>
      <dgm:spPr/>
    </dgm:pt>
    <dgm:pt modelId="{0A77FB20-AAC9-41DD-91BA-EB6446A6F394}" type="pres">
      <dgm:prSet presAssocID="{2B35026D-7E59-4E7B-8C85-919C7F6AAF22}" presName="parentText" presStyleLbl="node1" presStyleIdx="0" presStyleCnt="1">
        <dgm:presLayoutVars>
          <dgm:chMax val="0"/>
          <dgm:bulletEnabled val="1"/>
        </dgm:presLayoutVars>
      </dgm:prSet>
      <dgm:spPr/>
    </dgm:pt>
  </dgm:ptLst>
  <dgm:cxnLst>
    <dgm:cxn modelId="{3929FF20-93AC-47F3-A6DA-AB4C2D9BD264}" type="presOf" srcId="{00270F85-B4D3-4F74-9017-5E4108F8FAE4}" destId="{5327490B-59C9-42F9-80D3-444619579F5B}" srcOrd="0" destOrd="0" presId="urn:microsoft.com/office/officeart/2005/8/layout/vList2"/>
    <dgm:cxn modelId="{A07CDA3C-45DD-444B-8F90-1FA7DD1BB070}" srcId="{00270F85-B4D3-4F74-9017-5E4108F8FAE4}" destId="{2B35026D-7E59-4E7B-8C85-919C7F6AAF22}" srcOrd="0" destOrd="0" parTransId="{222D66CD-1F5D-45F8-BD4D-50AB30A8D20A}" sibTransId="{4A842D04-C603-4873-B6B3-0019462C2A5B}"/>
    <dgm:cxn modelId="{58F91ECE-172E-468D-A01F-A29E75BD00B8}" type="presOf" srcId="{2B35026D-7E59-4E7B-8C85-919C7F6AAF22}" destId="{0A77FB20-AAC9-41DD-91BA-EB6446A6F394}" srcOrd="0" destOrd="0" presId="urn:microsoft.com/office/officeart/2005/8/layout/vList2"/>
    <dgm:cxn modelId="{BDE4A5C2-10F1-4513-BF67-8A9C2BA4BF3D}" type="presParOf" srcId="{5327490B-59C9-42F9-80D3-444619579F5B}" destId="{0A77FB20-AAC9-41DD-91BA-EB6446A6F39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0F798A3-5FBC-4BCE-BAD3-5180353355B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055B173-7DF1-45D7-A52F-9D11BD5D7B51}">
      <dgm:prSet/>
      <dgm:spPr/>
      <dgm:t>
        <a:bodyPr/>
        <a:lstStyle/>
        <a:p>
          <a:pPr algn="just"/>
          <a:r>
            <a:rPr lang="en-US" dirty="0">
              <a:latin typeface="Times New Roman" panose="02020603050405020304" pitchFamily="18" charset="0"/>
              <a:cs typeface="Times New Roman" panose="02020603050405020304" pitchFamily="18" charset="0"/>
            </a:rPr>
            <a:t>Wassily Leontief was an economist who was one of the first people to do computational analysis of economics. Moreover, his work involved one of the first uses of a computer to produce this analysis, done in 1949 at Harvard. For his work he won a Nobel Prize in 1973. Economy is divided into sectors. Sectors produce products. To produce products sectors need input. Input must come from possibly all of the sectors including itself. The Leontief Model was created by Wassily Leontief in 1941.The model is used to describe industry production and consumption for a particular region or area. </a:t>
          </a:r>
        </a:p>
      </dgm:t>
    </dgm:pt>
    <dgm:pt modelId="{C7C5FE4C-6E23-4FC6-AEB2-CAB5A79DD243}" type="parTrans" cxnId="{DAE08E95-E614-4028-A90E-3EACB0042E87}">
      <dgm:prSet/>
      <dgm:spPr/>
      <dgm:t>
        <a:bodyPr/>
        <a:lstStyle/>
        <a:p>
          <a:endParaRPr lang="en-US"/>
        </a:p>
      </dgm:t>
    </dgm:pt>
    <dgm:pt modelId="{2C616BDE-105D-4A71-B436-A4AA3014E32A}" type="sibTrans" cxnId="{DAE08E95-E614-4028-A90E-3EACB0042E87}">
      <dgm:prSet/>
      <dgm:spPr/>
      <dgm:t>
        <a:bodyPr/>
        <a:lstStyle/>
        <a:p>
          <a:endParaRPr lang="en-US"/>
        </a:p>
      </dgm:t>
    </dgm:pt>
    <dgm:pt modelId="{D0BD904D-169B-43A1-8F85-10453B5B8BD2}" type="pres">
      <dgm:prSet presAssocID="{20F798A3-5FBC-4BCE-BAD3-5180353355BE}" presName="linear" presStyleCnt="0">
        <dgm:presLayoutVars>
          <dgm:animLvl val="lvl"/>
          <dgm:resizeHandles val="exact"/>
        </dgm:presLayoutVars>
      </dgm:prSet>
      <dgm:spPr/>
    </dgm:pt>
    <dgm:pt modelId="{E1420CBA-805E-4AAF-9B11-B10F02930F5F}" type="pres">
      <dgm:prSet presAssocID="{4055B173-7DF1-45D7-A52F-9D11BD5D7B51}" presName="parentText" presStyleLbl="node1" presStyleIdx="0" presStyleCnt="1" custLinFactNeighborY="34647">
        <dgm:presLayoutVars>
          <dgm:chMax val="0"/>
          <dgm:bulletEnabled val="1"/>
        </dgm:presLayoutVars>
      </dgm:prSet>
      <dgm:spPr/>
    </dgm:pt>
  </dgm:ptLst>
  <dgm:cxnLst>
    <dgm:cxn modelId="{267BA135-0BE4-411F-84BF-CB889800A455}" type="presOf" srcId="{4055B173-7DF1-45D7-A52F-9D11BD5D7B51}" destId="{E1420CBA-805E-4AAF-9B11-B10F02930F5F}" srcOrd="0" destOrd="0" presId="urn:microsoft.com/office/officeart/2005/8/layout/vList2"/>
    <dgm:cxn modelId="{81215C36-CFB0-4AC8-A849-2013920EA6EA}" type="presOf" srcId="{20F798A3-5FBC-4BCE-BAD3-5180353355BE}" destId="{D0BD904D-169B-43A1-8F85-10453B5B8BD2}" srcOrd="0" destOrd="0" presId="urn:microsoft.com/office/officeart/2005/8/layout/vList2"/>
    <dgm:cxn modelId="{DAE08E95-E614-4028-A90E-3EACB0042E87}" srcId="{20F798A3-5FBC-4BCE-BAD3-5180353355BE}" destId="{4055B173-7DF1-45D7-A52F-9D11BD5D7B51}" srcOrd="0" destOrd="0" parTransId="{C7C5FE4C-6E23-4FC6-AEB2-CAB5A79DD243}" sibTransId="{2C616BDE-105D-4A71-B436-A4AA3014E32A}"/>
    <dgm:cxn modelId="{B0C71C3C-9204-4D34-9808-C3AEDAAABF01}" type="presParOf" srcId="{D0BD904D-169B-43A1-8F85-10453B5B8BD2}" destId="{E1420CBA-805E-4AAF-9B11-B10F02930F5F}"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4F1260-BA68-4BEA-9F2A-A472F052D40B}">
      <dsp:nvSpPr>
        <dsp:cNvPr id="0" name=""/>
        <dsp:cNvSpPr/>
      </dsp:nvSpPr>
      <dsp:spPr>
        <a:xfrm rot="10800000">
          <a:off x="2046731" y="0"/>
          <a:ext cx="6688836" cy="1447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8440" tIns="152400" rIns="284480" bIns="152400" numCol="1" spcCol="1270" anchor="ctr" anchorCtr="0">
          <a:noAutofit/>
        </a:bodyPr>
        <a:lstStyle/>
        <a:p>
          <a:pPr marL="0" lvl="0" indent="0" algn="ctr" defTabSz="1778000">
            <a:lnSpc>
              <a:spcPct val="90000"/>
            </a:lnSpc>
            <a:spcBef>
              <a:spcPct val="0"/>
            </a:spcBef>
            <a:spcAft>
              <a:spcPct val="35000"/>
            </a:spcAft>
            <a:buNone/>
          </a:pPr>
          <a:r>
            <a:rPr lang="en-US" sz="4000" b="1" kern="1200"/>
            <a:t>WELCOME TO MY PRESENTATION</a:t>
          </a:r>
          <a:endParaRPr lang="en-US" sz="4000" kern="1200"/>
        </a:p>
      </dsp:txBody>
      <dsp:txXfrm rot="10800000">
        <a:off x="2408681" y="0"/>
        <a:ext cx="6326886" cy="1447800"/>
      </dsp:txXfrm>
    </dsp:sp>
    <dsp:sp modelId="{2494DE02-6A43-4C66-B7AC-A6D47C1A28F5}">
      <dsp:nvSpPr>
        <dsp:cNvPr id="0" name=""/>
        <dsp:cNvSpPr/>
      </dsp:nvSpPr>
      <dsp:spPr>
        <a:xfrm>
          <a:off x="1347212" y="0"/>
          <a:ext cx="1447800" cy="14478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1BFA09-6C36-4698-A2C2-160AC04D777F}">
      <dsp:nvSpPr>
        <dsp:cNvPr id="0" name=""/>
        <dsp:cNvSpPr/>
      </dsp:nvSpPr>
      <dsp:spPr>
        <a:xfrm>
          <a:off x="0" y="159979"/>
          <a:ext cx="7859731"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u="sng" kern="1200" dirty="0">
              <a:latin typeface="Times New Roman" panose="02020603050405020304" pitchFamily="18" charset="0"/>
              <a:cs typeface="Times New Roman" panose="02020603050405020304" pitchFamily="18" charset="0"/>
            </a:rPr>
            <a:t>There are two types of Leontief model:</a:t>
          </a:r>
          <a:endParaRPr lang="en-US" sz="3500" kern="1200" dirty="0">
            <a:latin typeface="Times New Roman" panose="02020603050405020304" pitchFamily="18" charset="0"/>
            <a:cs typeface="Times New Roman" panose="02020603050405020304" pitchFamily="18" charset="0"/>
          </a:endParaRPr>
        </a:p>
      </dsp:txBody>
      <dsp:txXfrm>
        <a:off x="39980" y="199959"/>
        <a:ext cx="7779771" cy="739039"/>
      </dsp:txXfrm>
    </dsp:sp>
    <dsp:sp modelId="{66C304B4-120E-4728-AFE4-333D43FE7A5C}">
      <dsp:nvSpPr>
        <dsp:cNvPr id="0" name=""/>
        <dsp:cNvSpPr/>
      </dsp:nvSpPr>
      <dsp:spPr>
        <a:xfrm>
          <a:off x="0" y="1138958"/>
          <a:ext cx="7859731" cy="887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546"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latin typeface="Times New Roman" panose="02020603050405020304" pitchFamily="18" charset="0"/>
              <a:cs typeface="Times New Roman" panose="02020603050405020304" pitchFamily="18" charset="0"/>
            </a:rPr>
            <a:t>Leontief closed model (Input-Output analysis).</a:t>
          </a:r>
        </a:p>
        <a:p>
          <a:pPr marL="228600" lvl="1" indent="-228600" algn="l" defTabSz="1200150">
            <a:lnSpc>
              <a:spcPct val="90000"/>
            </a:lnSpc>
            <a:spcBef>
              <a:spcPct val="0"/>
            </a:spcBef>
            <a:spcAft>
              <a:spcPct val="20000"/>
            </a:spcAft>
            <a:buChar char="•"/>
          </a:pPr>
          <a:r>
            <a:rPr lang="en-US" sz="2700" kern="1200" dirty="0">
              <a:latin typeface="Times New Roman" panose="02020603050405020304" pitchFamily="18" charset="0"/>
              <a:cs typeface="Times New Roman" panose="02020603050405020304" pitchFamily="18" charset="0"/>
            </a:rPr>
            <a:t>Leontief open model.</a:t>
          </a:r>
        </a:p>
      </dsp:txBody>
      <dsp:txXfrm>
        <a:off x="0" y="1138958"/>
        <a:ext cx="7859731" cy="88751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52EAA4-4BB9-409D-AE0F-336B74F20BA4}">
      <dsp:nvSpPr>
        <dsp:cNvPr id="0" name=""/>
        <dsp:cNvSpPr/>
      </dsp:nvSpPr>
      <dsp:spPr>
        <a:xfrm>
          <a:off x="24401" y="0"/>
          <a:ext cx="3621024" cy="1450757"/>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b="1" u="sng" kern="1200"/>
            <a:t>Leontief’s closed model:</a:t>
          </a:r>
          <a:endParaRPr lang="en-US" sz="3600" kern="1200"/>
        </a:p>
      </dsp:txBody>
      <dsp:txXfrm>
        <a:off x="95221" y="70820"/>
        <a:ext cx="3479384" cy="130911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E868A-14AC-4C9B-ADEA-D7E9B47A7385}">
      <dsp:nvSpPr>
        <dsp:cNvPr id="0" name=""/>
        <dsp:cNvSpPr/>
      </dsp:nvSpPr>
      <dsp:spPr>
        <a:xfrm>
          <a:off x="0" y="510126"/>
          <a:ext cx="10220324" cy="5688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In a closed model:</a:t>
          </a:r>
        </a:p>
      </dsp:txBody>
      <dsp:txXfrm>
        <a:off x="27771" y="537897"/>
        <a:ext cx="10164782" cy="513352"/>
      </dsp:txXfrm>
    </dsp:sp>
    <dsp:sp modelId="{D638F0B6-EA97-4B52-AE46-B93EE11574C4}">
      <dsp:nvSpPr>
        <dsp:cNvPr id="0" name=""/>
        <dsp:cNvSpPr/>
      </dsp:nvSpPr>
      <dsp:spPr>
        <a:xfrm>
          <a:off x="0" y="1145260"/>
          <a:ext cx="10220324" cy="5688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1. All consumption is within the industries. There is no external demand.</a:t>
          </a:r>
        </a:p>
      </dsp:txBody>
      <dsp:txXfrm>
        <a:off x="27771" y="1173031"/>
        <a:ext cx="10164782" cy="513352"/>
      </dsp:txXfrm>
    </dsp:sp>
    <dsp:sp modelId="{35329E65-053E-4E26-B966-35898A65385C}">
      <dsp:nvSpPr>
        <dsp:cNvPr id="0" name=""/>
        <dsp:cNvSpPr/>
      </dsp:nvSpPr>
      <dsp:spPr>
        <a:xfrm>
          <a:off x="0" y="1780394"/>
          <a:ext cx="10220324" cy="56889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2. Total input</a:t>
          </a:r>
          <a14:m xmlns:a14="http://schemas.microsoft.com/office/drawing/2010/main">
            <m:oMath xmlns:m="http://schemas.openxmlformats.org/officeDocument/2006/math">
              <m:r>
                <a:rPr lang="en-US" sz="2300" i="1" kern="1200"/>
                <m:t> =</m:t>
              </m:r>
            </m:oMath>
          </a14:m>
          <a:r>
            <a:rPr lang="en-US" sz="2300" kern="1200"/>
            <a:t> Total output</a:t>
          </a:r>
        </a:p>
      </dsp:txBody>
      <dsp:txXfrm>
        <a:off x="27771" y="1808165"/>
        <a:ext cx="10164782" cy="513352"/>
      </dsp:txXfrm>
    </dsp:sp>
    <dsp:sp modelId="{50CE1FF9-D4FC-4554-8587-13BC5FAA1A5A}">
      <dsp:nvSpPr>
        <dsp:cNvPr id="0" name=""/>
        <dsp:cNvSpPr/>
      </dsp:nvSpPr>
      <dsp:spPr>
        <a:xfrm>
          <a:off x="0" y="2349288"/>
          <a:ext cx="10220324"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495" tIns="29210" rIns="163576" bIns="29210" numCol="1" spcCol="1270" anchor="t" anchorCtr="0">
          <a:noAutofit/>
        </a:bodyPr>
        <a:lstStyle/>
        <a:p>
          <a:pPr marL="171450" lvl="1" indent="-171450" algn="l" defTabSz="800100">
            <a:lnSpc>
              <a:spcPct val="90000"/>
            </a:lnSpc>
            <a:spcBef>
              <a:spcPct val="0"/>
            </a:spcBef>
            <a:spcAft>
              <a:spcPct val="20000"/>
            </a:spcAft>
            <a:buChar char="•"/>
          </a:pPr>
          <a14:m xmlns:a14="http://schemas.microsoft.com/office/drawing/2010/main">
            <m:oMath xmlns:m="http://schemas.openxmlformats.org/officeDocument/2006/math">
              <m:r>
                <a:rPr lang="en-US" sz="1800" i="1" kern="1200"/>
                <m:t>𝑝</m:t>
              </m:r>
              <m:r>
                <a:rPr lang="en-US" sz="1800" i="1" kern="1200"/>
                <m:t>=</m:t>
              </m:r>
            </m:oMath>
          </a14:m>
          <a:r>
            <a:rPr lang="en-US" sz="1800" kern="1200" dirty="0"/>
            <a:t> </a:t>
          </a:r>
          <a14:m xmlns:a14="http://schemas.microsoft.com/office/drawing/2010/main">
            <m:oMath xmlns:m="http://schemas.openxmlformats.org/officeDocument/2006/math">
              <m:r>
                <a:rPr lang="en-US" sz="1800" i="1" kern="1200"/>
                <m:t>𝐸𝑝</m:t>
              </m:r>
            </m:oMath>
          </a14:m>
          <a:endParaRPr lang="en-US" sz="1800" kern="1200" dirty="0"/>
        </a:p>
        <a:p>
          <a:pPr marL="171450" lvl="1" indent="-171450" algn="l" defTabSz="800100">
            <a:lnSpc>
              <a:spcPct val="90000"/>
            </a:lnSpc>
            <a:spcBef>
              <a:spcPct val="0"/>
            </a:spcBef>
            <a:spcAft>
              <a:spcPct val="20000"/>
            </a:spcAft>
            <a:buChar char="•"/>
          </a:pPr>
          <a:endParaRPr lang="en-US" sz="1800" kern="1200" dirty="0"/>
        </a:p>
        <a:p>
          <a:pPr marL="171450" lvl="1" indent="-171450" algn="l" defTabSz="800100">
            <a:lnSpc>
              <a:spcPct val="90000"/>
            </a:lnSpc>
            <a:spcBef>
              <a:spcPct val="0"/>
            </a:spcBef>
            <a:spcAft>
              <a:spcPct val="20000"/>
            </a:spcAft>
            <a:buChar char="•"/>
          </a:pPr>
          <a:r>
            <a:rPr lang="en-US" sz="1800" kern="1200" dirty="0"/>
            <a:t>Where p is price vector and E is input output matrix.</a:t>
          </a:r>
        </a:p>
      </dsp:txBody>
      <dsp:txXfrm>
        <a:off x="0" y="2349288"/>
        <a:ext cx="10220324" cy="9283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20D01-6CC6-4BBE-A81D-A2EC73427C5F}">
      <dsp:nvSpPr>
        <dsp:cNvPr id="0" name=""/>
        <dsp:cNvSpPr/>
      </dsp:nvSpPr>
      <dsp:spPr>
        <a:xfrm>
          <a:off x="0" y="9648"/>
          <a:ext cx="2648902" cy="608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u="sng" kern="1200" dirty="0">
              <a:latin typeface="Times New Roman" panose="02020603050405020304" pitchFamily="18" charset="0"/>
              <a:cs typeface="Times New Roman" panose="02020603050405020304" pitchFamily="18" charset="0"/>
            </a:rPr>
            <a:t>Example:</a:t>
          </a:r>
          <a:endParaRPr lang="en-US" sz="2600" kern="1200" dirty="0">
            <a:latin typeface="Times New Roman" panose="02020603050405020304" pitchFamily="18" charset="0"/>
            <a:cs typeface="Times New Roman" panose="02020603050405020304" pitchFamily="18" charset="0"/>
          </a:endParaRPr>
        </a:p>
      </dsp:txBody>
      <dsp:txXfrm>
        <a:off x="29700" y="39348"/>
        <a:ext cx="2589502" cy="5490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125A3A-E8F5-449A-8764-702B4EE8B19D}">
      <dsp:nvSpPr>
        <dsp:cNvPr id="0" name=""/>
        <dsp:cNvSpPr/>
      </dsp:nvSpPr>
      <dsp:spPr>
        <a:xfrm>
          <a:off x="0" y="47250"/>
          <a:ext cx="10283570" cy="33345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just" defTabSz="1111250">
            <a:lnSpc>
              <a:spcPct val="90000"/>
            </a:lnSpc>
            <a:spcBef>
              <a:spcPct val="0"/>
            </a:spcBef>
            <a:spcAft>
              <a:spcPct val="35000"/>
            </a:spcAft>
            <a:buNone/>
          </a:pPr>
          <a:r>
            <a:rPr lang="en-US" sz="2500" kern="1200" dirty="0">
              <a:latin typeface="Times New Roman" panose="02020603050405020304" pitchFamily="18" charset="0"/>
              <a:cs typeface="Times New Roman" panose="02020603050405020304" pitchFamily="18" charset="0"/>
            </a:rPr>
            <a:t>Three neighbors have backyard vegetable gardens. Neighbor A grows tomatoes, neighbor B grows corn, and neighbor C grows lettuce. They agree to divide their crops among them- selves as follows: A gets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2</m:t>
                  </m:r>
                </m:den>
              </m:f>
            </m:oMath>
          </a14:m>
          <a:r>
            <a:rPr lang="en-US" sz="2500" kern="1200" dirty="0">
              <a:latin typeface="Times New Roman" panose="02020603050405020304" pitchFamily="18" charset="0"/>
              <a:cs typeface="Times New Roman" panose="02020603050405020304" pitchFamily="18" charset="0"/>
            </a:rPr>
            <a:t> of the tomatoes,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3</m:t>
                  </m:r>
                </m:den>
              </m:f>
            </m:oMath>
          </a14:m>
          <a:r>
            <a:rPr lang="en-US" sz="2500" kern="1200" dirty="0">
              <a:latin typeface="Times New Roman" panose="02020603050405020304" pitchFamily="18" charset="0"/>
              <a:cs typeface="Times New Roman" panose="02020603050405020304" pitchFamily="18" charset="0"/>
            </a:rPr>
            <a:t>  of the corn, and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4</m:t>
                  </m:r>
                </m:den>
              </m:f>
            </m:oMath>
          </a14:m>
          <a:r>
            <a:rPr lang="en-US" sz="2500" kern="1200" dirty="0">
              <a:latin typeface="Times New Roman" panose="02020603050405020304" pitchFamily="18" charset="0"/>
              <a:cs typeface="Times New Roman" panose="02020603050405020304" pitchFamily="18" charset="0"/>
            </a:rPr>
            <a:t> of the lettuce. B gets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3</m:t>
                  </m:r>
                </m:den>
              </m:f>
            </m:oMath>
          </a14:m>
          <a:r>
            <a:rPr lang="en-US" sz="2500" kern="1200" dirty="0">
              <a:latin typeface="Times New Roman" panose="02020603050405020304" pitchFamily="18" charset="0"/>
              <a:cs typeface="Times New Roman" panose="02020603050405020304" pitchFamily="18" charset="0"/>
            </a:rPr>
            <a:t> of the tomatoes,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3</m:t>
                  </m:r>
                </m:den>
              </m:f>
            </m:oMath>
          </a14:m>
          <a:r>
            <a:rPr lang="en-US" sz="2500" kern="1200" dirty="0">
              <a:latin typeface="Times New Roman" panose="02020603050405020304" pitchFamily="18" charset="0"/>
              <a:cs typeface="Times New Roman" panose="02020603050405020304" pitchFamily="18" charset="0"/>
            </a:rPr>
            <a:t> of the corn, and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4</m:t>
                  </m:r>
                </m:den>
              </m:f>
            </m:oMath>
          </a14:m>
          <a:r>
            <a:rPr lang="en-US" sz="2500" kern="1200" dirty="0">
              <a:latin typeface="Times New Roman" panose="02020603050405020304" pitchFamily="18" charset="0"/>
              <a:cs typeface="Times New Roman" panose="02020603050405020304" pitchFamily="18" charset="0"/>
            </a:rPr>
            <a:t> of the lettuce. C gets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6</m:t>
                  </m:r>
                </m:den>
              </m:f>
            </m:oMath>
          </a14:m>
          <a:r>
            <a:rPr lang="en-US" sz="2500" kern="1200" dirty="0">
              <a:latin typeface="Times New Roman" panose="02020603050405020304" pitchFamily="18" charset="0"/>
              <a:cs typeface="Times New Roman" panose="02020603050405020304" pitchFamily="18" charset="0"/>
            </a:rPr>
            <a:t>  of the tomatoes,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3</m:t>
                  </m:r>
                </m:den>
              </m:f>
            </m:oMath>
          </a14:m>
          <a:r>
            <a:rPr lang="en-US" sz="2500" kern="1200" dirty="0">
              <a:latin typeface="Times New Roman" panose="02020603050405020304" pitchFamily="18" charset="0"/>
              <a:cs typeface="Times New Roman" panose="02020603050405020304" pitchFamily="18" charset="0"/>
            </a:rPr>
            <a:t> of the corn,  </a:t>
          </a:r>
          <a14:m xmlns:a14="http://schemas.microsoft.com/office/drawing/2010/main">
            <m:oMath xmlns:m="http://schemas.openxmlformats.org/officeDocument/2006/math">
              <m:f>
                <m:fPr>
                  <m:ctrlPr>
                    <a:rPr lang="en-US" sz="2500" i="1" kern="1200"/>
                  </m:ctrlPr>
                </m:fPr>
                <m:num>
                  <m:r>
                    <a:rPr lang="en-US" sz="2500" i="1" kern="1200"/>
                    <m:t>1</m:t>
                  </m:r>
                </m:num>
                <m:den>
                  <m:r>
                    <a:rPr lang="en-US" sz="2500" i="1" kern="1200"/>
                    <m:t>2</m:t>
                  </m:r>
                </m:den>
              </m:f>
            </m:oMath>
          </a14:m>
          <a:r>
            <a:rPr lang="en-US" sz="2500" kern="1200" dirty="0">
              <a:latin typeface="Times New Roman" panose="02020603050405020304" pitchFamily="18" charset="0"/>
              <a:cs typeface="Times New Roman" panose="02020603050405020304" pitchFamily="18" charset="0"/>
            </a:rPr>
            <a:t> of the lettuce. What will be the prices of tomatoes, corn, lettuce to satisfy the final demands?</a:t>
          </a:r>
        </a:p>
      </dsp:txBody>
      <dsp:txXfrm>
        <a:off x="162777" y="210027"/>
        <a:ext cx="9958016" cy="300894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86ABF2-0BD8-477F-9CDF-CAB77789D5B2}">
      <dsp:nvSpPr>
        <dsp:cNvPr id="0" name=""/>
        <dsp:cNvSpPr/>
      </dsp:nvSpPr>
      <dsp:spPr>
        <a:xfrm>
          <a:off x="0" y="0"/>
          <a:ext cx="2352674" cy="7722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u="sng" kern="1200" dirty="0">
              <a:latin typeface="Times New Roman" panose="02020603050405020304" pitchFamily="18" charset="0"/>
              <a:cs typeface="Times New Roman" panose="02020603050405020304" pitchFamily="18" charset="0"/>
            </a:rPr>
            <a:t>Solution:</a:t>
          </a:r>
          <a:endParaRPr lang="en-US" sz="3300" kern="1200" dirty="0">
            <a:latin typeface="Times New Roman" panose="02020603050405020304" pitchFamily="18" charset="0"/>
            <a:cs typeface="Times New Roman" panose="02020603050405020304" pitchFamily="18" charset="0"/>
          </a:endParaRPr>
        </a:p>
      </dsp:txBody>
      <dsp:txXfrm>
        <a:off x="37696" y="37696"/>
        <a:ext cx="2277282" cy="69680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747DE8-653B-46CC-8541-A044A4F477AD}">
      <dsp:nvSpPr>
        <dsp:cNvPr id="0" name=""/>
        <dsp:cNvSpPr/>
      </dsp:nvSpPr>
      <dsp:spPr>
        <a:xfrm>
          <a:off x="0" y="4570"/>
          <a:ext cx="7161088" cy="12928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latin typeface="Times New Roman" panose="02020603050405020304" pitchFamily="18" charset="0"/>
              <a:cs typeface="Times New Roman" panose="02020603050405020304" pitchFamily="18" charset="0"/>
            </a:rPr>
            <a:t>After calculation we get the values of </a:t>
          </a:r>
          <a14:m xmlns:a14="http://schemas.microsoft.com/office/drawing/2010/main">
            <m:oMath xmlns:m="http://schemas.openxmlformats.org/officeDocument/2006/math">
              <m:sSub>
                <m:sSubPr>
                  <m:ctrlPr>
                    <a:rPr lang="en-US" sz="1700" i="1" kern="1200"/>
                  </m:ctrlPr>
                </m:sSubPr>
                <m:e>
                  <m:r>
                    <a:rPr lang="en-US" sz="1700" b="0" i="1" kern="1200"/>
                    <m:t>𝑝</m:t>
                  </m:r>
                </m:e>
                <m:sub>
                  <m:r>
                    <a:rPr lang="en-US" sz="1700" b="0" i="1" kern="1200"/>
                    <m:t>1</m:t>
                  </m:r>
                </m:sub>
              </m:sSub>
              <m:r>
                <a:rPr lang="en-US" sz="1700" b="0" i="1" kern="1200"/>
                <m:t> , </m:t>
              </m:r>
              <m:sSub>
                <m:sSubPr>
                  <m:ctrlPr>
                    <a:rPr lang="en-US" sz="1700" b="0" i="1" kern="1200"/>
                  </m:ctrlPr>
                </m:sSubPr>
                <m:e>
                  <m:r>
                    <a:rPr lang="en-US" sz="1700" b="0" i="1" kern="1200"/>
                    <m:t>𝑝</m:t>
                  </m:r>
                </m:e>
                <m:sub>
                  <m:r>
                    <a:rPr lang="en-US" sz="1700" b="0" i="1" kern="1200"/>
                    <m:t>2</m:t>
                  </m:r>
                </m:sub>
              </m:sSub>
              <m:r>
                <a:rPr lang="en-US" sz="1700" b="0" i="1" kern="1200"/>
                <m:t> , </m:t>
              </m:r>
              <m:sSub>
                <m:sSubPr>
                  <m:ctrlPr>
                    <a:rPr lang="en-US" sz="1700" b="0" i="1" kern="1200"/>
                  </m:ctrlPr>
                </m:sSubPr>
                <m:e>
                  <m:r>
                    <a:rPr lang="en-US" sz="1700" b="0" i="1" kern="1200"/>
                    <m:t>𝑝</m:t>
                  </m:r>
                </m:e>
                <m:sub>
                  <m:r>
                    <a:rPr lang="en-US" sz="1700" b="0" i="1" kern="1200"/>
                    <m:t>3</m:t>
                  </m:r>
                </m:sub>
              </m:sSub>
              <m:r>
                <a:rPr lang="en-US" sz="1700" b="0" i="1" kern="1200"/>
                <m:t>:</m:t>
              </m:r>
            </m:oMath>
          </a14:m>
          <a:endParaRPr lang="en-US" sz="1700" kern="1200" dirty="0">
            <a:latin typeface="Times New Roman" panose="02020603050405020304" pitchFamily="18" charset="0"/>
            <a:cs typeface="Times New Roman" panose="02020603050405020304" pitchFamily="18" charset="0"/>
          </a:endParaRPr>
        </a:p>
      </dsp:txBody>
      <dsp:txXfrm>
        <a:off x="63112" y="67682"/>
        <a:ext cx="7034864" cy="1166626"/>
      </dsp:txXfrm>
    </dsp:sp>
    <dsp:sp modelId="{5EA75309-94B0-4188-90D8-28EE49033FBB}">
      <dsp:nvSpPr>
        <dsp:cNvPr id="0" name=""/>
        <dsp:cNvSpPr/>
      </dsp:nvSpPr>
      <dsp:spPr>
        <a:xfrm>
          <a:off x="0" y="1346380"/>
          <a:ext cx="7161088" cy="129285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d>
                  <m:dPr>
                    <m:begChr m:val="["/>
                    <m:endChr m:val="]"/>
                    <m:ctrlPr>
                      <a:rPr lang="en-US" sz="1700" i="1" kern="1200" smtClean="0"/>
                    </m:ctrlPr>
                  </m:dPr>
                  <m:e>
                    <m:m>
                      <m:mPr>
                        <m:mcs>
                          <m:mc>
                            <m:mcPr>
                              <m:count m:val="1"/>
                              <m:mcJc m:val="center"/>
                            </m:mcPr>
                          </m:mc>
                        </m:mcs>
                        <m:ctrlPr>
                          <a:rPr lang="en-US" sz="1700" i="1" kern="1200"/>
                        </m:ctrlPr>
                      </m:mPr>
                      <m:mr>
                        <m:e>
                          <m:r>
                            <a:rPr lang="en-US" sz="1700" i="1" kern="1200"/>
                            <m:t>𝑝</m:t>
                          </m:r>
                          <m:r>
                            <a:rPr lang="en-US" sz="1700" i="1" kern="1200"/>
                            <m:t>1</m:t>
                          </m:r>
                        </m:e>
                      </m:mr>
                      <m:mr>
                        <m:e>
                          <m:r>
                            <a:rPr lang="en-US" sz="1700" i="1" kern="1200"/>
                            <m:t>𝑝</m:t>
                          </m:r>
                          <m:r>
                            <a:rPr lang="en-US" sz="1700" i="1" kern="1200"/>
                            <m:t>2</m:t>
                          </m:r>
                        </m:e>
                      </m:mr>
                      <m:mr>
                        <m:e>
                          <m:r>
                            <a:rPr lang="en-US" sz="1700" i="1" kern="1200"/>
                            <m:t>𝑝</m:t>
                          </m:r>
                          <m:r>
                            <a:rPr lang="en-US" sz="1700" i="1" kern="1200"/>
                            <m:t>3</m:t>
                          </m:r>
                        </m:e>
                      </m:mr>
                    </m:m>
                  </m:e>
                </m:d>
                <m:r>
                  <a:rPr lang="en-US" sz="1700" i="1" kern="1200"/>
                  <m:t> =</m:t>
                </m:r>
                <m:r>
                  <a:rPr lang="en-US" sz="1700" i="1" kern="1200"/>
                  <m:t>𝑠</m:t>
                </m:r>
                <m:r>
                  <a:rPr lang="en-US" sz="1700" i="1" kern="1200"/>
                  <m:t> </m:t>
                </m:r>
                <m:d>
                  <m:dPr>
                    <m:begChr m:val="["/>
                    <m:endChr m:val="]"/>
                    <m:ctrlPr>
                      <a:rPr lang="en-US" sz="1700" i="1" kern="1200"/>
                    </m:ctrlPr>
                  </m:dPr>
                  <m:e>
                    <m:m>
                      <m:mPr>
                        <m:mcs>
                          <m:mc>
                            <m:mcPr>
                              <m:count m:val="1"/>
                              <m:mcJc m:val="center"/>
                            </m:mcPr>
                          </m:mc>
                        </m:mcs>
                        <m:ctrlPr>
                          <a:rPr lang="en-US" sz="1700" i="1" kern="1200"/>
                        </m:ctrlPr>
                      </m:mPr>
                      <m:mr>
                        <m:e>
                          <m:r>
                            <a:rPr lang="en-US" sz="1700" i="1" kern="1200"/>
                            <m:t>18</m:t>
                          </m:r>
                        </m:e>
                      </m:mr>
                      <m:mr>
                        <m:e>
                          <m:r>
                            <a:rPr lang="en-US" sz="1700" i="1" kern="1200"/>
                            <m:t>15</m:t>
                          </m:r>
                        </m:e>
                      </m:mr>
                      <m:mr>
                        <m:e>
                          <m:r>
                            <a:rPr lang="en-US" sz="1700" i="1" kern="1200"/>
                            <m:t>16</m:t>
                          </m:r>
                        </m:e>
                      </m:mr>
                    </m:m>
                  </m:e>
                </m:d>
                <m:r>
                  <a:rPr lang="en-US" sz="1700" i="1" kern="1200"/>
                  <m:t> </m:t>
                </m:r>
              </m:oMath>
            </m:oMathPara>
          </a14:m>
          <a:endParaRPr lang="en-US" sz="1700" kern="1200"/>
        </a:p>
      </dsp:txBody>
      <dsp:txXfrm>
        <a:off x="63112" y="1409492"/>
        <a:ext cx="7034864" cy="116662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68B964-4EF2-481B-90F1-4D87C70EF354}">
      <dsp:nvSpPr>
        <dsp:cNvPr id="0" name=""/>
        <dsp:cNvSpPr/>
      </dsp:nvSpPr>
      <dsp:spPr>
        <a:xfrm>
          <a:off x="0" y="6496"/>
          <a:ext cx="10694886" cy="15795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Where </a:t>
          </a:r>
          <a14:m xmlns:a14="http://schemas.microsoft.com/office/drawing/2010/main">
            <m:oMath xmlns:m="http://schemas.openxmlformats.org/officeDocument/2006/math">
              <m:r>
                <a:rPr lang="en-US" sz="3000" i="1" kern="1200"/>
                <m:t>𝑠</m:t>
              </m:r>
            </m:oMath>
          </a14:m>
          <a:r>
            <a:rPr lang="en-US" sz="3000" kern="1200" dirty="0">
              <a:latin typeface="Times New Roman" panose="02020603050405020304" pitchFamily="18" charset="0"/>
              <a:cs typeface="Times New Roman" panose="02020603050405020304" pitchFamily="18" charset="0"/>
            </a:rPr>
            <a:t> is an arbitrary constant. We can set the value of </a:t>
          </a:r>
          <a14:m xmlns:a14="http://schemas.microsoft.com/office/drawing/2010/main">
            <m:oMath xmlns:m="http://schemas.openxmlformats.org/officeDocument/2006/math">
              <m:r>
                <a:rPr lang="en-US" sz="3000" i="1" kern="1200"/>
                <m:t>𝑠</m:t>
              </m:r>
            </m:oMath>
          </a14:m>
          <a:r>
            <a:rPr lang="en-US" sz="3000" kern="1200" dirty="0">
              <a:latin typeface="Times New Roman" panose="02020603050405020304" pitchFamily="18" charset="0"/>
              <a:cs typeface="Times New Roman" panose="02020603050405020304" pitchFamily="18" charset="0"/>
            </a:rPr>
            <a:t> and determine the prices of tomatoes, corn and lettuce that satisfies the final demand.</a:t>
          </a:r>
        </a:p>
      </dsp:txBody>
      <dsp:txXfrm>
        <a:off x="77105" y="83601"/>
        <a:ext cx="10540676" cy="142529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77E805-AA60-4809-BF58-0223D67FBED7}">
      <dsp:nvSpPr>
        <dsp:cNvPr id="0" name=""/>
        <dsp:cNvSpPr/>
      </dsp:nvSpPr>
      <dsp:spPr>
        <a:xfrm>
          <a:off x="0" y="27467"/>
          <a:ext cx="10479026" cy="92663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u="sng" kern="1200" dirty="0">
              <a:latin typeface="Times New Roman" panose="02020603050405020304" pitchFamily="18" charset="0"/>
              <a:cs typeface="Times New Roman" panose="02020603050405020304" pitchFamily="18" charset="0"/>
            </a:rPr>
            <a:t>The calculation of the minimum cost of sectors for preventing air pollution by Leontief’s closed model:</a:t>
          </a:r>
          <a:endParaRPr lang="en-US" sz="2400" kern="1200" dirty="0">
            <a:latin typeface="Times New Roman" panose="02020603050405020304" pitchFamily="18" charset="0"/>
            <a:cs typeface="Times New Roman" panose="02020603050405020304" pitchFamily="18" charset="0"/>
          </a:endParaRPr>
        </a:p>
      </dsp:txBody>
      <dsp:txXfrm>
        <a:off x="45235" y="72702"/>
        <a:ext cx="10388556" cy="83616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4EDDA9-A405-415F-8B9D-6D4F254FDFDE}">
      <dsp:nvSpPr>
        <dsp:cNvPr id="0" name=""/>
        <dsp:cNvSpPr/>
      </dsp:nvSpPr>
      <dsp:spPr>
        <a:xfrm>
          <a:off x="0" y="7781"/>
          <a:ext cx="10479026" cy="29741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just" defTabSz="1377950">
            <a:lnSpc>
              <a:spcPct val="90000"/>
            </a:lnSpc>
            <a:spcBef>
              <a:spcPct val="0"/>
            </a:spcBef>
            <a:spcAft>
              <a:spcPct val="35000"/>
            </a:spcAft>
            <a:buNone/>
          </a:pPr>
          <a:r>
            <a:rPr lang="en-US" sz="3100" kern="1200" dirty="0">
              <a:latin typeface="Times New Roman" panose="02020603050405020304" pitchFamily="18" charset="0"/>
              <a:cs typeface="Times New Roman" panose="02020603050405020304" pitchFamily="18" charset="0"/>
            </a:rPr>
            <a:t>Pollutants are byproducts of industries. Economic activities that would mitigate the environmental disruption that accompanies industrial operations can also be incorporated into an appropriately expanded input-output </a:t>
          </a:r>
          <a:r>
            <a:rPr lang="en-US" sz="3100" kern="1200" dirty="0" err="1">
              <a:latin typeface="Times New Roman" panose="02020603050405020304" pitchFamily="18" charset="0"/>
              <a:cs typeface="Times New Roman" panose="02020603050405020304" pitchFamily="18" charset="0"/>
            </a:rPr>
            <a:t>system.The</a:t>
          </a:r>
          <a:r>
            <a:rPr lang="en-US" sz="3100" kern="1200" dirty="0">
              <a:latin typeface="Times New Roman" panose="02020603050405020304" pitchFamily="18" charset="0"/>
              <a:cs typeface="Times New Roman" panose="02020603050405020304" pitchFamily="18" charset="0"/>
            </a:rPr>
            <a:t> minimum cost of sectors for preventing air pollution can be measured by Leontief’s input-output model.</a:t>
          </a:r>
        </a:p>
      </dsp:txBody>
      <dsp:txXfrm>
        <a:off x="145186" y="152967"/>
        <a:ext cx="10188654" cy="2683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46192-FB55-4DDB-9C88-42D84EF956C3}">
      <dsp:nvSpPr>
        <dsp:cNvPr id="0" name=""/>
        <dsp:cNvSpPr/>
      </dsp:nvSpPr>
      <dsp:spPr>
        <a:xfrm>
          <a:off x="0" y="0"/>
          <a:ext cx="10653713" cy="8751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u="sng" kern="1200"/>
            <a:t>A STUDY ON CALCULATING GDP AND COST MINIMIZATION OF INDUSTRIES FOR PREVENTING AIR POLLUTION BY LEONTIEFS ECONOMIC MODELS</a:t>
          </a:r>
          <a:endParaRPr lang="en-US" sz="2200" kern="1200"/>
        </a:p>
      </dsp:txBody>
      <dsp:txXfrm>
        <a:off x="42722" y="42722"/>
        <a:ext cx="10568269" cy="78971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AEDAF5-1C5C-4E14-B1C0-BB9973B4D77A}">
      <dsp:nvSpPr>
        <dsp:cNvPr id="0" name=""/>
        <dsp:cNvSpPr/>
      </dsp:nvSpPr>
      <dsp:spPr>
        <a:xfrm>
          <a:off x="0" y="14850"/>
          <a:ext cx="2343150" cy="8424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1" u="sng" kern="1200" dirty="0">
              <a:latin typeface="Times New Roman" panose="02020603050405020304" pitchFamily="18" charset="0"/>
              <a:cs typeface="Times New Roman" panose="02020603050405020304" pitchFamily="18" charset="0"/>
            </a:rPr>
            <a:t>Example:</a:t>
          </a:r>
          <a:endParaRPr lang="en-US" sz="3600" kern="1200" dirty="0">
            <a:latin typeface="Times New Roman" panose="02020603050405020304" pitchFamily="18" charset="0"/>
            <a:cs typeface="Times New Roman" panose="02020603050405020304" pitchFamily="18" charset="0"/>
          </a:endParaRPr>
        </a:p>
      </dsp:txBody>
      <dsp:txXfrm>
        <a:off x="41123" y="55973"/>
        <a:ext cx="2260904" cy="760154"/>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A1D99D-0468-4214-9B5B-F01452C3AA35}">
      <dsp:nvSpPr>
        <dsp:cNvPr id="0" name=""/>
        <dsp:cNvSpPr/>
      </dsp:nvSpPr>
      <dsp:spPr>
        <a:xfrm>
          <a:off x="0" y="37857"/>
          <a:ext cx="10334625" cy="113021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The optimal solution is: </a:t>
          </a:r>
          <a14:m xmlns:a14="http://schemas.microsoft.com/office/drawing/2010/main">
            <m:oMath xmlns:m="http://schemas.openxmlformats.org/officeDocument/2006/math">
              <m:r>
                <a:rPr lang="en-US" sz="2100" i="1" kern="1200"/>
                <m:t> </m:t>
              </m:r>
              <m:r>
                <a:rPr lang="en-US" sz="2100" i="1" kern="1200"/>
                <m:t>𝑥</m:t>
              </m:r>
              <m:r>
                <a:rPr lang="en-US" sz="2100" i="1" kern="1200"/>
                <m:t>1=  0</m:t>
              </m:r>
            </m:oMath>
          </a14:m>
          <a:r>
            <a:rPr lang="en-US" sz="2100" kern="1200" dirty="0">
              <a:latin typeface="Times New Roman" panose="02020603050405020304" pitchFamily="18" charset="0"/>
              <a:cs typeface="Times New Roman" panose="02020603050405020304" pitchFamily="18" charset="0"/>
            </a:rPr>
            <a:t> tons of steel, </a:t>
          </a:r>
          <a14:m xmlns:a14="http://schemas.microsoft.com/office/drawing/2010/main">
            <m:oMath xmlns:m="http://schemas.openxmlformats.org/officeDocument/2006/math">
              <m:r>
                <a:rPr lang="en-US" sz="2100" i="1" kern="1200"/>
                <m:t> </m:t>
              </m:r>
              <m:r>
                <a:rPr lang="en-US" sz="2100" i="1" kern="1200"/>
                <m:t>𝑥</m:t>
              </m:r>
              <m:r>
                <a:rPr lang="en-US" sz="2100" i="1" kern="1200"/>
                <m:t>2 = 971,698</m:t>
              </m:r>
            </m:oMath>
          </a14:m>
          <a:r>
            <a:rPr lang="en-US" sz="2100" kern="1200" dirty="0">
              <a:latin typeface="Times New Roman" panose="02020603050405020304" pitchFamily="18" charset="0"/>
              <a:cs typeface="Times New Roman" panose="02020603050405020304" pitchFamily="18" charset="0"/>
            </a:rPr>
            <a:t> tons of steel, </a:t>
          </a:r>
          <a14:m xmlns:a14="http://schemas.microsoft.com/office/drawing/2010/main">
            <m:oMath xmlns:m="http://schemas.openxmlformats.org/officeDocument/2006/math">
              <m:r>
                <a:rPr lang="en-US" sz="2100" i="1" kern="1200"/>
                <m:t>𝑥</m:t>
              </m:r>
              <m:r>
                <a:rPr lang="en-US" sz="2100" i="1" kern="1200"/>
                <m:t>3 = 28,302</m:t>
              </m:r>
            </m:oMath>
          </a14:m>
          <a:r>
            <a:rPr lang="en-US" sz="2100" kern="1200" dirty="0">
              <a:latin typeface="Times New Roman" panose="02020603050405020304" pitchFamily="18" charset="0"/>
              <a:cs typeface="Times New Roman" panose="02020603050405020304" pitchFamily="18" charset="0"/>
            </a:rPr>
            <a:t> tons of steel, </a:t>
          </a:r>
          <a14:m xmlns:a14="http://schemas.microsoft.com/office/drawing/2010/main">
            <m:oMath xmlns:m="http://schemas.openxmlformats.org/officeDocument/2006/math">
              <m:r>
                <a:rPr lang="en-US" sz="2100" i="1" kern="1200"/>
                <m:t>  </m:t>
              </m:r>
              <m:r>
                <a:rPr lang="en-US" sz="2100" i="1" kern="1200"/>
                <m:t>𝑥</m:t>
              </m:r>
              <m:r>
                <a:rPr lang="en-US" sz="2100" i="1" kern="1200"/>
                <m:t>4 = 28,302</m:t>
              </m:r>
            </m:oMath>
          </a14:m>
          <a:r>
            <a:rPr lang="en-US" sz="2100" kern="1200" dirty="0">
              <a:latin typeface="Times New Roman" panose="02020603050405020304" pitchFamily="18" charset="0"/>
              <a:cs typeface="Times New Roman" panose="02020603050405020304" pitchFamily="18" charset="0"/>
            </a:rPr>
            <a:t> tons of coal,  </a:t>
          </a:r>
          <a14:m xmlns:a14="http://schemas.microsoft.com/office/drawing/2010/main">
            <m:oMath xmlns:m="http://schemas.openxmlformats.org/officeDocument/2006/math">
              <m:r>
                <a:rPr lang="en-US" sz="2100" i="1" kern="1200"/>
                <m:t>𝑥</m:t>
              </m:r>
              <m:r>
                <a:rPr lang="en-US" sz="2100" i="1" kern="1200"/>
                <m:t>5 = 1,971,698</m:t>
              </m:r>
            </m:oMath>
          </a14:m>
          <a:r>
            <a:rPr lang="en-US" sz="2100" kern="1200" dirty="0">
              <a:latin typeface="Times New Roman" panose="02020603050405020304" pitchFamily="18" charset="0"/>
              <a:cs typeface="Times New Roman" panose="02020603050405020304" pitchFamily="18" charset="0"/>
            </a:rPr>
            <a:t> tons of coal and  </a:t>
          </a:r>
          <a14:m xmlns:a14="http://schemas.microsoft.com/office/drawing/2010/main">
            <m:oMath xmlns:m="http://schemas.openxmlformats.org/officeDocument/2006/math">
              <m:r>
                <a:rPr lang="en-US" sz="2100" i="1" kern="1200"/>
                <m:t>𝑍</m:t>
              </m:r>
              <m:r>
                <a:rPr lang="en-US" sz="2100" i="1" kern="1200"/>
                <m:t> =$ 2470283</m:t>
              </m:r>
            </m:oMath>
          </a14:m>
          <a:r>
            <a:rPr lang="en-US" sz="2100" kern="1200" dirty="0">
              <a:latin typeface="Times New Roman" panose="02020603050405020304" pitchFamily="18" charset="0"/>
              <a:cs typeface="Times New Roman" panose="02020603050405020304" pitchFamily="18" charset="0"/>
            </a:rPr>
            <a:t>.So the minimum cost of preventing air pollution by these sectors is: $2470283</a:t>
          </a:r>
        </a:p>
      </dsp:txBody>
      <dsp:txXfrm>
        <a:off x="55173" y="93030"/>
        <a:ext cx="10224279" cy="101987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21041-0BE4-45B8-A894-3584864E8998}">
      <dsp:nvSpPr>
        <dsp:cNvPr id="0" name=""/>
        <dsp:cNvSpPr/>
      </dsp:nvSpPr>
      <dsp:spPr>
        <a:xfrm>
          <a:off x="0" y="8774"/>
          <a:ext cx="4638675" cy="7253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u="sng" kern="1200" dirty="0">
              <a:latin typeface="Times New Roman" panose="02020603050405020304" pitchFamily="18" charset="0"/>
              <a:cs typeface="Times New Roman" panose="02020603050405020304" pitchFamily="18" charset="0"/>
            </a:rPr>
            <a:t>Leontief’s Open Model:</a:t>
          </a:r>
          <a:endParaRPr lang="en-US" sz="3100" kern="1200" dirty="0">
            <a:latin typeface="Times New Roman" panose="02020603050405020304" pitchFamily="18" charset="0"/>
            <a:cs typeface="Times New Roman" panose="02020603050405020304" pitchFamily="18" charset="0"/>
          </a:endParaRPr>
        </a:p>
      </dsp:txBody>
      <dsp:txXfrm>
        <a:off x="35411" y="44185"/>
        <a:ext cx="4567853" cy="654577"/>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6FD73-2B02-485D-898D-37E09E476890}">
      <dsp:nvSpPr>
        <dsp:cNvPr id="0" name=""/>
        <dsp:cNvSpPr/>
      </dsp:nvSpPr>
      <dsp:spPr>
        <a:xfrm>
          <a:off x="0" y="204088"/>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latin typeface="Times New Roman" panose="02020603050405020304" pitchFamily="18" charset="0"/>
              <a:cs typeface="Times New Roman" panose="02020603050405020304" pitchFamily="18" charset="0"/>
            </a:rPr>
            <a:t>In Leontief’s open model, the Gross Domestic Product (GDP) can be calculated using the formula:</a:t>
          </a:r>
          <a:endParaRPr lang="en-US" sz="1700" kern="1200">
            <a:latin typeface="Times New Roman" panose="02020603050405020304" pitchFamily="18" charset="0"/>
            <a:cs typeface="Times New Roman" panose="02020603050405020304" pitchFamily="18" charset="0"/>
          </a:endParaRPr>
        </a:p>
      </dsp:txBody>
      <dsp:txXfrm>
        <a:off x="25487" y="229575"/>
        <a:ext cx="11281422" cy="471138"/>
      </dsp:txXfrm>
    </dsp:sp>
    <dsp:sp modelId="{1EE7BD4E-7378-44DA-A4CF-280C3736B28B}">
      <dsp:nvSpPr>
        <dsp:cNvPr id="0" name=""/>
        <dsp:cNvSpPr/>
      </dsp:nvSpPr>
      <dsp:spPr>
        <a:xfrm>
          <a:off x="0" y="775160"/>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14:m xmlns:a14="http://schemas.microsoft.com/office/drawing/2010/main">
            <m:oMathPara xmlns:m="http://schemas.openxmlformats.org/officeDocument/2006/math">
              <m:oMathParaPr>
                <m:jc m:val="centerGroup"/>
              </m:oMathParaPr>
              <m:oMath xmlns:m="http://schemas.openxmlformats.org/officeDocument/2006/math">
                <m:r>
                  <a:rPr lang="en-US" sz="1700" b="0" i="1" kern="1200" smtClean="0"/>
                  <m:t>𝐺𝐷𝑃</m:t>
                </m:r>
                <m:r>
                  <a:rPr lang="en-US" sz="1700" b="0" i="1" kern="1200" smtClean="0"/>
                  <m:t>=</m:t>
                </m:r>
                <m:sSup>
                  <m:sSupPr>
                    <m:ctrlPr>
                      <a:rPr lang="en-US" sz="1700" b="0" i="1" kern="1200"/>
                    </m:ctrlPr>
                  </m:sSupPr>
                  <m:e>
                    <m:r>
                      <a:rPr lang="en-US" sz="1700" b="0" i="1" kern="1200"/>
                      <m:t>(</m:t>
                    </m:r>
                    <m:r>
                      <a:rPr lang="en-US" sz="1700" b="0" i="1" kern="1200"/>
                      <m:t>𝐼</m:t>
                    </m:r>
                    <m:r>
                      <a:rPr lang="en-US" sz="1700" b="0" i="1" kern="1200"/>
                      <m:t>−</m:t>
                    </m:r>
                    <m:r>
                      <a:rPr lang="en-US" sz="1700" b="0" i="1" kern="1200"/>
                      <m:t>𝐴</m:t>
                    </m:r>
                    <m:r>
                      <a:rPr lang="en-US" sz="1700" b="0" i="1" kern="1200"/>
                      <m:t>)</m:t>
                    </m:r>
                  </m:e>
                  <m:sup>
                    <m:r>
                      <a:rPr lang="en-US" sz="1700" b="0" i="1" kern="1200"/>
                      <m:t>−1</m:t>
                    </m:r>
                  </m:sup>
                </m:sSup>
                <m:r>
                  <a:rPr lang="en-US" sz="1700" b="0" i="1" kern="1200"/>
                  <m:t>𝑌</m:t>
                </m:r>
              </m:oMath>
            </m:oMathPara>
          </a14:m>
          <a:endParaRPr lang="en-US" sz="1700" kern="1200">
            <a:latin typeface="Times New Roman" panose="02020603050405020304" pitchFamily="18" charset="0"/>
            <a:cs typeface="Times New Roman" panose="02020603050405020304" pitchFamily="18" charset="0"/>
          </a:endParaRPr>
        </a:p>
      </dsp:txBody>
      <dsp:txXfrm>
        <a:off x="25487" y="800647"/>
        <a:ext cx="11281422" cy="471138"/>
      </dsp:txXfrm>
    </dsp:sp>
    <dsp:sp modelId="{5C3A8F8C-C979-4ABC-A913-AE6F391AF797}">
      <dsp:nvSpPr>
        <dsp:cNvPr id="0" name=""/>
        <dsp:cNvSpPr/>
      </dsp:nvSpPr>
      <dsp:spPr>
        <a:xfrm>
          <a:off x="0" y="1346233"/>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0" kern="1200">
              <a:latin typeface="Times New Roman" panose="02020603050405020304" pitchFamily="18" charset="0"/>
              <a:cs typeface="Times New Roman" panose="02020603050405020304" pitchFamily="18" charset="0"/>
            </a:rPr>
            <a:t>Where:</a:t>
          </a:r>
          <a:endParaRPr lang="en-US" sz="1700" kern="1200">
            <a:latin typeface="Times New Roman" panose="02020603050405020304" pitchFamily="18" charset="0"/>
            <a:cs typeface="Times New Roman" panose="02020603050405020304" pitchFamily="18" charset="0"/>
          </a:endParaRPr>
        </a:p>
      </dsp:txBody>
      <dsp:txXfrm>
        <a:off x="25487" y="1371720"/>
        <a:ext cx="11281422" cy="471138"/>
      </dsp:txXfrm>
    </dsp:sp>
    <dsp:sp modelId="{6C1AD543-10CF-4008-8138-A742C267B2C1}">
      <dsp:nvSpPr>
        <dsp:cNvPr id="0" name=""/>
        <dsp:cNvSpPr/>
      </dsp:nvSpPr>
      <dsp:spPr>
        <a:xfrm>
          <a:off x="0" y="1917306"/>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latin typeface="Times New Roman" panose="02020603050405020304" pitchFamily="18" charset="0"/>
              <a:cs typeface="Times New Roman" panose="02020603050405020304" pitchFamily="18" charset="0"/>
            </a:rPr>
            <a:t>I is the identity matrix.</a:t>
          </a:r>
        </a:p>
      </dsp:txBody>
      <dsp:txXfrm>
        <a:off x="25487" y="1942793"/>
        <a:ext cx="11281422" cy="471138"/>
      </dsp:txXfrm>
    </dsp:sp>
    <dsp:sp modelId="{7B79F1AF-4BC1-4475-A85A-1DE1E2BE5B13}">
      <dsp:nvSpPr>
        <dsp:cNvPr id="0" name=""/>
        <dsp:cNvSpPr/>
      </dsp:nvSpPr>
      <dsp:spPr>
        <a:xfrm>
          <a:off x="0" y="2488378"/>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1" kern="1200">
              <a:latin typeface="Times New Roman" panose="02020603050405020304" pitchFamily="18" charset="0"/>
              <a:cs typeface="Times New Roman" panose="02020603050405020304" pitchFamily="18" charset="0"/>
            </a:rPr>
            <a:t>A</a:t>
          </a:r>
          <a:r>
            <a:rPr lang="en-US" sz="1700" b="0" i="0" kern="1200">
              <a:latin typeface="Times New Roman" panose="02020603050405020304" pitchFamily="18" charset="0"/>
              <a:cs typeface="Times New Roman" panose="02020603050405020304" pitchFamily="18" charset="0"/>
            </a:rPr>
            <a:t> is the matrix of coefficients representing the proportion of inputs from each sector required to produce one unit of output.</a:t>
          </a:r>
          <a:endParaRPr lang="en-US" sz="1700" kern="1200">
            <a:latin typeface="Times New Roman" panose="02020603050405020304" pitchFamily="18" charset="0"/>
            <a:cs typeface="Times New Roman" panose="02020603050405020304" pitchFamily="18" charset="0"/>
          </a:endParaRPr>
        </a:p>
      </dsp:txBody>
      <dsp:txXfrm>
        <a:off x="25487" y="2513865"/>
        <a:ext cx="11281422" cy="471138"/>
      </dsp:txXfrm>
    </dsp:sp>
    <dsp:sp modelId="{8B6073F2-1F01-44C6-94C0-E5216A158476}">
      <dsp:nvSpPr>
        <dsp:cNvPr id="0" name=""/>
        <dsp:cNvSpPr/>
      </dsp:nvSpPr>
      <dsp:spPr>
        <a:xfrm>
          <a:off x="0" y="3059451"/>
          <a:ext cx="11332396" cy="522112"/>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0" i="1" kern="1200">
              <a:latin typeface="Times New Roman" panose="02020603050405020304" pitchFamily="18" charset="0"/>
              <a:cs typeface="Times New Roman" panose="02020603050405020304" pitchFamily="18" charset="0"/>
            </a:rPr>
            <a:t>Y</a:t>
          </a:r>
          <a:r>
            <a:rPr lang="en-US" sz="1700" b="0" i="0" kern="1200">
              <a:latin typeface="Times New Roman" panose="02020603050405020304" pitchFamily="18" charset="0"/>
              <a:cs typeface="Times New Roman" panose="02020603050405020304" pitchFamily="18" charset="0"/>
            </a:rPr>
            <a:t> is the final demand vector.</a:t>
          </a:r>
          <a:endParaRPr lang="en-US" sz="1700" kern="1200">
            <a:latin typeface="Times New Roman" panose="02020603050405020304" pitchFamily="18" charset="0"/>
            <a:cs typeface="Times New Roman" panose="02020603050405020304" pitchFamily="18" charset="0"/>
          </a:endParaRPr>
        </a:p>
      </dsp:txBody>
      <dsp:txXfrm>
        <a:off x="25487" y="3084938"/>
        <a:ext cx="11281422" cy="471138"/>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8416A8-1B22-4AB6-98CB-F65DB2219C38}">
      <dsp:nvSpPr>
        <dsp:cNvPr id="0" name=""/>
        <dsp:cNvSpPr/>
      </dsp:nvSpPr>
      <dsp:spPr>
        <a:xfrm>
          <a:off x="0" y="17190"/>
          <a:ext cx="9236468" cy="7020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u="sng" kern="1200" dirty="0">
              <a:latin typeface="Times New Roman" panose="02020603050405020304" pitchFamily="18" charset="0"/>
              <a:cs typeface="Times New Roman" panose="02020603050405020304" pitchFamily="18" charset="0"/>
            </a:rPr>
            <a:t>Calculation of GDP using Leontief’s open model:</a:t>
          </a:r>
          <a:endParaRPr lang="en-US" sz="3000" kern="1200" dirty="0">
            <a:latin typeface="Times New Roman" panose="02020603050405020304" pitchFamily="18" charset="0"/>
            <a:cs typeface="Times New Roman" panose="02020603050405020304" pitchFamily="18" charset="0"/>
          </a:endParaRPr>
        </a:p>
      </dsp:txBody>
      <dsp:txXfrm>
        <a:off x="34269" y="51459"/>
        <a:ext cx="9167930" cy="63346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2B3F9-DB23-4972-B960-81BE850994E9}">
      <dsp:nvSpPr>
        <dsp:cNvPr id="0" name=""/>
        <dsp:cNvSpPr/>
      </dsp:nvSpPr>
      <dsp:spPr>
        <a:xfrm>
          <a:off x="0" y="21762"/>
          <a:ext cx="2691829" cy="74880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u="sng" kern="1200" dirty="0">
              <a:latin typeface="Times New Roman" panose="02020603050405020304" pitchFamily="18" charset="0"/>
              <a:cs typeface="Times New Roman" panose="02020603050405020304" pitchFamily="18" charset="0"/>
            </a:rPr>
            <a:t>Conclusion:</a:t>
          </a:r>
          <a:endParaRPr lang="en-US" sz="3200" kern="1200" dirty="0">
            <a:latin typeface="Times New Roman" panose="02020603050405020304" pitchFamily="18" charset="0"/>
            <a:cs typeface="Times New Roman" panose="02020603050405020304" pitchFamily="18" charset="0"/>
          </a:endParaRPr>
        </a:p>
      </dsp:txBody>
      <dsp:txXfrm>
        <a:off x="36553" y="58315"/>
        <a:ext cx="2618723" cy="675694"/>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C4E3A1-39FF-49BB-9644-FF8D69C702B1}">
      <dsp:nvSpPr>
        <dsp:cNvPr id="0" name=""/>
        <dsp:cNvSpPr/>
      </dsp:nvSpPr>
      <dsp:spPr>
        <a:xfrm>
          <a:off x="0" y="50365"/>
          <a:ext cx="9277564" cy="201474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kern="1200" dirty="0">
              <a:latin typeface="Times New Roman" panose="02020603050405020304" pitchFamily="18" charset="0"/>
              <a:cs typeface="Times New Roman" panose="02020603050405020304" pitchFamily="18" charset="0"/>
            </a:rPr>
            <a:t>Our goal is to design economic plans for maintaining economical relationship of industries while producing products. Matrix theory is used to build these two types of economic models. In this presentation we discuss about two interrelated economical models. We minimize the cost of industries on preventing pollution while producing products by using the application of Leontief closed model and we calculate the GDP by using application of Leontief open model. </a:t>
          </a:r>
        </a:p>
      </dsp:txBody>
      <dsp:txXfrm>
        <a:off x="98352" y="148717"/>
        <a:ext cx="9080860" cy="181803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48D853-F6DE-481F-AD8A-13DF54BFD5D9}">
      <dsp:nvSpPr>
        <dsp:cNvPr id="0" name=""/>
        <dsp:cNvSpPr/>
      </dsp:nvSpPr>
      <dsp:spPr>
        <a:xfrm rot="10800000">
          <a:off x="2046731" y="0"/>
          <a:ext cx="6688836" cy="1447800"/>
        </a:xfrm>
        <a:prstGeom prst="homePlat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8440" tIns="220980" rIns="412496" bIns="220980" numCol="1" spcCol="1270" anchor="ctr" anchorCtr="0">
          <a:noAutofit/>
        </a:bodyPr>
        <a:lstStyle/>
        <a:p>
          <a:pPr marL="0" lvl="0" indent="0" algn="ctr" defTabSz="2578100">
            <a:lnSpc>
              <a:spcPct val="90000"/>
            </a:lnSpc>
            <a:spcBef>
              <a:spcPct val="0"/>
            </a:spcBef>
            <a:spcAft>
              <a:spcPct val="35000"/>
            </a:spcAft>
            <a:buNone/>
          </a:pPr>
          <a:r>
            <a:rPr lang="en-US" sz="5800" b="1" kern="1200"/>
            <a:t>THANKS TO ALL</a:t>
          </a:r>
          <a:endParaRPr lang="en-US" sz="5800" kern="1200"/>
        </a:p>
      </dsp:txBody>
      <dsp:txXfrm rot="10800000">
        <a:off x="2408681" y="0"/>
        <a:ext cx="6326886" cy="1447800"/>
      </dsp:txXfrm>
    </dsp:sp>
    <dsp:sp modelId="{25E2DAAF-9E60-4223-ABFB-0E42F95729AC}">
      <dsp:nvSpPr>
        <dsp:cNvPr id="0" name=""/>
        <dsp:cNvSpPr/>
      </dsp:nvSpPr>
      <dsp:spPr>
        <a:xfrm>
          <a:off x="1322831" y="0"/>
          <a:ext cx="1447800" cy="1447800"/>
        </a:xfrm>
        <a:prstGeom prst="ellipse">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17000" r="-17000"/>
          </a:stretch>
        </a:blip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CDDD8-700A-4E46-ADE9-351415FBFF53}">
      <dsp:nvSpPr>
        <dsp:cNvPr id="0" name=""/>
        <dsp:cNvSpPr/>
      </dsp:nvSpPr>
      <dsp:spPr>
        <a:xfrm>
          <a:off x="0" y="581116"/>
          <a:ext cx="2566221" cy="2566221"/>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771CC77-42A8-4603-9994-D2143A8D32AD}">
      <dsp:nvSpPr>
        <dsp:cNvPr id="0" name=""/>
        <dsp:cNvSpPr/>
      </dsp:nvSpPr>
      <dsp:spPr>
        <a:xfrm>
          <a:off x="1283110" y="581116"/>
          <a:ext cx="2993925" cy="2566221"/>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1283110" y="581116"/>
        <a:ext cx="2993925" cy="545322"/>
      </dsp:txXfrm>
    </dsp:sp>
    <dsp:sp modelId="{62C5F4FA-5BB8-4C0C-8109-BB1217A8C511}">
      <dsp:nvSpPr>
        <dsp:cNvPr id="0" name=""/>
        <dsp:cNvSpPr/>
      </dsp:nvSpPr>
      <dsp:spPr>
        <a:xfrm>
          <a:off x="336816" y="1126438"/>
          <a:ext cx="1892588" cy="1892588"/>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9AD637-73E6-43A5-925C-0109CA05E770}">
      <dsp:nvSpPr>
        <dsp:cNvPr id="0" name=""/>
        <dsp:cNvSpPr/>
      </dsp:nvSpPr>
      <dsp:spPr>
        <a:xfrm>
          <a:off x="1283110" y="1128520"/>
          <a:ext cx="2993925" cy="1892588"/>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Arial Black" panose="020B0A04020102020204" pitchFamily="34" charset="0"/>
            </a:rPr>
            <a:t>Sujoy Mondal</a:t>
          </a:r>
        </a:p>
      </dsp:txBody>
      <dsp:txXfrm>
        <a:off x="1283110" y="1128520"/>
        <a:ext cx="2993925" cy="545322"/>
      </dsp:txXfrm>
    </dsp:sp>
    <dsp:sp modelId="{C64281B8-67A5-4511-BBB6-A240607E9C33}">
      <dsp:nvSpPr>
        <dsp:cNvPr id="0" name=""/>
        <dsp:cNvSpPr/>
      </dsp:nvSpPr>
      <dsp:spPr>
        <a:xfrm>
          <a:off x="673633" y="1671760"/>
          <a:ext cx="1218955" cy="1218955"/>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9F4316C-3563-4395-A67D-0E7B6F7092CA}">
      <dsp:nvSpPr>
        <dsp:cNvPr id="0" name=""/>
        <dsp:cNvSpPr/>
      </dsp:nvSpPr>
      <dsp:spPr>
        <a:xfrm>
          <a:off x="1283110" y="1671760"/>
          <a:ext cx="2993925" cy="1218955"/>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Department of Mathematics</a:t>
          </a:r>
        </a:p>
      </dsp:txBody>
      <dsp:txXfrm>
        <a:off x="1283110" y="1671760"/>
        <a:ext cx="2993925" cy="545322"/>
      </dsp:txXfrm>
    </dsp:sp>
    <dsp:sp modelId="{F2F6FEAC-DE7A-432E-9337-8C34CC2547ED}">
      <dsp:nvSpPr>
        <dsp:cNvPr id="0" name=""/>
        <dsp:cNvSpPr/>
      </dsp:nvSpPr>
      <dsp:spPr>
        <a:xfrm>
          <a:off x="1010449" y="2217082"/>
          <a:ext cx="545322" cy="545322"/>
        </a:xfrm>
        <a:prstGeom prst="pie">
          <a:avLst>
            <a:gd name="adj1" fmla="val 5400000"/>
            <a:gd name="adj2" fmla="val 1620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5D9E7C-AC54-42F3-A4F7-52404BB551B3}">
      <dsp:nvSpPr>
        <dsp:cNvPr id="0" name=""/>
        <dsp:cNvSpPr/>
      </dsp:nvSpPr>
      <dsp:spPr>
        <a:xfrm>
          <a:off x="1283110" y="2217082"/>
          <a:ext cx="2993925" cy="545322"/>
        </a:xfrm>
        <a:prstGeom prst="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University of </a:t>
          </a:r>
          <a:r>
            <a:rPr lang="en-US" sz="1900" kern="1200" dirty="0" err="1">
              <a:latin typeface="Times New Roman" panose="02020603050405020304" pitchFamily="18" charset="0"/>
              <a:cs typeface="Times New Roman" panose="02020603050405020304" pitchFamily="18" charset="0"/>
            </a:rPr>
            <a:t>Barishal</a:t>
          </a:r>
          <a:endParaRPr lang="en-US" sz="1900" kern="1200" dirty="0">
            <a:latin typeface="Times New Roman" panose="02020603050405020304" pitchFamily="18" charset="0"/>
            <a:cs typeface="Times New Roman" panose="02020603050405020304" pitchFamily="18" charset="0"/>
          </a:endParaRPr>
        </a:p>
      </dsp:txBody>
      <dsp:txXfrm>
        <a:off x="1283110" y="2217082"/>
        <a:ext cx="2993925" cy="5453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EE755-1916-4FBD-A2AE-A7A316667E80}">
      <dsp:nvSpPr>
        <dsp:cNvPr id="0" name=""/>
        <dsp:cNvSpPr/>
      </dsp:nvSpPr>
      <dsp:spPr>
        <a:xfrm>
          <a:off x="0" y="135798"/>
          <a:ext cx="4247080" cy="695565"/>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u="sng" kern="1200" dirty="0"/>
            <a:t>Presentation Outlines:</a:t>
          </a:r>
          <a:endParaRPr lang="en-US" sz="2900" kern="1200" dirty="0"/>
        </a:p>
      </dsp:txBody>
      <dsp:txXfrm>
        <a:off x="33955" y="169753"/>
        <a:ext cx="4179170" cy="6276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56E0B-97C4-4370-9731-21E645910D10}">
      <dsp:nvSpPr>
        <dsp:cNvPr id="0" name=""/>
        <dsp:cNvSpPr/>
      </dsp:nvSpPr>
      <dsp:spPr>
        <a:xfrm>
          <a:off x="0" y="174749"/>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Leontief economic models.</a:t>
          </a:r>
        </a:p>
      </dsp:txBody>
      <dsp:txXfrm>
        <a:off x="17563" y="192312"/>
        <a:ext cx="9994699" cy="324648"/>
      </dsp:txXfrm>
    </dsp:sp>
    <dsp:sp modelId="{58A37543-1671-428D-9628-AC292BEF34E4}">
      <dsp:nvSpPr>
        <dsp:cNvPr id="0" name=""/>
        <dsp:cNvSpPr/>
      </dsp:nvSpPr>
      <dsp:spPr>
        <a:xfrm>
          <a:off x="0" y="577724"/>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Types of Leontief economic models.</a:t>
          </a:r>
        </a:p>
      </dsp:txBody>
      <dsp:txXfrm>
        <a:off x="17563" y="595287"/>
        <a:ext cx="9994699" cy="324648"/>
      </dsp:txXfrm>
    </dsp:sp>
    <dsp:sp modelId="{F8FD5E56-7ECB-40E3-A9A6-F38A59FF959F}">
      <dsp:nvSpPr>
        <dsp:cNvPr id="0" name=""/>
        <dsp:cNvSpPr/>
      </dsp:nvSpPr>
      <dsp:spPr>
        <a:xfrm>
          <a:off x="0" y="980699"/>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Leontief’s closed model (Input-Output analysis).</a:t>
          </a:r>
        </a:p>
      </dsp:txBody>
      <dsp:txXfrm>
        <a:off x="17563" y="998262"/>
        <a:ext cx="9994699" cy="324648"/>
      </dsp:txXfrm>
    </dsp:sp>
    <dsp:sp modelId="{574717C4-1BCF-4A4E-8457-11E9E951FF1D}">
      <dsp:nvSpPr>
        <dsp:cNvPr id="0" name=""/>
        <dsp:cNvSpPr/>
      </dsp:nvSpPr>
      <dsp:spPr>
        <a:xfrm>
          <a:off x="0" y="1383674"/>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calculation of the minimum cost of sectors for preventing air pollution by Leontief’s closed model.</a:t>
          </a:r>
        </a:p>
      </dsp:txBody>
      <dsp:txXfrm>
        <a:off x="17563" y="1401237"/>
        <a:ext cx="9994699" cy="324648"/>
      </dsp:txXfrm>
    </dsp:sp>
    <dsp:sp modelId="{A5469C22-B119-4FEE-AE68-B6A32B0681F4}">
      <dsp:nvSpPr>
        <dsp:cNvPr id="0" name=""/>
        <dsp:cNvSpPr/>
      </dsp:nvSpPr>
      <dsp:spPr>
        <a:xfrm>
          <a:off x="0" y="1786650"/>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Leontief’s open model.</a:t>
          </a:r>
        </a:p>
      </dsp:txBody>
      <dsp:txXfrm>
        <a:off x="17563" y="1804213"/>
        <a:ext cx="9994699" cy="324648"/>
      </dsp:txXfrm>
    </dsp:sp>
    <dsp:sp modelId="{6926750B-8B32-4476-B51C-48C07E99C42F}">
      <dsp:nvSpPr>
        <dsp:cNvPr id="0" name=""/>
        <dsp:cNvSpPr/>
      </dsp:nvSpPr>
      <dsp:spPr>
        <a:xfrm>
          <a:off x="0" y="2189625"/>
          <a:ext cx="10029825" cy="359774"/>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Calculation of GDP using Leontief’s open model.</a:t>
          </a:r>
        </a:p>
      </dsp:txBody>
      <dsp:txXfrm>
        <a:off x="17563" y="2207188"/>
        <a:ext cx="9994699" cy="3246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F0E0A1-81C7-4247-AC91-B69975B22195}">
      <dsp:nvSpPr>
        <dsp:cNvPr id="0" name=""/>
        <dsp:cNvSpPr/>
      </dsp:nvSpPr>
      <dsp:spPr>
        <a:xfrm>
          <a:off x="0" y="18208"/>
          <a:ext cx="4772025" cy="150579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1" u="sng" kern="1200" dirty="0">
              <a:latin typeface="Times New Roman" panose="02020603050405020304" pitchFamily="18" charset="0"/>
              <a:cs typeface="Times New Roman" panose="02020603050405020304" pitchFamily="18" charset="0"/>
            </a:rPr>
            <a:t>Leontief economic models:</a:t>
          </a:r>
          <a:endParaRPr lang="en-US" sz="3900" kern="1200" dirty="0">
            <a:latin typeface="Times New Roman" panose="02020603050405020304" pitchFamily="18" charset="0"/>
            <a:cs typeface="Times New Roman" panose="02020603050405020304" pitchFamily="18" charset="0"/>
          </a:endParaRPr>
        </a:p>
      </dsp:txBody>
      <dsp:txXfrm>
        <a:off x="73507" y="91715"/>
        <a:ext cx="4625011" cy="135877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DFB5B3-307D-4544-AE22-590A41312DEC}">
      <dsp:nvSpPr>
        <dsp:cNvPr id="0" name=""/>
        <dsp:cNvSpPr/>
      </dsp:nvSpPr>
      <dsp:spPr>
        <a:xfrm>
          <a:off x="8952" y="480285"/>
          <a:ext cx="2675723" cy="19064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Production equals consumption when there are n industries each producing n different products. These industries are always dependent on each other.</a:t>
          </a:r>
        </a:p>
      </dsp:txBody>
      <dsp:txXfrm>
        <a:off x="64790" y="536123"/>
        <a:ext cx="2564047" cy="1794777"/>
      </dsp:txXfrm>
    </dsp:sp>
    <dsp:sp modelId="{253CA5DA-B891-4DF2-9444-40C94205127D}">
      <dsp:nvSpPr>
        <dsp:cNvPr id="0" name=""/>
        <dsp:cNvSpPr/>
      </dsp:nvSpPr>
      <dsp:spPr>
        <a:xfrm>
          <a:off x="2952248" y="1101722"/>
          <a:ext cx="567253" cy="6635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952248" y="1234438"/>
        <a:ext cx="397077" cy="398147"/>
      </dsp:txXfrm>
    </dsp:sp>
    <dsp:sp modelId="{A8DE9420-7872-4223-9308-197CA941FD2B}">
      <dsp:nvSpPr>
        <dsp:cNvPr id="0" name=""/>
        <dsp:cNvSpPr/>
      </dsp:nvSpPr>
      <dsp:spPr>
        <a:xfrm>
          <a:off x="3754965" y="480285"/>
          <a:ext cx="2675723" cy="19064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That is:</a:t>
          </a:r>
        </a:p>
      </dsp:txBody>
      <dsp:txXfrm>
        <a:off x="3810803" y="536123"/>
        <a:ext cx="2564047" cy="1794777"/>
      </dsp:txXfrm>
    </dsp:sp>
    <dsp:sp modelId="{14EF3300-4836-4360-B9FC-93730D2D2E92}">
      <dsp:nvSpPr>
        <dsp:cNvPr id="0" name=""/>
        <dsp:cNvSpPr/>
      </dsp:nvSpPr>
      <dsp:spPr>
        <a:xfrm>
          <a:off x="6698261" y="1101722"/>
          <a:ext cx="567253" cy="66357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698261" y="1234438"/>
        <a:ext cx="397077" cy="398147"/>
      </dsp:txXfrm>
    </dsp:sp>
    <dsp:sp modelId="{CCF03503-B5BA-4AAC-9DA1-972BB15338AB}">
      <dsp:nvSpPr>
        <dsp:cNvPr id="0" name=""/>
        <dsp:cNvSpPr/>
      </dsp:nvSpPr>
      <dsp:spPr>
        <a:xfrm>
          <a:off x="7500978" y="480285"/>
          <a:ext cx="2675723" cy="1906453"/>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Total Amount Produced =  Internal Demand + External Demand </a:t>
          </a:r>
        </a:p>
      </dsp:txBody>
      <dsp:txXfrm>
        <a:off x="7556816" y="536123"/>
        <a:ext cx="2564047" cy="179477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7FB20-AAC9-41DD-91BA-EB6446A6F394}">
      <dsp:nvSpPr>
        <dsp:cNvPr id="0" name=""/>
        <dsp:cNvSpPr/>
      </dsp:nvSpPr>
      <dsp:spPr>
        <a:xfrm>
          <a:off x="0" y="23887"/>
          <a:ext cx="2971799" cy="818999"/>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u="sng" kern="1200" dirty="0">
              <a:latin typeface="Times New Roman" panose="02020603050405020304" pitchFamily="18" charset="0"/>
              <a:cs typeface="Times New Roman" panose="02020603050405020304" pitchFamily="18" charset="0"/>
            </a:rPr>
            <a:t>An overview:</a:t>
          </a:r>
          <a:endParaRPr lang="en-US" sz="3500" kern="1200" dirty="0">
            <a:latin typeface="Times New Roman" panose="02020603050405020304" pitchFamily="18" charset="0"/>
            <a:cs typeface="Times New Roman" panose="02020603050405020304" pitchFamily="18" charset="0"/>
          </a:endParaRPr>
        </a:p>
      </dsp:txBody>
      <dsp:txXfrm>
        <a:off x="39980" y="63867"/>
        <a:ext cx="2891839" cy="7390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420CBA-805E-4AAF-9B11-B10F02930F5F}">
      <dsp:nvSpPr>
        <dsp:cNvPr id="0" name=""/>
        <dsp:cNvSpPr/>
      </dsp:nvSpPr>
      <dsp:spPr>
        <a:xfrm>
          <a:off x="0" y="113298"/>
          <a:ext cx="10166126" cy="277992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just"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Wassily Leontief was an economist who was one of the first people to do computational analysis of economics. Moreover, his work involved one of the first uses of a computer to produce this analysis, done in 1949 at Harvard. For his work he won a Nobel Prize in 1973. Economy is divided into sectors. Sectors produce products. To produce products sectors need input. Input must come from possibly all of the sectors including itself. The Leontief Model was created by Wassily Leontief in 1941.The model is used to describe industry production and consumption for a particular region or area. </a:t>
          </a:r>
        </a:p>
      </dsp:txBody>
      <dsp:txXfrm>
        <a:off x="135705" y="249003"/>
        <a:ext cx="9894716" cy="2508510"/>
      </dsp:txXfrm>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FA7051-0D2A-41C3-9792-CC611FC72EFF}" type="datetimeFigureOut">
              <a:rPr lang="en-US" smtClean="0"/>
              <a:t>1/27/2025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18A58-A7B2-498D-8841-F5E670D93CB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94932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8624D31-43A5-475A-80CF-332C9F6DCF35}"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3903915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Edit Master text styles</a:t>
            </a:r>
          </a:p>
        </p:txBody>
      </p:sp>
      <p:sp>
        <p:nvSpPr>
          <p:cNvPr id="4" name="Date Placeholder 3"/>
          <p:cNvSpPr>
            <a:spLocks noGrp="1"/>
          </p:cNvSpPr>
          <p:nvPr>
            <p:ph type="dt" sz="half" idx="10"/>
          </p:nvPr>
        </p:nvSpPr>
        <p:spPr/>
        <p:txBody>
          <a:bodyPr/>
          <a:lstStyle/>
          <a:p>
            <a:fld id="{98624D31-43A5-475A-80CF-332C9F6DCF35}"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126768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Edit Master text styles</a:t>
            </a:r>
          </a:p>
        </p:txBody>
      </p:sp>
      <p:sp>
        <p:nvSpPr>
          <p:cNvPr id="2" name="Date Placeholder 1"/>
          <p:cNvSpPr>
            <a:spLocks noGrp="1"/>
          </p:cNvSpPr>
          <p:nvPr>
            <p:ph type="dt" sz="half" idx="10"/>
          </p:nvPr>
        </p:nvSpPr>
        <p:spPr/>
        <p:txBody>
          <a:bodyPr/>
          <a:lstStyle/>
          <a:p>
            <a:fld id="{98624D31-43A5-475A-80CF-332C9F6DCF35}" type="datetimeFigureOut">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509915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32592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6858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smtClean="0"/>
              <a:t>‹#›</a:t>
            </a:fld>
            <a:endParaRPr lang="en-US" dirty="0"/>
          </a:p>
        </p:txBody>
      </p:sp>
    </p:spTree>
    <p:extLst>
      <p:ext uri="{BB962C8B-B14F-4D97-AF65-F5344CB8AC3E}">
        <p14:creationId xmlns:p14="http://schemas.microsoft.com/office/powerpoint/2010/main" val="1657731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1/27/2025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6529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6630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1/27/2025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11268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1/27/2025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62608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94136C-8742-45B2-AF27-D93DF72833A9}" type="datetimeFigureOut">
              <a:rPr lang="en-US" smtClean="0"/>
              <a:t>1/27/2025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6297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2ABBEA6-7C60-4B02-AE87-00D78D8422AF}" type="datetimeFigureOut">
              <a:rPr lang="en-US" smtClean="0"/>
              <a:t>1/27/2025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04185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885810" y="6041362"/>
            <a:ext cx="976879" cy="365125"/>
          </a:xfrm>
        </p:spPr>
        <p:txBody>
          <a:bodyPr/>
          <a:lstStyle/>
          <a:p>
            <a:fld id="{98624D31-43A5-475A-80CF-332C9F6DCF35}" type="datetimeFigureOut">
              <a:rPr lang="en-US" smtClean="0"/>
              <a:t>1/27/2025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02435397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98624D31-43A5-475A-80CF-332C9F6DCF35}" type="datetimeFigureOut">
              <a:rPr lang="en-US" smtClean="0"/>
              <a:t>1/27/2025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1058184002"/>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3" Type="http://schemas.openxmlformats.org/officeDocument/2006/relationships/diagramLayout" Target="../diagrams/layout16.xml"/><Relationship Id="rId7" Type="http://schemas.openxmlformats.org/officeDocument/2006/relationships/diagramData" Target="../diagrams/data19.xml"/><Relationship Id="rId12" Type="http://schemas.microsoft.com/office/2007/relationships/diagramDrawing" Target="../diagrams/drawing17.xml"/><Relationship Id="rId2" Type="http://schemas.openxmlformats.org/officeDocument/2006/relationships/diagramData" Target="../diagrams/data18.xml"/><Relationship Id="rId1" Type="http://schemas.openxmlformats.org/officeDocument/2006/relationships/slideLayout" Target="../slideLayouts/slideLayout7.xml"/><Relationship Id="rId6" Type="http://schemas.microsoft.com/office/2007/relationships/diagramDrawing" Target="../diagrams/drawing16.xml"/><Relationship Id="rId11" Type="http://schemas.openxmlformats.org/officeDocument/2006/relationships/diagramColors" Target="../diagrams/colors17.xml"/><Relationship Id="rId5" Type="http://schemas.openxmlformats.org/officeDocument/2006/relationships/diagramColors" Target="../diagrams/colors16.xml"/><Relationship Id="rId10" Type="http://schemas.openxmlformats.org/officeDocument/2006/relationships/diagramQuickStyle" Target="../diagrams/quickStyle17.xml"/><Relationship Id="rId4" Type="http://schemas.openxmlformats.org/officeDocument/2006/relationships/diagramQuickStyle" Target="../diagrams/quickStyle16.xml"/><Relationship Id="rId9" Type="http://schemas.openxmlformats.org/officeDocument/2006/relationships/diagramLayout" Target="../diagrams/layout17.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9.xml"/><Relationship Id="rId3" Type="http://schemas.openxmlformats.org/officeDocument/2006/relationships/diagramLayout" Target="../diagrams/layout18.xml"/><Relationship Id="rId7" Type="http://schemas.openxmlformats.org/officeDocument/2006/relationships/diagramData" Target="../diagrams/data23.xml"/><Relationship Id="rId2" Type="http://schemas.openxmlformats.org/officeDocument/2006/relationships/diagramData" Target="../diagrams/data22.xml"/><Relationship Id="rId1" Type="http://schemas.openxmlformats.org/officeDocument/2006/relationships/slideLayout" Target="../slideLayouts/slideLayout7.xml"/><Relationship Id="rId6" Type="http://schemas.microsoft.com/office/2007/relationships/diagramDrawing" Target="../diagrams/drawing18.xml"/><Relationship Id="rId11" Type="http://schemas.microsoft.com/office/2007/relationships/diagramDrawing" Target="../diagrams/drawing19.xml"/><Relationship Id="rId5" Type="http://schemas.openxmlformats.org/officeDocument/2006/relationships/diagramColors" Target="../diagrams/colors18.xml"/><Relationship Id="rId10" Type="http://schemas.openxmlformats.org/officeDocument/2006/relationships/diagramColors" Target="../diagrams/colors19.xml"/><Relationship Id="rId4" Type="http://schemas.openxmlformats.org/officeDocument/2006/relationships/diagramQuickStyle" Target="../diagrams/quickStyle18.xml"/><Relationship Id="rId9"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image" Target="../media/image11.png"/><Relationship Id="rId2" Type="http://schemas.openxmlformats.org/officeDocument/2006/relationships/diagramData" Target="../diagrams/data24.xml"/><Relationship Id="rId1" Type="http://schemas.openxmlformats.org/officeDocument/2006/relationships/slideLayout" Target="../slideLayouts/slideLayout7.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1.xml"/><Relationship Id="rId7" Type="http://schemas.openxmlformats.org/officeDocument/2006/relationships/diagramData" Target="../diagrams/data26.xml"/><Relationship Id="rId2" Type="http://schemas.openxmlformats.org/officeDocument/2006/relationships/diagramData" Target="../diagrams/data25.xml"/><Relationship Id="rId1" Type="http://schemas.openxmlformats.org/officeDocument/2006/relationships/slideLayout" Target="../slideLayouts/slideLayout7.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2.xml"/><Relationship Id="rId7" Type="http://schemas.openxmlformats.org/officeDocument/2006/relationships/image" Target="../media/image17.png"/><Relationship Id="rId2" Type="http://schemas.openxmlformats.org/officeDocument/2006/relationships/diagramData" Target="../diagrams/data27.xml"/><Relationship Id="rId1" Type="http://schemas.openxmlformats.org/officeDocument/2006/relationships/slideLayout" Target="../slideLayouts/slideLayout7.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30.xml"/><Relationship Id="rId3" Type="http://schemas.openxmlformats.org/officeDocument/2006/relationships/diagramLayout" Target="../diagrams/layout23.xml"/><Relationship Id="rId7" Type="http://schemas.openxmlformats.org/officeDocument/2006/relationships/diagramData" Target="../diagrams/data29.xml"/><Relationship Id="rId12" Type="http://schemas.microsoft.com/office/2007/relationships/diagramDrawing" Target="../diagrams/drawing24.xml"/><Relationship Id="rId2" Type="http://schemas.openxmlformats.org/officeDocument/2006/relationships/diagramData" Target="../diagrams/data28.xml"/><Relationship Id="rId1" Type="http://schemas.openxmlformats.org/officeDocument/2006/relationships/slideLayout" Target="../slideLayouts/slideLayout7.xml"/><Relationship Id="rId6" Type="http://schemas.microsoft.com/office/2007/relationships/diagramDrawing" Target="../diagrams/drawing23.xml"/><Relationship Id="rId11" Type="http://schemas.openxmlformats.org/officeDocument/2006/relationships/diagramColors" Target="../diagrams/colors24.xml"/><Relationship Id="rId5" Type="http://schemas.openxmlformats.org/officeDocument/2006/relationships/diagramColors" Target="../diagrams/colors23.xml"/><Relationship Id="rId10" Type="http://schemas.openxmlformats.org/officeDocument/2006/relationships/diagramQuickStyle" Target="../diagrams/quickStyle24.xml"/><Relationship Id="rId4" Type="http://schemas.openxmlformats.org/officeDocument/2006/relationships/diagramQuickStyle" Target="../diagrams/quickStyle23.xml"/><Relationship Id="rId9" Type="http://schemas.openxmlformats.org/officeDocument/2006/relationships/diagramLayout" Target="../diagrams/layout24.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26.xml"/><Relationship Id="rId3" Type="http://schemas.openxmlformats.org/officeDocument/2006/relationships/diagramLayout" Target="../diagrams/layout25.xml"/><Relationship Id="rId7" Type="http://schemas.openxmlformats.org/officeDocument/2006/relationships/diagramData" Target="../diagrams/data32.xml"/><Relationship Id="rId2" Type="http://schemas.openxmlformats.org/officeDocument/2006/relationships/diagramData" Target="../diagrams/data31.xml"/><Relationship Id="rId1" Type="http://schemas.openxmlformats.org/officeDocument/2006/relationships/slideLayout" Target="../slideLayouts/slideLayout7.xml"/><Relationship Id="rId6" Type="http://schemas.microsoft.com/office/2007/relationships/diagramDrawing" Target="../diagrams/drawing25.xml"/><Relationship Id="rId11" Type="http://schemas.microsoft.com/office/2007/relationships/diagramDrawing" Target="../diagrams/drawing26.xml"/><Relationship Id="rId5" Type="http://schemas.openxmlformats.org/officeDocument/2006/relationships/diagramColors" Target="../diagrams/colors25.xml"/><Relationship Id="rId10" Type="http://schemas.openxmlformats.org/officeDocument/2006/relationships/diagramColors" Target="../diagrams/colors26.xml"/><Relationship Id="rId4" Type="http://schemas.openxmlformats.org/officeDocument/2006/relationships/diagramQuickStyle" Target="../diagrams/quickStyle25.xml"/><Relationship Id="rId9" Type="http://schemas.openxmlformats.org/officeDocument/2006/relationships/diagramQuickStyle" Target="../diagrams/quickStyle2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33.xml"/><Relationship Id="rId1" Type="http://schemas.openxmlformats.org/officeDocument/2006/relationships/slideLayout" Target="../slideLayouts/slideLayout6.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4.xml"/><Relationship Id="rId3" Type="http://schemas.openxmlformats.org/officeDocument/2006/relationships/diagramLayout" Target="../diagrams/layout13.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3.xml"/><Relationship Id="rId11" Type="http://schemas.microsoft.com/office/2007/relationships/diagramDrawing" Target="../diagrams/drawing14.xml"/><Relationship Id="rId5" Type="http://schemas.openxmlformats.org/officeDocument/2006/relationships/diagramColors" Target="../diagrams/colors13.xml"/><Relationship Id="rId10" Type="http://schemas.openxmlformats.org/officeDocument/2006/relationships/diagramColors" Target="../diagrams/colors14.xml"/><Relationship Id="rId4" Type="http://schemas.openxmlformats.org/officeDocument/2006/relationships/diagramQuickStyle" Target="../diagrams/quickStyle13.xml"/><Relationship Id="rId9" Type="http://schemas.openxmlformats.org/officeDocument/2006/relationships/diagramQuickStyle" Target="../diagrams/quickStyle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56DEFB5B-7368-47DD-B1AE-856665A493F1}"/>
              </a:ext>
            </a:extLst>
          </p:cNvPr>
          <p:cNvGraphicFramePr/>
          <p:nvPr>
            <p:extLst>
              <p:ext uri="{D42A27DB-BD31-4B8C-83A1-F6EECF244321}">
                <p14:modId xmlns:p14="http://schemas.microsoft.com/office/powerpoint/2010/main" val="1734168521"/>
              </p:ext>
            </p:extLst>
          </p:nvPr>
        </p:nvGraphicFramePr>
        <p:xfrm>
          <a:off x="892302" y="2859024"/>
          <a:ext cx="100584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1832635" y="783353"/>
                <a:ext cx="8866599" cy="4794711"/>
              </a:xfrm>
              <a:prstGeom prst="rect">
                <a:avLst/>
              </a:prstGeom>
              <a:noFill/>
            </p:spPr>
            <p:txBody>
              <a:bodyPr wrap="square">
                <a:spAutoFit/>
              </a:bodyPr>
              <a:lstStyle/>
              <a:p>
                <a:pPr marL="0" marR="0" algn="just">
                  <a:lnSpc>
                    <a:spcPct val="120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Rewriting these equations in matrix form we get: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4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rgbClr val="00B0F0"/>
                            </a:solidFill>
                            <a:effectLst/>
                            <a:latin typeface="Cambria Math" panose="02040503050406030204" pitchFamily="18" charset="0"/>
                            <a:ea typeface="Times New Roman" panose="02020603050405020304" pitchFamily="18" charset="0"/>
                          </a:rPr>
                        </m:ctrlPr>
                      </m:dPr>
                      <m:e>
                        <m:m>
                          <m:mPr>
                            <m:mcs>
                              <m:mc>
                                <m:mcPr>
                                  <m:count m:val="3"/>
                                  <m:mcJc m:val="center"/>
                                </m:mcPr>
                              </m:mc>
                            </m:mcs>
                            <m:ctrlPr>
                              <a:rPr lang="en-US" sz="2400" i="1">
                                <a:solidFill>
                                  <a:srgbClr val="00B0F0"/>
                                </a:solidFill>
                                <a:effectLst/>
                                <a:latin typeface="Cambria Math" panose="02040503050406030204" pitchFamily="18" charset="0"/>
                                <a:ea typeface="Times New Roman" panose="02020603050405020304" pitchFamily="18" charset="0"/>
                              </a:rPr>
                            </m:ctrlPr>
                          </m:mPr>
                          <m:mr>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2</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3</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4</m:t>
                                  </m:r>
                                </m:den>
                              </m:f>
                            </m:e>
                          </m:mr>
                          <m:mr>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3</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3</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4</m:t>
                                  </m:r>
                                </m:den>
                              </m:f>
                            </m:e>
                          </m:mr>
                          <m:mr>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6</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3</m:t>
                                  </m:r>
                                </m:den>
                              </m:f>
                            </m:e>
                            <m:e>
                              <m:f>
                                <m:fPr>
                                  <m:ctrlPr>
                                    <a:rPr lang="en-US" sz="2400" i="1">
                                      <a:solidFill>
                                        <a:srgbClr val="00B0F0"/>
                                      </a:solidFill>
                                      <a:effectLst/>
                                      <a:latin typeface="Cambria Math" panose="02040503050406030204" pitchFamily="18" charset="0"/>
                                      <a:ea typeface="Times New Roman" panose="02020603050405020304" pitchFamily="18" charset="0"/>
                                    </a:rPr>
                                  </m:ctrlPr>
                                </m:fPr>
                                <m:num>
                                  <m:r>
                                    <a:rPr lang="en-US" sz="2400" i="1">
                                      <a:solidFill>
                                        <a:srgbClr val="00B0F0"/>
                                      </a:solidFill>
                                      <a:effectLst/>
                                      <a:latin typeface="Cambria Math" panose="02040503050406030204" pitchFamily="18" charset="0"/>
                                      <a:ea typeface="Times New Roman" panose="02020603050405020304" pitchFamily="18" charset="0"/>
                                    </a:rPr>
                                    <m:t>1</m:t>
                                  </m:r>
                                </m:num>
                                <m:den>
                                  <m:r>
                                    <a:rPr lang="en-US" sz="2400" i="1">
                                      <a:solidFill>
                                        <a:srgbClr val="00B0F0"/>
                                      </a:solidFill>
                                      <a:effectLst/>
                                      <a:latin typeface="Cambria Math" panose="02040503050406030204" pitchFamily="18" charset="0"/>
                                      <a:ea typeface="Times New Roman" panose="02020603050405020304" pitchFamily="18" charset="0"/>
                                    </a:rPr>
                                    <m:t>2</m:t>
                                  </m:r>
                                </m:den>
                              </m:f>
                            </m:e>
                          </m:mr>
                        </m:m>
                      </m:e>
                    </m:d>
                    <m:r>
                      <a:rPr lang="en-US" sz="2400" i="1">
                        <a:solidFill>
                          <a:srgbClr val="00B0F0"/>
                        </a:solidFill>
                        <a:effectLst/>
                        <a:latin typeface="Cambria Math" panose="02040503050406030204" pitchFamily="18" charset="0"/>
                        <a:ea typeface="Times New Roman" panose="02020603050405020304" pitchFamily="18" charset="0"/>
                      </a:rPr>
                      <m:t> </m:t>
                    </m:r>
                    <m:d>
                      <m:dPr>
                        <m:begChr m:val="["/>
                        <m:endChr m:val="]"/>
                        <m:ctrlPr>
                          <a:rPr lang="en-US" sz="2400" i="1">
                            <a:solidFill>
                              <a:srgbClr val="00B0F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2400" i="1">
                                <a:solidFill>
                                  <a:srgbClr val="00B0F0"/>
                                </a:solidFill>
                                <a:effectLst/>
                                <a:latin typeface="Cambria Math" panose="02040503050406030204" pitchFamily="18" charset="0"/>
                                <a:ea typeface="Times New Roman" panose="02020603050405020304" pitchFamily="18" charset="0"/>
                              </a:rPr>
                            </m:ctrlPr>
                          </m:mP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1</m:t>
                              </m:r>
                            </m:e>
                          </m:m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2</m:t>
                              </m:r>
                            </m:e>
                          </m:m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3</m:t>
                              </m:r>
                            </m:e>
                          </m:mr>
                        </m:m>
                      </m:e>
                    </m:d>
                    <m:r>
                      <a:rPr lang="en-US" sz="2400" i="1">
                        <a:solidFill>
                          <a:srgbClr val="00B0F0"/>
                        </a:solidFill>
                        <a:effectLst/>
                        <a:latin typeface="Cambria Math" panose="02040503050406030204" pitchFamily="18" charset="0"/>
                        <a:ea typeface="Times New Roman" panose="02020603050405020304" pitchFamily="18" charset="0"/>
                      </a:rPr>
                      <m:t> = </m:t>
                    </m:r>
                    <m:d>
                      <m:dPr>
                        <m:begChr m:val="["/>
                        <m:endChr m:val="]"/>
                        <m:ctrlPr>
                          <a:rPr lang="en-US" sz="2400" i="1">
                            <a:solidFill>
                              <a:srgbClr val="00B0F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2400" i="1">
                                <a:solidFill>
                                  <a:srgbClr val="00B0F0"/>
                                </a:solidFill>
                                <a:effectLst/>
                                <a:latin typeface="Cambria Math" panose="02040503050406030204" pitchFamily="18" charset="0"/>
                                <a:ea typeface="Times New Roman" panose="02020603050405020304" pitchFamily="18" charset="0"/>
                              </a:rPr>
                            </m:ctrlPr>
                          </m:mP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1</m:t>
                              </m:r>
                            </m:e>
                          </m:m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2</m:t>
                              </m:r>
                            </m:e>
                          </m:mr>
                          <m:mr>
                            <m:e>
                              <m:r>
                                <a:rPr lang="en-US" sz="2400" i="1">
                                  <a:solidFill>
                                    <a:srgbClr val="00B0F0"/>
                                  </a:solidFill>
                                  <a:effectLst/>
                                  <a:latin typeface="Cambria Math" panose="02040503050406030204" pitchFamily="18" charset="0"/>
                                  <a:ea typeface="Times New Roman" panose="02020603050405020304" pitchFamily="18" charset="0"/>
                                </a:rPr>
                                <m:t>𝑝</m:t>
                              </m:r>
                              <m:r>
                                <a:rPr lang="en-US" sz="2400" i="1">
                                  <a:solidFill>
                                    <a:srgbClr val="00B0F0"/>
                                  </a:solidFill>
                                  <a:effectLst/>
                                  <a:latin typeface="Cambria Math" panose="02040503050406030204" pitchFamily="18" charset="0"/>
                                  <a:ea typeface="Times New Roman" panose="02020603050405020304" pitchFamily="18" charset="0"/>
                                </a:rPr>
                                <m:t>3</m:t>
                              </m:r>
                            </m:e>
                          </m:mr>
                        </m:m>
                      </m:e>
                    </m:d>
                    <m:r>
                      <a:rPr lang="en-US" sz="2400" i="1">
                        <a:effectLst/>
                        <a:latin typeface="Cambria Math" panose="02040503050406030204" pitchFamily="18" charset="0"/>
                        <a:ea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rPr>
                      <m:t>1</m:t>
                    </m:r>
                    <m:r>
                      <a:rPr lang="en-US" sz="2400" i="1">
                        <a:effectLst/>
                        <a:latin typeface="Cambria Math" panose="02040503050406030204" pitchFamily="18" charset="0"/>
                        <a:ea typeface="Times New Roman" panose="02020603050405020304" pitchFamily="18" charset="0"/>
                      </a:rPr>
                      <m:t>)</m:t>
                    </m:r>
                  </m:oMath>
                </a14:m>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Equation (</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referred as    </a:t>
                </a:r>
                <a14:m>
                  <m:oMath xmlns:m="http://schemas.openxmlformats.org/officeDocument/2006/math">
                    <m:r>
                      <a:rPr lang="en-US" sz="2400" i="1" smtClean="0">
                        <a:solidFill>
                          <a:srgbClr val="00B050"/>
                        </a:solidFill>
                        <a:effectLst/>
                        <a:latin typeface="Cambria Math" panose="02040503050406030204" pitchFamily="18" charset="0"/>
                        <a:ea typeface="Times New Roman" panose="02020603050405020304" pitchFamily="18" charset="0"/>
                      </a:rPr>
                      <m:t>𝐸𝑝</m:t>
                    </m:r>
                    <m:r>
                      <a:rPr lang="en-US" sz="2400" i="1" smtClean="0">
                        <a:solidFill>
                          <a:srgbClr val="00B050"/>
                        </a:solidFill>
                        <a:effectLst/>
                        <a:latin typeface="Cambria Math" panose="02040503050406030204" pitchFamily="18" charset="0"/>
                        <a:ea typeface="Times New Roman" panose="02020603050405020304" pitchFamily="18" charset="0"/>
                      </a:rPr>
                      <m:t> =</m:t>
                    </m:r>
                    <m:r>
                      <a:rPr lang="en-US" sz="2400" i="1" smtClean="0">
                        <a:solidFill>
                          <a:srgbClr val="00B050"/>
                        </a:solidFill>
                        <a:effectLst/>
                        <a:latin typeface="Cambria Math" panose="02040503050406030204" pitchFamily="18" charset="0"/>
                        <a:ea typeface="Times New Roman" panose="02020603050405020304" pitchFamily="18" charset="0"/>
                      </a:rPr>
                      <m:t>𝑝</m:t>
                    </m:r>
                  </m:oMath>
                </a14:m>
                <a:r>
                  <a:rPr lang="en-US" sz="24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just">
                  <a:lnSpc>
                    <a:spcPct val="120000"/>
                  </a:lnSpc>
                  <a:spcBef>
                    <a:spcPts val="0"/>
                  </a:spcBef>
                  <a:spcAft>
                    <a:spcPts val="1000"/>
                  </a:spcAft>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Where </a:t>
                </a:r>
                <a14:m>
                  <m:oMath xmlns:m="http://schemas.openxmlformats.org/officeDocument/2006/math">
                    <m:r>
                      <a:rPr lang="en-US" sz="2400" i="1">
                        <a:effectLst/>
                        <a:latin typeface="Cambria Math" panose="02040503050406030204" pitchFamily="18" charset="0"/>
                        <a:ea typeface="Times New Roman" panose="02020603050405020304" pitchFamily="18" charset="0"/>
                      </a:rPr>
                      <m:t>𝐸</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exchange matrix or input-output matrix and  </a:t>
                </a:r>
                <a14:m>
                  <m:oMath xmlns:m="http://schemas.openxmlformats.org/officeDocument/2006/math">
                    <m:r>
                      <a:rPr lang="en-US" sz="2400" i="1">
                        <a:effectLst/>
                        <a:latin typeface="Cambria Math" panose="02040503050406030204" pitchFamily="18" charset="0"/>
                        <a:ea typeface="Times New Roman" panose="02020603050405020304" pitchFamily="18" charset="0"/>
                      </a:rPr>
                      <m:t>𝑝</m:t>
                    </m:r>
                  </m:oMath>
                </a14:m>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price vector.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1832635" y="783353"/>
                <a:ext cx="8866599" cy="4794711"/>
              </a:xfrm>
              <a:prstGeom prst="rect">
                <a:avLst/>
              </a:prstGeom>
              <a:blipFill>
                <a:blip r:embed="rId2"/>
                <a:stretch>
                  <a:fillRect l="-1100" t="-254" r="-1032" b="-2036"/>
                </a:stretch>
              </a:blipFill>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Diagram 1">
                <a:extLst>
                  <a:ext uri="{FF2B5EF4-FFF2-40B4-BE49-F238E27FC236}">
                    <a16:creationId xmlns:a16="http://schemas.microsoft.com/office/drawing/2014/main" id="{1A9932C8-5356-4130-AC08-EB6C08C5427B}"/>
                  </a:ext>
                </a:extLst>
              </p:cNvPr>
              <p:cNvGraphicFramePr/>
              <p:nvPr>
                <p:extLst>
                  <p:ext uri="{D42A27DB-BD31-4B8C-83A1-F6EECF244321}">
                    <p14:modId xmlns:p14="http://schemas.microsoft.com/office/powerpoint/2010/main" val="2900653689"/>
                  </p:ext>
                </p:extLst>
              </p:nvPr>
            </p:nvGraphicFramePr>
            <p:xfrm>
              <a:off x="1760032" y="551462"/>
              <a:ext cx="7161088" cy="2643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2" name="Diagram 1">
                <a:extLst>
                  <a:ext uri="{FF2B5EF4-FFF2-40B4-BE49-F238E27FC236}">
                    <a16:creationId xmlns:a16="http://schemas.microsoft.com/office/drawing/2014/main" id="{1A9932C8-5356-4130-AC08-EB6C08C5427B}"/>
                  </a:ext>
                </a:extLst>
              </p:cNvPr>
              <p:cNvGraphicFramePr/>
              <p:nvPr>
                <p:extLst>
                  <p:ext uri="{D42A27DB-BD31-4B8C-83A1-F6EECF244321}">
                    <p14:modId xmlns:p14="http://schemas.microsoft.com/office/powerpoint/2010/main" val="2900653689"/>
                  </p:ext>
                </p:extLst>
              </p:nvPr>
            </p:nvGraphicFramePr>
            <p:xfrm>
              <a:off x="1760032" y="551462"/>
              <a:ext cx="7161088" cy="2643801"/>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EAD9C545-048A-45CF-B978-DA1580A779D2}"/>
                  </a:ext>
                </a:extLst>
              </p:cNvPr>
              <p:cNvGraphicFramePr/>
              <p:nvPr>
                <p:extLst>
                  <p:ext uri="{D42A27DB-BD31-4B8C-83A1-F6EECF244321}">
                    <p14:modId xmlns:p14="http://schemas.microsoft.com/office/powerpoint/2010/main" val="2671469852"/>
                  </p:ext>
                </p:extLst>
              </p:nvPr>
            </p:nvGraphicFramePr>
            <p:xfrm>
              <a:off x="472987" y="3317183"/>
              <a:ext cx="10694886" cy="15924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mc:Choice>
        <mc:Fallback>
          <p:graphicFrame>
            <p:nvGraphicFramePr>
              <p:cNvPr id="5" name="Diagram 4">
                <a:extLst>
                  <a:ext uri="{FF2B5EF4-FFF2-40B4-BE49-F238E27FC236}">
                    <a16:creationId xmlns:a16="http://schemas.microsoft.com/office/drawing/2014/main" id="{EAD9C545-048A-45CF-B978-DA1580A779D2}"/>
                  </a:ext>
                </a:extLst>
              </p:cNvPr>
              <p:cNvGraphicFramePr/>
              <p:nvPr>
                <p:extLst>
                  <p:ext uri="{D42A27DB-BD31-4B8C-83A1-F6EECF244321}">
                    <p14:modId xmlns:p14="http://schemas.microsoft.com/office/powerpoint/2010/main" val="2671469852"/>
                  </p:ext>
                </p:extLst>
              </p:nvPr>
            </p:nvGraphicFramePr>
            <p:xfrm>
              <a:off x="472987" y="3317183"/>
              <a:ext cx="10694886" cy="1592494"/>
            </p:xfrm>
            <a:graphic>
              <a:graphicData uri="http://schemas.openxmlformats.org/drawingml/2006/diagram">
                <dgm:relIds xmlns:dgm="http://schemas.openxmlformats.org/drawingml/2006/diagram" xmlns:r="http://schemas.openxmlformats.org/officeDocument/2006/relationships" r:dm="rId13" r:lo="rId9" r:qs="rId10" r:cs="rId11"/>
              </a:graphicData>
            </a:graphic>
          </p:graphicFrame>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1DDA24E-5047-482E-B6D3-27F2FDED9CC0}"/>
              </a:ext>
            </a:extLst>
          </p:cNvPr>
          <p:cNvGraphicFramePr/>
          <p:nvPr>
            <p:extLst>
              <p:ext uri="{D42A27DB-BD31-4B8C-83A1-F6EECF244321}">
                <p14:modId xmlns:p14="http://schemas.microsoft.com/office/powerpoint/2010/main" val="3298256632"/>
              </p:ext>
            </p:extLst>
          </p:nvPr>
        </p:nvGraphicFramePr>
        <p:xfrm>
          <a:off x="762000" y="1394383"/>
          <a:ext cx="10479026" cy="954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A4F05A5D-24F4-4472-8001-8B9926151B3B}"/>
              </a:ext>
            </a:extLst>
          </p:cNvPr>
          <p:cNvGraphicFramePr/>
          <p:nvPr>
            <p:extLst>
              <p:ext uri="{D42A27DB-BD31-4B8C-83A1-F6EECF244321}">
                <p14:modId xmlns:p14="http://schemas.microsoft.com/office/powerpoint/2010/main" val="3627462335"/>
              </p:ext>
            </p:extLst>
          </p:nvPr>
        </p:nvGraphicFramePr>
        <p:xfrm>
          <a:off x="761999" y="2716154"/>
          <a:ext cx="10479026" cy="298970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FB838F0-0E50-41B1-B6A2-96CB69416471}"/>
              </a:ext>
            </a:extLst>
          </p:cNvPr>
          <p:cNvGraphicFramePr/>
          <p:nvPr>
            <p:extLst>
              <p:ext uri="{D42A27DB-BD31-4B8C-83A1-F6EECF244321}">
                <p14:modId xmlns:p14="http://schemas.microsoft.com/office/powerpoint/2010/main" val="2754748714"/>
              </p:ext>
            </p:extLst>
          </p:nvPr>
        </p:nvGraphicFramePr>
        <p:xfrm>
          <a:off x="471488" y="199263"/>
          <a:ext cx="2343150" cy="857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3" name="Rectangle 2"/>
              <p:cNvSpPr/>
              <p:nvPr/>
            </p:nvSpPr>
            <p:spPr>
              <a:xfrm flipH="1">
                <a:off x="471488" y="1379292"/>
                <a:ext cx="10696384" cy="485082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20000"/>
                  </a:lnSpc>
                  <a:spcBef>
                    <a:spcPts val="0"/>
                  </a:spcBef>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To clarify the model, consider the following example with two pollution sources, three pollutants, four economic sectors, and five control methods. This hypothetical airshed contains two sources of air pollution; a steel mill producing 1,000,000 tons of steel a year and a power plant whose annual consumption of coal is 2,000,000 tons.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                The vector of polluting production levels is:</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200" dirty="0">
                    <a:solidFill>
                      <a:srgbClr val="00B0F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200" i="1" smtClean="0">
                        <a:solidFill>
                          <a:srgbClr val="0070C0"/>
                        </a:solidFill>
                        <a:effectLst/>
                        <a:latin typeface="Cambria Math" panose="02040503050406030204" pitchFamily="18" charset="0"/>
                        <a:ea typeface="Times New Roman" panose="02020603050405020304" pitchFamily="18" charset="0"/>
                      </a:rPr>
                      <m:t>𝑠</m:t>
                    </m:r>
                    <m:r>
                      <a:rPr lang="en-US" sz="2200" i="1" smtClean="0">
                        <a:solidFill>
                          <a:srgbClr val="0070C0"/>
                        </a:solidFill>
                        <a:effectLst/>
                        <a:latin typeface="Cambria Math" panose="02040503050406030204" pitchFamily="18" charset="0"/>
                        <a:ea typeface="Times New Roman" panose="02020603050405020304" pitchFamily="18" charset="0"/>
                      </a:rPr>
                      <m:t> = </m:t>
                    </m:r>
                    <m:d>
                      <m:dPr>
                        <m:begChr m:val="["/>
                        <m:endChr m:val="]"/>
                        <m:ctrlPr>
                          <a:rPr lang="en-US" sz="2200" i="1">
                            <a:solidFill>
                              <a:srgbClr val="0070C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2200" i="1">
                                <a:solidFill>
                                  <a:srgbClr val="0070C0"/>
                                </a:solidFill>
                                <a:effectLst/>
                                <a:latin typeface="Cambria Math" panose="02040503050406030204" pitchFamily="18" charset="0"/>
                                <a:ea typeface="Times New Roman" panose="02020603050405020304" pitchFamily="18" charset="0"/>
                              </a:rPr>
                            </m:ctrlPr>
                          </m:mPr>
                          <m:mr>
                            <m:e>
                              <m:r>
                                <a:rPr lang="en-US" sz="2200" i="1">
                                  <a:solidFill>
                                    <a:srgbClr val="0070C0"/>
                                  </a:solidFill>
                                  <a:effectLst/>
                                  <a:latin typeface="Cambria Math" panose="02040503050406030204" pitchFamily="18" charset="0"/>
                                  <a:ea typeface="Times New Roman" panose="02020603050405020304" pitchFamily="18" charset="0"/>
                                </a:rPr>
                                <m:t>1000000</m:t>
                              </m:r>
                            </m:e>
                          </m:mr>
                          <m:mr>
                            <m:e>
                              <m:r>
                                <a:rPr lang="en-US" sz="2200" i="1">
                                  <a:solidFill>
                                    <a:srgbClr val="0070C0"/>
                                  </a:solidFill>
                                  <a:effectLst/>
                                  <a:latin typeface="Cambria Math" panose="02040503050406030204" pitchFamily="18" charset="0"/>
                                  <a:ea typeface="Times New Roman" panose="02020603050405020304" pitchFamily="18" charset="0"/>
                                </a:rPr>
                                <m:t>2000000</m:t>
                              </m:r>
                            </m:e>
                          </m:mr>
                        </m:m>
                      </m:e>
                    </m:d>
                  </m:oMath>
                </a14:m>
                <a:r>
                  <a:rPr lang="en-US" sz="22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2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200" dirty="0">
                    <a:effectLst/>
                    <a:latin typeface="Times New Roman" panose="02020603050405020304" pitchFamily="18" charset="0"/>
                    <a:ea typeface="Times New Roman" panose="02020603050405020304" pitchFamily="18" charset="0"/>
                    <a:cs typeface="Times New Roman" panose="02020603050405020304" pitchFamily="18" charset="0"/>
                  </a:rPr>
                  <a:t>Desirable air quality can be achieved in this airshed if total annual emissions do not exceed 8,000,000 pounds of particulates, 40,000,000 pounds of sulfur dioxide, and 35,000,000 pounds of nitrogen oxides. </a:t>
                </a:r>
                <a:endParaRPr lang="en-US" sz="22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flipH="1">
                <a:off x="471488" y="1379292"/>
                <a:ext cx="10696384" cy="4850820"/>
              </a:xfrm>
              <a:prstGeom prst="rect">
                <a:avLst/>
              </a:prstGeom>
              <a:blipFill>
                <a:blip r:embed="rId7"/>
                <a:stretch>
                  <a:fillRect l="-683" r="-569"/>
                </a:stretch>
              </a:blipFill>
              <a:ln>
                <a:solidFill>
                  <a:schemeClr val="bg1"/>
                </a:solid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2890463" y="494521"/>
                <a:ext cx="6411073" cy="23622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vector of allowable emission flows is: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70C0"/>
                        </a:solidFill>
                        <a:effectLst/>
                        <a:latin typeface="Cambria Math" panose="02040503050406030204" pitchFamily="18" charset="0"/>
                        <a:ea typeface="Times New Roman" panose="02020603050405020304" pitchFamily="18" charset="0"/>
                      </a:rPr>
                      <m:t>𝑎</m:t>
                    </m:r>
                    <m:r>
                      <a:rPr lang="en-US" sz="2000" i="1">
                        <a:solidFill>
                          <a:srgbClr val="0070C0"/>
                        </a:solidFill>
                        <a:effectLst/>
                        <a:latin typeface="Cambria Math" panose="02040503050406030204" pitchFamily="18" charset="0"/>
                        <a:ea typeface="Times New Roman" panose="02020603050405020304" pitchFamily="18" charset="0"/>
                      </a:rPr>
                      <m:t> = </m:t>
                    </m:r>
                    <m:d>
                      <m:dPr>
                        <m:begChr m:val="["/>
                        <m:endChr m:val="]"/>
                        <m:ctrlPr>
                          <a:rPr lang="en-US" sz="2000" i="1">
                            <a:solidFill>
                              <a:srgbClr val="0070C0"/>
                            </a:solidFill>
                            <a:effectLst/>
                            <a:latin typeface="Cambria Math" panose="02040503050406030204" pitchFamily="18" charset="0"/>
                            <a:ea typeface="Times New Roman" panose="02020603050405020304" pitchFamily="18" charset="0"/>
                          </a:rPr>
                        </m:ctrlPr>
                      </m:dPr>
                      <m:e>
                        <m:m>
                          <m:mPr>
                            <m:mcs>
                              <m:mc>
                                <m:mcPr>
                                  <m:count m:val="1"/>
                                  <m:mcJc m:val="center"/>
                                </m:mcPr>
                              </m:mc>
                            </m:mcs>
                            <m:ctrlPr>
                              <a:rPr lang="en-US" sz="2000" i="1">
                                <a:solidFill>
                                  <a:srgbClr val="0070C0"/>
                                </a:solidFill>
                                <a:effectLst/>
                                <a:latin typeface="Cambria Math" panose="02040503050406030204" pitchFamily="18" charset="0"/>
                                <a:ea typeface="Times New Roman" panose="02020603050405020304" pitchFamily="18" charset="0"/>
                              </a:rPr>
                            </m:ctrlPr>
                          </m:mPr>
                          <m:mr>
                            <m:e>
                              <m:r>
                                <a:rPr lang="en-US" sz="2000" i="1">
                                  <a:solidFill>
                                    <a:srgbClr val="0070C0"/>
                                  </a:solidFill>
                                  <a:effectLst/>
                                  <a:latin typeface="Cambria Math" panose="02040503050406030204" pitchFamily="18" charset="0"/>
                                  <a:ea typeface="Times New Roman" panose="02020603050405020304" pitchFamily="18" charset="0"/>
                                </a:rPr>
                                <m:t>8000000</m:t>
                              </m:r>
                            </m:e>
                          </m:mr>
                          <m:mr>
                            <m:e>
                              <m:r>
                                <a:rPr lang="en-US" sz="2000" i="1">
                                  <a:solidFill>
                                    <a:srgbClr val="0070C0"/>
                                  </a:solidFill>
                                  <a:effectLst/>
                                  <a:latin typeface="Cambria Math" panose="02040503050406030204" pitchFamily="18" charset="0"/>
                                  <a:ea typeface="Times New Roman" panose="02020603050405020304" pitchFamily="18" charset="0"/>
                                </a:rPr>
                                <m:t>40000000</m:t>
                              </m:r>
                            </m:e>
                          </m:mr>
                          <m:mr>
                            <m:e>
                              <m:r>
                                <a:rPr lang="en-US" sz="2000" i="1">
                                  <a:solidFill>
                                    <a:srgbClr val="0070C0"/>
                                  </a:solidFill>
                                  <a:effectLst/>
                                  <a:latin typeface="Cambria Math" panose="02040503050406030204" pitchFamily="18" charset="0"/>
                                  <a:ea typeface="Times New Roman" panose="02020603050405020304" pitchFamily="18" charset="0"/>
                                </a:rPr>
                                <m:t>35000000</m:t>
                              </m:r>
                            </m:e>
                          </m:mr>
                        </m:m>
                      </m:e>
                    </m:d>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2890463" y="494521"/>
                <a:ext cx="6411073" cy="2362200"/>
              </a:xfrm>
              <a:prstGeom prst="rect">
                <a:avLst/>
              </a:prstGeom>
              <a:blipFill>
                <a:blip r:embed="rId2"/>
                <a:stretch>
                  <a:fillRect l="-85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p:cNvSpPr/>
              <p:nvPr/>
            </p:nvSpPr>
            <p:spPr>
              <a:xfrm>
                <a:off x="2890463" y="2856721"/>
                <a:ext cx="6411073" cy="15525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20000"/>
                  </a:lnSpc>
                  <a:spcBef>
                    <a:spcPts val="0"/>
                  </a:spcBef>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We have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 row vector of control method costs: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70C0"/>
                        </a:solidFill>
                        <a:effectLst/>
                        <a:latin typeface="Cambria Math" panose="02040503050406030204" pitchFamily="18" charset="0"/>
                        <a:ea typeface="Times New Roman" panose="02020603050405020304" pitchFamily="18" charset="0"/>
                      </a:rPr>
                      <m:t>𝑐</m:t>
                    </m:r>
                    <m:r>
                      <a:rPr lang="en-US" sz="2000" i="1">
                        <a:solidFill>
                          <a:srgbClr val="0070C0"/>
                        </a:solidFill>
                        <a:effectLst/>
                        <a:latin typeface="Cambria Math" panose="02040503050406030204" pitchFamily="18" charset="0"/>
                        <a:ea typeface="Times New Roman" panose="02020603050405020304" pitchFamily="18" charset="0"/>
                      </a:rPr>
                      <m:t> = </m:t>
                    </m:r>
                    <m:d>
                      <m:dPr>
                        <m:begChr m:val="["/>
                        <m:endChr m:val="]"/>
                        <m:ctrlPr>
                          <a:rPr lang="en-US" sz="2000" i="1">
                            <a:solidFill>
                              <a:srgbClr val="0070C0"/>
                            </a:solidFill>
                            <a:effectLst/>
                            <a:latin typeface="Cambria Math" panose="02040503050406030204" pitchFamily="18" charset="0"/>
                            <a:ea typeface="Times New Roman" panose="02020603050405020304" pitchFamily="18" charset="0"/>
                          </a:rPr>
                        </m:ctrlPr>
                      </m:dPr>
                      <m:e>
                        <m:r>
                          <a:rPr lang="en-US" sz="2000" i="1">
                            <a:solidFill>
                              <a:srgbClr val="0070C0"/>
                            </a:solidFill>
                            <a:effectLst/>
                            <a:latin typeface="Cambria Math" panose="02040503050406030204" pitchFamily="18" charset="0"/>
                            <a:ea typeface="Times New Roman" panose="02020603050405020304" pitchFamily="18" charset="0"/>
                          </a:rPr>
                          <m:t>.00   .10   .25   .00   1.20</m:t>
                        </m:r>
                      </m:e>
                    </m:d>
                  </m:oMath>
                </a14:m>
                <a:endParaRPr lang="en-US" sz="2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4" name="Rectangle 3"/>
              <p:cNvSpPr>
                <a:spLocks noRot="1" noChangeAspect="1" noMove="1" noResize="1" noEditPoints="1" noAdjustHandles="1" noChangeArrowheads="1" noChangeShapeType="1" noTextEdit="1"/>
              </p:cNvSpPr>
              <p:nvPr/>
            </p:nvSpPr>
            <p:spPr>
              <a:xfrm>
                <a:off x="2890463" y="2856721"/>
                <a:ext cx="6411073" cy="1552575"/>
              </a:xfrm>
              <a:prstGeom prst="rect">
                <a:avLst/>
              </a:prstGeom>
              <a:blipFill>
                <a:blip r:embed="rId3"/>
                <a:stretch>
                  <a:fillRect l="-853"/>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p:cNvSpPr/>
              <p:nvPr/>
            </p:nvSpPr>
            <p:spPr>
              <a:xfrm>
                <a:off x="2890463" y="4409296"/>
                <a:ext cx="6411073" cy="2012078"/>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20000"/>
                  </a:lnSpc>
                  <a:spcBef>
                    <a:spcPts val="0"/>
                  </a:spcBef>
                  <a:spcAft>
                    <a:spcPts val="1000"/>
                  </a:spcAft>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We have t</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he matrix of emission factors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70C0"/>
                        </a:solidFill>
                        <a:effectLst/>
                        <a:latin typeface="Cambria Math" panose="02040503050406030204" pitchFamily="18" charset="0"/>
                        <a:ea typeface="Times New Roman" panose="02020603050405020304" pitchFamily="18" charset="0"/>
                      </a:rPr>
                      <m:t>𝐸</m:t>
                    </m:r>
                    <m:r>
                      <a:rPr lang="en-US" sz="2000" i="1">
                        <a:solidFill>
                          <a:srgbClr val="0070C0"/>
                        </a:solidFill>
                        <a:effectLst/>
                        <a:latin typeface="Cambria Math" panose="02040503050406030204" pitchFamily="18" charset="0"/>
                        <a:ea typeface="Times New Roman" panose="02020603050405020304" pitchFamily="18" charset="0"/>
                      </a:rPr>
                      <m:t> = </m:t>
                    </m:r>
                    <m:d>
                      <m:dPr>
                        <m:begChr m:val="["/>
                        <m:endChr m:val="]"/>
                        <m:ctrlPr>
                          <a:rPr lang="en-US" sz="2000" i="1">
                            <a:solidFill>
                              <a:srgbClr val="0070C0"/>
                            </a:solidFill>
                            <a:effectLst/>
                            <a:latin typeface="Cambria Math" panose="02040503050406030204" pitchFamily="18" charset="0"/>
                            <a:ea typeface="Times New Roman" panose="02020603050405020304" pitchFamily="18" charset="0"/>
                          </a:rPr>
                        </m:ctrlPr>
                      </m:dPr>
                      <m:e>
                        <m:m>
                          <m:mPr>
                            <m:mcs>
                              <m:mc>
                                <m:mcPr>
                                  <m:count m:val="5"/>
                                  <m:mcJc m:val="center"/>
                                </m:mcPr>
                              </m:mc>
                            </m:mcs>
                            <m:ctrlPr>
                              <a:rPr lang="en-US" sz="2000" i="1">
                                <a:solidFill>
                                  <a:srgbClr val="0070C0"/>
                                </a:solidFill>
                                <a:effectLst/>
                                <a:latin typeface="Cambria Math" panose="02040503050406030204" pitchFamily="18" charset="0"/>
                                <a:ea typeface="Times New Roman" panose="02020603050405020304" pitchFamily="18" charset="0"/>
                              </a:rPr>
                            </m:ctrlPr>
                          </m:mPr>
                          <m:mr>
                            <m:e>
                              <m:r>
                                <a:rPr lang="en-US" sz="2000" i="1">
                                  <a:solidFill>
                                    <a:srgbClr val="0070C0"/>
                                  </a:solidFill>
                                  <a:effectLst/>
                                  <a:latin typeface="Cambria Math" panose="02040503050406030204" pitchFamily="18" charset="0"/>
                                  <a:ea typeface="Times New Roman" panose="02020603050405020304" pitchFamily="18" charset="0"/>
                                </a:rPr>
                                <m:t>7</m:t>
                              </m:r>
                            </m:e>
                            <m:e>
                              <m:r>
                                <a:rPr lang="en-US" sz="2000" i="1">
                                  <a:solidFill>
                                    <a:srgbClr val="0070C0"/>
                                  </a:solidFill>
                                  <a:effectLst/>
                                  <a:latin typeface="Cambria Math" panose="02040503050406030204" pitchFamily="18" charset="0"/>
                                  <a:ea typeface="Times New Roman" panose="02020603050405020304" pitchFamily="18" charset="0"/>
                                </a:rPr>
                                <m:t>4</m:t>
                              </m:r>
                            </m:e>
                            <m:e>
                              <m:r>
                                <a:rPr lang="en-US" sz="2000" i="1">
                                  <a:solidFill>
                                    <a:srgbClr val="0070C0"/>
                                  </a:solidFill>
                                  <a:effectLst/>
                                  <a:latin typeface="Cambria Math" panose="02040503050406030204" pitchFamily="18" charset="0"/>
                                  <a:ea typeface="Times New Roman" panose="02020603050405020304" pitchFamily="18" charset="0"/>
                                </a:rPr>
                                <m:t>3</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3</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2</m:t>
                              </m:r>
                            </m:e>
                          </m:mr>
                          <m:mr>
                            <m:e>
                              <m:r>
                                <a:rPr lang="en-US" sz="2000" i="1">
                                  <a:solidFill>
                                    <a:srgbClr val="0070C0"/>
                                  </a:solidFill>
                                  <a:effectLst/>
                                  <a:latin typeface="Cambria Math" panose="02040503050406030204" pitchFamily="18" charset="0"/>
                                  <a:ea typeface="Times New Roman" panose="02020603050405020304" pitchFamily="18" charset="0"/>
                                </a:rPr>
                                <m:t>13</m:t>
                              </m:r>
                            </m:e>
                            <m:e>
                              <m:r>
                                <a:rPr lang="en-US" sz="2000" i="1">
                                  <a:solidFill>
                                    <a:srgbClr val="0070C0"/>
                                  </a:solidFill>
                                  <a:effectLst/>
                                  <a:latin typeface="Cambria Math" panose="02040503050406030204" pitchFamily="18" charset="0"/>
                                  <a:ea typeface="Times New Roman" panose="02020603050405020304" pitchFamily="18" charset="0"/>
                                </a:rPr>
                                <m:t>13</m:t>
                              </m:r>
                            </m:e>
                            <m:e>
                              <m:r>
                                <a:rPr lang="en-US" sz="2000" i="1">
                                  <a:solidFill>
                                    <a:srgbClr val="0070C0"/>
                                  </a:solidFill>
                                  <a:effectLst/>
                                  <a:latin typeface="Cambria Math" panose="02040503050406030204" pitchFamily="18" charset="0"/>
                                  <a:ea typeface="Times New Roman" panose="02020603050405020304" pitchFamily="18" charset="0"/>
                                </a:rPr>
                                <m:t>13</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118</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12</m:t>
                              </m:r>
                            </m:e>
                          </m:mr>
                          <m:mr>
                            <m:e>
                              <m:r>
                                <a:rPr lang="en-US" sz="2000" i="1">
                                  <a:solidFill>
                                    <a:srgbClr val="0070C0"/>
                                  </a:solidFill>
                                  <a:effectLst/>
                                  <a:latin typeface="Cambria Math" panose="02040503050406030204" pitchFamily="18" charset="0"/>
                                  <a:ea typeface="Times New Roman" panose="02020603050405020304" pitchFamily="18" charset="0"/>
                                </a:rPr>
                                <m:t>2</m:t>
                              </m:r>
                            </m:e>
                            <m:e>
                              <m:r>
                                <a:rPr lang="en-US" sz="2000" i="1">
                                  <a:solidFill>
                                    <a:srgbClr val="0070C0"/>
                                  </a:solidFill>
                                  <a:effectLst/>
                                  <a:latin typeface="Cambria Math" panose="02040503050406030204" pitchFamily="18" charset="0"/>
                                  <a:ea typeface="Times New Roman" panose="02020603050405020304" pitchFamily="18" charset="0"/>
                                </a:rPr>
                                <m:t>2</m:t>
                              </m:r>
                            </m:e>
                            <m:e>
                              <m:r>
                                <a:rPr lang="en-US" sz="2000" i="1">
                                  <a:solidFill>
                                    <a:srgbClr val="0070C0"/>
                                  </a:solidFill>
                                  <a:effectLst/>
                                  <a:latin typeface="Cambria Math" panose="02040503050406030204" pitchFamily="18" charset="0"/>
                                  <a:ea typeface="Times New Roman" panose="02020603050405020304" pitchFamily="18" charset="0"/>
                                </a:rPr>
                                <m:t>2</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20</m:t>
                              </m:r>
                            </m:e>
                            <m:e>
                              <m:r>
                                <a:rPr lang="en-US" sz="2000"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16</m:t>
                              </m:r>
                            </m:e>
                          </m:mr>
                        </m:m>
                      </m:e>
                    </m:d>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5" name="Rectangle 4"/>
              <p:cNvSpPr>
                <a:spLocks noRot="1" noChangeAspect="1" noMove="1" noResize="1" noEditPoints="1" noAdjustHandles="1" noChangeArrowheads="1" noChangeShapeType="1" noTextEdit="1"/>
              </p:cNvSpPr>
              <p:nvPr/>
            </p:nvSpPr>
            <p:spPr>
              <a:xfrm>
                <a:off x="2890463" y="4409296"/>
                <a:ext cx="6411073" cy="2012078"/>
              </a:xfrm>
              <a:prstGeom prst="rect">
                <a:avLst/>
              </a:prstGeom>
              <a:blipFill>
                <a:blip r:embed="rId4"/>
                <a:stretch>
                  <a:fillRect l="-853"/>
                </a:stretch>
              </a:blipFill>
              <a:ln>
                <a:solidFill>
                  <a:schemeClr val="bg1"/>
                </a:solidFill>
              </a:ln>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685801" y="401825"/>
                <a:ext cx="8286750" cy="5593711"/>
              </a:xfrm>
              <a:prstGeom prst="rect">
                <a:avLst/>
              </a:prstGeom>
              <a:noFill/>
            </p:spPr>
            <p:txBody>
              <a:bodyPr wrap="square">
                <a:spAutoFit/>
              </a:bodyPr>
              <a:lstStyle/>
              <a:p>
                <a:pPr marL="0" marR="0" algn="just">
                  <a:lnSpc>
                    <a:spcPct val="120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distributive matrix which equates the sum of control method activities for each pollution source to the production level of that source is: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70C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smtClean="0">
                        <a:solidFill>
                          <a:srgbClr val="0070C0"/>
                        </a:solidFill>
                        <a:effectLst/>
                        <a:latin typeface="Cambria Math" panose="02040503050406030204" pitchFamily="18" charset="0"/>
                        <a:ea typeface="Times New Roman" panose="02020603050405020304" pitchFamily="18" charset="0"/>
                      </a:rPr>
                      <m:t>𝑢</m:t>
                    </m:r>
                    <m:r>
                      <a:rPr lang="en-US" i="1" smtClean="0">
                        <a:solidFill>
                          <a:srgbClr val="0070C0"/>
                        </a:solidFill>
                        <a:effectLst/>
                        <a:latin typeface="Cambria Math" panose="02040503050406030204" pitchFamily="18" charset="0"/>
                        <a:ea typeface="Times New Roman" panose="02020603050405020304" pitchFamily="18" charset="0"/>
                      </a:rPr>
                      <m:t> = </m:t>
                    </m:r>
                    <m:d>
                      <m:dPr>
                        <m:begChr m:val="["/>
                        <m:endChr m:val="]"/>
                        <m:ctrlPr>
                          <a:rPr lang="en-US" i="1">
                            <a:solidFill>
                              <a:srgbClr val="0070C0"/>
                            </a:solidFill>
                            <a:effectLst/>
                            <a:latin typeface="Cambria Math" panose="02040503050406030204" pitchFamily="18" charset="0"/>
                            <a:ea typeface="Times New Roman" panose="02020603050405020304" pitchFamily="18" charset="0"/>
                          </a:rPr>
                        </m:ctrlPr>
                      </m:dPr>
                      <m:e>
                        <m:m>
                          <m:mPr>
                            <m:mcs>
                              <m:mc>
                                <m:mcPr>
                                  <m:count m:val="5"/>
                                  <m:mcJc m:val="center"/>
                                </m:mcPr>
                              </m:mc>
                            </m:mcs>
                            <m:ctrlPr>
                              <a:rPr lang="en-US" i="1">
                                <a:solidFill>
                                  <a:srgbClr val="0070C0"/>
                                </a:solidFill>
                                <a:effectLst/>
                                <a:latin typeface="Cambria Math" panose="02040503050406030204" pitchFamily="18" charset="0"/>
                                <a:ea typeface="Times New Roman" panose="02020603050405020304" pitchFamily="18" charset="0"/>
                              </a:rPr>
                            </m:ctrlPr>
                          </m:mPr>
                          <m:mr>
                            <m:e>
                              <m:r>
                                <a:rPr lang="en-US" i="1">
                                  <a:solidFill>
                                    <a:srgbClr val="0070C0"/>
                                  </a:solidFill>
                                  <a:effectLst/>
                                  <a:latin typeface="Cambria Math" panose="02040503050406030204" pitchFamily="18" charset="0"/>
                                  <a:ea typeface="Times New Roman" panose="02020603050405020304" pitchFamily="18" charset="0"/>
                                </a:rPr>
                                <m:t>1</m:t>
                              </m:r>
                            </m:e>
                            <m:e>
                              <m:r>
                                <a:rPr lang="en-US" i="1">
                                  <a:solidFill>
                                    <a:srgbClr val="0070C0"/>
                                  </a:solidFill>
                                  <a:effectLst/>
                                  <a:latin typeface="Cambria Math" panose="02040503050406030204" pitchFamily="18" charset="0"/>
                                  <a:ea typeface="Times New Roman" panose="02020603050405020304" pitchFamily="18" charset="0"/>
                                </a:rPr>
                                <m:t>1</m:t>
                              </m:r>
                            </m:e>
                            <m:e>
                              <m:r>
                                <a:rPr lang="en-US" i="1">
                                  <a:solidFill>
                                    <a:srgbClr val="0070C0"/>
                                  </a:solidFill>
                                  <a:effectLst/>
                                  <a:latin typeface="Cambria Math" panose="02040503050406030204" pitchFamily="18" charset="0"/>
                                  <a:ea typeface="Times New Roman" panose="02020603050405020304" pitchFamily="18" charset="0"/>
                                </a:rPr>
                                <m:t>1</m:t>
                              </m:r>
                            </m:e>
                            <m:e>
                              <m:r>
                                <a:rPr lang="en-US"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0</m:t>
                              </m:r>
                            </m:e>
                            <m:e>
                              <m:r>
                                <a:rPr lang="en-US"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0</m:t>
                              </m:r>
                            </m:e>
                          </m:mr>
                          <m:mr>
                            <m:e>
                              <m:r>
                                <a:rPr lang="en-US" i="1">
                                  <a:solidFill>
                                    <a:srgbClr val="0070C0"/>
                                  </a:solidFill>
                                  <a:effectLst/>
                                  <a:latin typeface="Cambria Math" panose="02040503050406030204" pitchFamily="18" charset="0"/>
                                  <a:ea typeface="Times New Roman" panose="02020603050405020304" pitchFamily="18" charset="0"/>
                                </a:rPr>
                                <m:t>0</m:t>
                              </m:r>
                            </m:e>
                            <m:e>
                              <m:r>
                                <a:rPr lang="en-US" i="1">
                                  <a:solidFill>
                                    <a:srgbClr val="0070C0"/>
                                  </a:solidFill>
                                  <a:effectLst/>
                                  <a:latin typeface="Cambria Math" panose="02040503050406030204" pitchFamily="18" charset="0"/>
                                  <a:ea typeface="Times New Roman" panose="02020603050405020304" pitchFamily="18" charset="0"/>
                                </a:rPr>
                                <m:t>0</m:t>
                              </m:r>
                            </m:e>
                            <m:e>
                              <m:r>
                                <a:rPr lang="en-US" i="1">
                                  <a:solidFill>
                                    <a:srgbClr val="0070C0"/>
                                  </a:solidFill>
                                  <a:effectLst/>
                                  <a:latin typeface="Cambria Math" panose="02040503050406030204" pitchFamily="18" charset="0"/>
                                  <a:ea typeface="Times New Roman" panose="02020603050405020304" pitchFamily="18" charset="0"/>
                                </a:rPr>
                                <m:t>0</m:t>
                              </m:r>
                            </m:e>
                            <m:e>
                              <m:r>
                                <a:rPr lang="en-US"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1</m:t>
                              </m:r>
                            </m:e>
                            <m:e>
                              <m:r>
                                <a:rPr lang="en-US" i="1">
                                  <a:solidFill>
                                    <a:srgbClr val="0070C0"/>
                                  </a:solidFill>
                                  <a:effectLst/>
                                  <a:latin typeface="Cambria Math" panose="02040503050406030204" pitchFamily="18" charset="0"/>
                                  <a:ea typeface="Cambria Math" panose="02040503050406030204" pitchFamily="18" charset="0"/>
                                  <a:cs typeface="Cambria Math" panose="02040503050406030204" pitchFamily="18" charset="0"/>
                                </a:rPr>
                                <m:t>1</m:t>
                              </m:r>
                            </m:e>
                          </m:mr>
                        </m:m>
                      </m:e>
                    </m:d>
                  </m:oMath>
                </a14:m>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 linear programming model in standard form is:</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effectLst/>
                        <a:latin typeface="Cambria Math" panose="02040503050406030204" pitchFamily="18" charset="0"/>
                        <a:ea typeface="Times New Roman" panose="02020603050405020304" pitchFamily="18" charset="0"/>
                      </a:rPr>
                      <m:t>𝑚𝑖𝑛𝑖𝑚𝑖𝑧𝑒</m:t>
                    </m:r>
                    <m:r>
                      <a:rPr lang="en-US" i="1">
                        <a:effectLst/>
                        <a:latin typeface="Cambria Math" panose="02040503050406030204" pitchFamily="18" charset="0"/>
                        <a:ea typeface="Times New Roman" panose="02020603050405020304" pitchFamily="18" charset="0"/>
                      </a:rPr>
                      <m:t>  </m:t>
                    </m:r>
                    <m:r>
                      <a:rPr lang="en-US" i="1" smtClean="0">
                        <a:solidFill>
                          <a:srgbClr val="00B050"/>
                        </a:solidFill>
                        <a:effectLst/>
                        <a:latin typeface="Cambria Math" panose="02040503050406030204" pitchFamily="18" charset="0"/>
                        <a:ea typeface="Times New Roman" panose="02020603050405020304" pitchFamily="18" charset="0"/>
                      </a:rPr>
                      <m:t>𝑍</m:t>
                    </m:r>
                    <m:r>
                      <a:rPr lang="en-US" i="1" smtClean="0">
                        <a:solidFill>
                          <a:srgbClr val="00B050"/>
                        </a:solidFill>
                        <a:effectLst/>
                        <a:latin typeface="Cambria Math" panose="02040503050406030204" pitchFamily="18" charset="0"/>
                        <a:ea typeface="Times New Roman" panose="02020603050405020304" pitchFamily="18" charset="0"/>
                      </a:rPr>
                      <m:t> = .00</m:t>
                    </m:r>
                    <m:r>
                      <a:rPr lang="en-US" i="1" smtClean="0">
                        <a:solidFill>
                          <a:srgbClr val="00B050"/>
                        </a:solidFill>
                        <a:effectLst/>
                        <a:latin typeface="Cambria Math" panose="02040503050406030204" pitchFamily="18" charset="0"/>
                        <a:ea typeface="Times New Roman" panose="02020603050405020304" pitchFamily="18" charset="0"/>
                      </a:rPr>
                      <m:t>𝑥</m:t>
                    </m:r>
                    <m:r>
                      <a:rPr lang="en-US" i="1" smtClean="0">
                        <a:solidFill>
                          <a:srgbClr val="00B050"/>
                        </a:solidFill>
                        <a:effectLst/>
                        <a:latin typeface="Cambria Math" panose="02040503050406030204" pitchFamily="18" charset="0"/>
                        <a:ea typeface="Times New Roman" panose="02020603050405020304" pitchFamily="18" charset="0"/>
                      </a:rPr>
                      <m:t>1+ .10</m:t>
                    </m:r>
                    <m:r>
                      <a:rPr lang="en-US" i="1" smtClean="0">
                        <a:solidFill>
                          <a:srgbClr val="00B050"/>
                        </a:solidFill>
                        <a:effectLst/>
                        <a:latin typeface="Cambria Math" panose="02040503050406030204" pitchFamily="18" charset="0"/>
                        <a:ea typeface="Times New Roman" panose="02020603050405020304" pitchFamily="18" charset="0"/>
                      </a:rPr>
                      <m:t>𝑥</m:t>
                    </m:r>
                    <m:r>
                      <a:rPr lang="en-US" i="1" smtClean="0">
                        <a:solidFill>
                          <a:srgbClr val="00B050"/>
                        </a:solidFill>
                        <a:effectLst/>
                        <a:latin typeface="Cambria Math" panose="02040503050406030204" pitchFamily="18" charset="0"/>
                        <a:ea typeface="Times New Roman" panose="02020603050405020304" pitchFamily="18" charset="0"/>
                      </a:rPr>
                      <m:t>2+ .25</m:t>
                    </m:r>
                    <m:r>
                      <a:rPr lang="en-US" i="1" smtClean="0">
                        <a:solidFill>
                          <a:srgbClr val="00B050"/>
                        </a:solidFill>
                        <a:effectLst/>
                        <a:latin typeface="Cambria Math" panose="02040503050406030204" pitchFamily="18" charset="0"/>
                        <a:ea typeface="Times New Roman" panose="02020603050405020304" pitchFamily="18" charset="0"/>
                      </a:rPr>
                      <m:t>𝑥</m:t>
                    </m:r>
                    <m:r>
                      <a:rPr lang="en-US" i="1" smtClean="0">
                        <a:solidFill>
                          <a:srgbClr val="00B050"/>
                        </a:solidFill>
                        <a:effectLst/>
                        <a:latin typeface="Cambria Math" panose="02040503050406030204" pitchFamily="18" charset="0"/>
                        <a:ea typeface="Times New Roman" panose="02020603050405020304" pitchFamily="18" charset="0"/>
                      </a:rPr>
                      <m:t>3+ .00</m:t>
                    </m:r>
                    <m:r>
                      <a:rPr lang="en-US" i="1" smtClean="0">
                        <a:solidFill>
                          <a:srgbClr val="00B050"/>
                        </a:solidFill>
                        <a:effectLst/>
                        <a:latin typeface="Cambria Math" panose="02040503050406030204" pitchFamily="18" charset="0"/>
                        <a:ea typeface="Times New Roman" panose="02020603050405020304" pitchFamily="18" charset="0"/>
                      </a:rPr>
                      <m:t>𝑥</m:t>
                    </m:r>
                    <m:r>
                      <a:rPr lang="en-US" i="1" smtClean="0">
                        <a:solidFill>
                          <a:srgbClr val="00B050"/>
                        </a:solidFill>
                        <a:effectLst/>
                        <a:latin typeface="Cambria Math" panose="02040503050406030204" pitchFamily="18" charset="0"/>
                        <a:ea typeface="Times New Roman" panose="02020603050405020304" pitchFamily="18" charset="0"/>
                      </a:rPr>
                      <m:t>4+1.2</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Subject to</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1+    </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2+   </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3+                                      =1000000</m:t>
                    </m:r>
                  </m:oMath>
                </a14:m>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   </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4 + </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5       = 2000000</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7</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1 + 4</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2+ 3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3+3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4    +2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5     =8000000</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13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1+13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2+13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3+118</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4+ 12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5 = 40000000</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1 + 2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2 +2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3 + 20</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4 +16</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5    = 35000000</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1, </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2,</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3,</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4,</m:t>
                    </m:r>
                    <m:r>
                      <a:rPr lang="en-US" i="1">
                        <a:solidFill>
                          <a:srgbClr val="00B050"/>
                        </a:solidFill>
                        <a:effectLst/>
                        <a:latin typeface="Cambria Math" panose="02040503050406030204" pitchFamily="18" charset="0"/>
                        <a:ea typeface="Times New Roman" panose="02020603050405020304" pitchFamily="18" charset="0"/>
                      </a:rPr>
                      <m:t>𝑥</m:t>
                    </m:r>
                    <m:r>
                      <a:rPr lang="en-US" i="1">
                        <a:solidFill>
                          <a:srgbClr val="00B050"/>
                        </a:solidFill>
                        <a:effectLst/>
                        <a:latin typeface="Cambria Math" panose="02040503050406030204" pitchFamily="18" charset="0"/>
                        <a:ea typeface="Times New Roman" panose="02020603050405020304" pitchFamily="18" charset="0"/>
                      </a:rPr>
                      <m:t>5 =0</m:t>
                    </m:r>
                  </m:oMath>
                </a14:m>
                <a:endParaRPr lang="en-US"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685801" y="401825"/>
                <a:ext cx="8286750" cy="5593711"/>
              </a:xfrm>
              <a:prstGeom prst="rect">
                <a:avLst/>
              </a:prstGeom>
              <a:blipFill>
                <a:blip r:embed="rId2"/>
                <a:stretch>
                  <a:fillRect l="-662" t="-109" r="-589"/>
                </a:stretch>
              </a:blipFill>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Diagram 1">
                <a:extLst>
                  <a:ext uri="{FF2B5EF4-FFF2-40B4-BE49-F238E27FC236}">
                    <a16:creationId xmlns:a16="http://schemas.microsoft.com/office/drawing/2014/main" id="{9A169E95-1D5E-4550-B2E0-3AD839B4C60C}"/>
                  </a:ext>
                </a:extLst>
              </p:cNvPr>
              <p:cNvGraphicFramePr/>
              <p:nvPr>
                <p:extLst>
                  <p:ext uri="{D42A27DB-BD31-4B8C-83A1-F6EECF244321}">
                    <p14:modId xmlns:p14="http://schemas.microsoft.com/office/powerpoint/2010/main" val="559302564"/>
                  </p:ext>
                </p:extLst>
              </p:nvPr>
            </p:nvGraphicFramePr>
            <p:xfrm>
              <a:off x="928687" y="2572131"/>
              <a:ext cx="10334625" cy="11680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2" name="Diagram 1">
                <a:extLst>
                  <a:ext uri="{FF2B5EF4-FFF2-40B4-BE49-F238E27FC236}">
                    <a16:creationId xmlns:a16="http://schemas.microsoft.com/office/drawing/2014/main" id="{9A169E95-1D5E-4550-B2E0-3AD839B4C60C}"/>
                  </a:ext>
                </a:extLst>
              </p:cNvPr>
              <p:cNvGraphicFramePr/>
              <p:nvPr>
                <p:extLst>
                  <p:ext uri="{D42A27DB-BD31-4B8C-83A1-F6EECF244321}">
                    <p14:modId xmlns:p14="http://schemas.microsoft.com/office/powerpoint/2010/main" val="559302564"/>
                  </p:ext>
                </p:extLst>
              </p:nvPr>
            </p:nvGraphicFramePr>
            <p:xfrm>
              <a:off x="928687" y="2572131"/>
              <a:ext cx="10334625" cy="1168077"/>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30C9991B-58F8-401F-AA67-C7DCA370CE29}"/>
              </a:ext>
            </a:extLst>
          </p:cNvPr>
          <p:cNvGraphicFramePr/>
          <p:nvPr>
            <p:extLst>
              <p:ext uri="{D42A27DB-BD31-4B8C-83A1-F6EECF244321}">
                <p14:modId xmlns:p14="http://schemas.microsoft.com/office/powerpoint/2010/main" val="4014200766"/>
              </p:ext>
            </p:extLst>
          </p:nvPr>
        </p:nvGraphicFramePr>
        <p:xfrm>
          <a:off x="818768" y="727711"/>
          <a:ext cx="4638676" cy="7429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sp>
            <p:nvSpPr>
              <p:cNvPr id="3" name="Rectangle 2"/>
              <p:cNvSpPr/>
              <p:nvPr/>
            </p:nvSpPr>
            <p:spPr>
              <a:xfrm>
                <a:off x="818768" y="1762887"/>
                <a:ext cx="10554463" cy="418147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open model is more realistic. As it deals with the economy where sectors of the economy not only satisfy each other’s needs, but they also satisfy some outside demands. The outside demands are put on by the consumer. So in open model:</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20000"/>
                  </a:lnSpc>
                  <a:spcBef>
                    <a:spcPts val="0"/>
                  </a:spcBef>
                  <a:spcAft>
                    <a:spcPts val="0"/>
                  </a:spcAft>
                  <a:buFont typeface="+mj-lt"/>
                  <a:buAutoNum type="arabicPeriod"/>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In addition to internal consumption there is an outside demand by the consumer.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990600" marR="0" algn="just">
                  <a:lnSpc>
                    <a:spcPct val="12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2. Input</a:t>
                </a:r>
                <a14:m>
                  <m:oMath xmlns:m="http://schemas.openxmlformats.org/officeDocument/2006/math">
                    <m:r>
                      <a:rPr lang="en-US" sz="2000" i="1">
                        <a:effectLst/>
                        <a:latin typeface="Cambria Math" panose="02040503050406030204" pitchFamily="18" charset="0"/>
                        <a:ea typeface="Times New Roman" panose="02020603050405020304" pitchFamily="18" charset="0"/>
                      </a:rPr>
                      <m:t>=</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Output</a:t>
                </a:r>
              </a:p>
              <a:p>
                <a:pPr marR="0" lvl="0" algn="just">
                  <a:lnSpc>
                    <a:spcPct val="120000"/>
                  </a:lnSpc>
                  <a:spcBef>
                    <a:spcPts val="0"/>
                  </a:spcBef>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20000"/>
                  </a:lnSpc>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𝑝</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𝐸𝑝</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𝐷</m:t>
                    </m:r>
                  </m:oMath>
                </a14:m>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20000"/>
                  </a:lnSpc>
                  <a:spcBef>
                    <a:spcPts val="0"/>
                  </a:spcBef>
                  <a:spcAft>
                    <a:spcPts val="0"/>
                  </a:spcAft>
                </a:pPr>
                <a:endParaRPr lang="en-US" sz="200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Where p is price vector, E is input- output matrix and D is demand vector.</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818768" y="1762887"/>
                <a:ext cx="10554463" cy="4181475"/>
              </a:xfrm>
              <a:prstGeom prst="rect">
                <a:avLst/>
              </a:prstGeom>
              <a:blipFill>
                <a:blip r:embed="rId7"/>
                <a:stretch>
                  <a:fillRect l="-519" r="-461"/>
                </a:stretch>
              </a:blipFill>
              <a:ln>
                <a:solidFill>
                  <a:schemeClr val="bg1"/>
                </a:solidFill>
              </a:ln>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68AF8E65-AF05-4B0D-8520-5232E7952BA0}"/>
                  </a:ext>
                </a:extLst>
              </p:cNvPr>
              <p:cNvGraphicFramePr/>
              <p:nvPr>
                <p:extLst>
                  <p:ext uri="{D42A27DB-BD31-4B8C-83A1-F6EECF244321}">
                    <p14:modId xmlns:p14="http://schemas.microsoft.com/office/powerpoint/2010/main" val="2216563985"/>
                  </p:ext>
                </p:extLst>
              </p:nvPr>
            </p:nvGraphicFramePr>
            <p:xfrm>
              <a:off x="657546" y="2394255"/>
              <a:ext cx="11332396" cy="3785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5" name="Diagram 4">
                <a:extLst>
                  <a:ext uri="{FF2B5EF4-FFF2-40B4-BE49-F238E27FC236}">
                    <a16:creationId xmlns:a16="http://schemas.microsoft.com/office/drawing/2014/main" id="{68AF8E65-AF05-4B0D-8520-5232E7952BA0}"/>
                  </a:ext>
                </a:extLst>
              </p:cNvPr>
              <p:cNvGraphicFramePr/>
              <p:nvPr>
                <p:extLst>
                  <p:ext uri="{D42A27DB-BD31-4B8C-83A1-F6EECF244321}">
                    <p14:modId xmlns:p14="http://schemas.microsoft.com/office/powerpoint/2010/main" val="2216563985"/>
                  </p:ext>
                </p:extLst>
              </p:nvPr>
            </p:nvGraphicFramePr>
            <p:xfrm>
              <a:off x="657546" y="2394255"/>
              <a:ext cx="11332396" cy="3785652"/>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graphicFrame>
        <p:nvGraphicFramePr>
          <p:cNvPr id="2" name="Diagram 1">
            <a:extLst>
              <a:ext uri="{FF2B5EF4-FFF2-40B4-BE49-F238E27FC236}">
                <a16:creationId xmlns:a16="http://schemas.microsoft.com/office/drawing/2014/main" id="{F456405B-72CA-4C26-98F5-5DE20DE099C9}"/>
              </a:ext>
            </a:extLst>
          </p:cNvPr>
          <p:cNvGraphicFramePr/>
          <p:nvPr>
            <p:extLst>
              <p:ext uri="{D42A27DB-BD31-4B8C-83A1-F6EECF244321}">
                <p14:modId xmlns:p14="http://schemas.microsoft.com/office/powerpoint/2010/main" val="3940564184"/>
              </p:ext>
            </p:extLst>
          </p:nvPr>
        </p:nvGraphicFramePr>
        <p:xfrm>
          <a:off x="657546" y="1589720"/>
          <a:ext cx="9236468" cy="71919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829262" y="449494"/>
                <a:ext cx="10533476" cy="5959012"/>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000" dirty="0">
                    <a:latin typeface="Times New Roman" panose="02020603050405020304" pitchFamily="18" charset="0"/>
                    <a:cs typeface="Times New Roman" panose="02020603050405020304" pitchFamily="18" charset="0"/>
                  </a:rPr>
                  <a:t>Let's consider a simplified example with three sectors: Agriculture (A), Manufacturing (M), and Services (S). Assume the following input-output coefficients:</a:t>
                </a:r>
              </a:p>
              <a:p>
                <a:endParaRPr lang="en-US" sz="20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000" b="0" i="1" smtClean="0">
                          <a:solidFill>
                            <a:srgbClr val="00B0F0"/>
                          </a:solidFill>
                          <a:latin typeface="Cambria Math" panose="02040503050406030204" pitchFamily="18" charset="0"/>
                        </a:rPr>
                        <m:t>𝐴</m:t>
                      </m:r>
                      <m:r>
                        <a:rPr lang="en-US" sz="2000" b="0" i="1" smtClean="0">
                          <a:solidFill>
                            <a:srgbClr val="00B0F0"/>
                          </a:solidFill>
                          <a:latin typeface="Cambria Math" panose="02040503050406030204" pitchFamily="18" charset="0"/>
                          <a:ea typeface="Cambria Math" panose="02040503050406030204" pitchFamily="18" charset="0"/>
                        </a:rPr>
                        <m:t>=</m:t>
                      </m:r>
                      <m:d>
                        <m:dPr>
                          <m:begChr m:val="["/>
                          <m:endChr m:val="]"/>
                          <m:ctrlPr>
                            <a:rPr lang="en-US" sz="2000" b="0" i="1" smtClean="0">
                              <a:solidFill>
                                <a:srgbClr val="00B0F0"/>
                              </a:solidFill>
                              <a:latin typeface="Cambria Math" panose="02040503050406030204" pitchFamily="18" charset="0"/>
                              <a:ea typeface="Cambria Math" panose="02040503050406030204" pitchFamily="18" charset="0"/>
                            </a:rPr>
                          </m:ctrlPr>
                        </m:dPr>
                        <m:e>
                          <m:m>
                            <m:mPr>
                              <m:mcs>
                                <m:mc>
                                  <m:mcPr>
                                    <m:count m:val="3"/>
                                    <m:mcJc m:val="center"/>
                                  </m:mcPr>
                                </m:mc>
                              </m:mcs>
                              <m:ctrlPr>
                                <a:rPr lang="en-US" sz="2000" b="0" i="1" smtClean="0">
                                  <a:solidFill>
                                    <a:srgbClr val="00B0F0"/>
                                  </a:solidFill>
                                  <a:latin typeface="Cambria Math" panose="02040503050406030204" pitchFamily="18" charset="0"/>
                                  <a:ea typeface="Cambria Math" panose="02040503050406030204" pitchFamily="18" charset="0"/>
                                </a:rPr>
                              </m:ctrlPr>
                            </m:mPr>
                            <m:mr>
                              <m:e>
                                <m:r>
                                  <m:rPr>
                                    <m:brk m:alnAt="7"/>
                                  </m:rPr>
                                  <a:rPr lang="en-US" sz="2000" b="0" i="1" smtClean="0">
                                    <a:solidFill>
                                      <a:srgbClr val="00B0F0"/>
                                    </a:solidFill>
                                    <a:latin typeface="Cambria Math" panose="02040503050406030204" pitchFamily="18" charset="0"/>
                                    <a:ea typeface="Cambria Math" panose="02040503050406030204" pitchFamily="18" charset="0"/>
                                  </a:rPr>
                                  <m:t>0</m:t>
                                </m:r>
                                <m:r>
                                  <a:rPr lang="en-US" sz="2000" b="0" i="1" smtClean="0">
                                    <a:solidFill>
                                      <a:srgbClr val="00B0F0"/>
                                    </a:solidFill>
                                    <a:latin typeface="Cambria Math" panose="02040503050406030204" pitchFamily="18" charset="0"/>
                                    <a:ea typeface="Cambria Math" panose="02040503050406030204" pitchFamily="18" charset="0"/>
                                  </a:rPr>
                                  <m:t>.2</m:t>
                                </m:r>
                              </m:e>
                              <m:e>
                                <m:r>
                                  <a:rPr lang="en-US" sz="2000" b="0" i="1" smtClean="0">
                                    <a:solidFill>
                                      <a:srgbClr val="00B0F0"/>
                                    </a:solidFill>
                                    <a:latin typeface="Cambria Math" panose="02040503050406030204" pitchFamily="18" charset="0"/>
                                    <a:ea typeface="Cambria Math" panose="02040503050406030204" pitchFamily="18" charset="0"/>
                                  </a:rPr>
                                  <m:t>0.1</m:t>
                                </m:r>
                              </m:e>
                              <m:e>
                                <m:r>
                                  <a:rPr lang="en-US" sz="2000" b="0" i="1" smtClean="0">
                                    <a:solidFill>
                                      <a:srgbClr val="00B0F0"/>
                                    </a:solidFill>
                                    <a:latin typeface="Cambria Math" panose="02040503050406030204" pitchFamily="18" charset="0"/>
                                    <a:ea typeface="Cambria Math" panose="02040503050406030204" pitchFamily="18" charset="0"/>
                                  </a:rPr>
                                  <m:t>0.3</m:t>
                                </m:r>
                              </m:e>
                            </m:mr>
                            <m:mr>
                              <m:e>
                                <m:r>
                                  <a:rPr lang="en-US" sz="2000" b="0" i="1" smtClean="0">
                                    <a:solidFill>
                                      <a:srgbClr val="00B0F0"/>
                                    </a:solidFill>
                                    <a:latin typeface="Cambria Math" panose="02040503050406030204" pitchFamily="18" charset="0"/>
                                    <a:ea typeface="Cambria Math" panose="02040503050406030204" pitchFamily="18" charset="0"/>
                                  </a:rPr>
                                  <m:t>0.4</m:t>
                                </m:r>
                              </m:e>
                              <m:e>
                                <m:r>
                                  <a:rPr lang="en-US" sz="2000" b="0" i="1" smtClean="0">
                                    <a:solidFill>
                                      <a:srgbClr val="00B0F0"/>
                                    </a:solidFill>
                                    <a:latin typeface="Cambria Math" panose="02040503050406030204" pitchFamily="18" charset="0"/>
                                    <a:ea typeface="Cambria Math" panose="02040503050406030204" pitchFamily="18" charset="0"/>
                                  </a:rPr>
                                  <m:t>0.3</m:t>
                                </m:r>
                              </m:e>
                              <m:e>
                                <m:r>
                                  <a:rPr lang="en-US" sz="2000" b="0" i="1" smtClean="0">
                                    <a:solidFill>
                                      <a:srgbClr val="00B0F0"/>
                                    </a:solidFill>
                                    <a:latin typeface="Cambria Math" panose="02040503050406030204" pitchFamily="18" charset="0"/>
                                    <a:ea typeface="Cambria Math" panose="02040503050406030204" pitchFamily="18" charset="0"/>
                                  </a:rPr>
                                  <m:t>0.2</m:t>
                                </m:r>
                              </m:e>
                            </m:mr>
                            <m:mr>
                              <m:e>
                                <m:r>
                                  <a:rPr lang="en-US" sz="2000" b="0" i="1" smtClean="0">
                                    <a:solidFill>
                                      <a:srgbClr val="00B0F0"/>
                                    </a:solidFill>
                                    <a:latin typeface="Cambria Math" panose="02040503050406030204" pitchFamily="18" charset="0"/>
                                    <a:ea typeface="Cambria Math" panose="02040503050406030204" pitchFamily="18" charset="0"/>
                                  </a:rPr>
                                  <m:t>0.1</m:t>
                                </m:r>
                              </m:e>
                              <m:e>
                                <m:r>
                                  <a:rPr lang="en-US" sz="2000" b="0" i="1" smtClean="0">
                                    <a:solidFill>
                                      <a:srgbClr val="00B0F0"/>
                                    </a:solidFill>
                                    <a:latin typeface="Cambria Math" panose="02040503050406030204" pitchFamily="18" charset="0"/>
                                    <a:ea typeface="Cambria Math" panose="02040503050406030204" pitchFamily="18" charset="0"/>
                                  </a:rPr>
                                  <m:t>0.2</m:t>
                                </m:r>
                              </m:e>
                              <m:e>
                                <m:r>
                                  <a:rPr lang="en-US" sz="2000" b="0" i="1" smtClean="0">
                                    <a:solidFill>
                                      <a:srgbClr val="00B0F0"/>
                                    </a:solidFill>
                                    <a:latin typeface="Cambria Math" panose="02040503050406030204" pitchFamily="18" charset="0"/>
                                    <a:ea typeface="Cambria Math" panose="02040503050406030204" pitchFamily="18" charset="0"/>
                                  </a:rPr>
                                  <m:t>0.2</m:t>
                                </m:r>
                              </m:e>
                            </m:mr>
                          </m:m>
                        </m:e>
                      </m:d>
                    </m:oMath>
                  </m:oMathPara>
                </a14:m>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And the final demand vector is:</a:t>
                </a:r>
              </a:p>
              <a:p>
                <a:endParaRPr lang="en-US" sz="2000" dirty="0">
                  <a:latin typeface="Times New Roman" panose="02020603050405020304" pitchFamily="18" charset="0"/>
                  <a:cs typeface="Times New Roman" panose="02020603050405020304" pitchFamily="18" charset="0"/>
                </a:endParaRPr>
              </a:p>
              <a:p>
                <a:r>
                  <a:rPr lang="en-US" sz="2000" dirty="0">
                    <a:solidFill>
                      <a:srgbClr val="00B0F0"/>
                    </a:solidFill>
                    <a:latin typeface="Times New Roman" panose="02020603050405020304" pitchFamily="18" charset="0"/>
                    <a:cs typeface="Times New Roman" panose="02020603050405020304" pitchFamily="18" charset="0"/>
                  </a:rPr>
                  <a:t>                                                                       </a:t>
                </a:r>
                <a14:m>
                  <m:oMath xmlns:m="http://schemas.openxmlformats.org/officeDocument/2006/math">
                    <m:r>
                      <a:rPr lang="en-US" sz="2000" b="0" i="1" smtClean="0">
                        <a:solidFill>
                          <a:srgbClr val="00B0F0"/>
                        </a:solidFill>
                        <a:latin typeface="Cambria Math" panose="02040503050406030204" pitchFamily="18" charset="0"/>
                      </a:rPr>
                      <m:t>𝑌</m:t>
                    </m:r>
                    <m:r>
                      <a:rPr lang="en-US" sz="2000" b="0" i="1" smtClean="0">
                        <a:solidFill>
                          <a:srgbClr val="00B0F0"/>
                        </a:solidFill>
                        <a:latin typeface="Cambria Math" panose="02040503050406030204" pitchFamily="18" charset="0"/>
                        <a:ea typeface="Cambria Math" panose="02040503050406030204" pitchFamily="18" charset="0"/>
                      </a:rPr>
                      <m:t>=</m:t>
                    </m:r>
                    <m:d>
                      <m:dPr>
                        <m:begChr m:val="["/>
                        <m:endChr m:val="]"/>
                        <m:ctrlPr>
                          <a:rPr lang="en-US" sz="2000" b="0" i="1" smtClean="0">
                            <a:solidFill>
                              <a:srgbClr val="00B0F0"/>
                            </a:solidFill>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solidFill>
                                  <a:srgbClr val="00B0F0"/>
                                </a:solidFill>
                                <a:latin typeface="Cambria Math" panose="02040503050406030204" pitchFamily="18" charset="0"/>
                                <a:ea typeface="Cambria Math" panose="02040503050406030204" pitchFamily="18" charset="0"/>
                              </a:rPr>
                            </m:ctrlPr>
                          </m:mPr>
                          <m:mr>
                            <m:e>
                              <m:r>
                                <m:rPr>
                                  <m:brk m:alnAt="7"/>
                                </m:rPr>
                                <a:rPr lang="en-US" sz="2000" b="0" i="1" smtClean="0">
                                  <a:solidFill>
                                    <a:srgbClr val="00B0F0"/>
                                  </a:solidFill>
                                  <a:latin typeface="Cambria Math" panose="02040503050406030204" pitchFamily="18" charset="0"/>
                                  <a:ea typeface="Cambria Math" panose="02040503050406030204" pitchFamily="18" charset="0"/>
                                </a:rPr>
                                <m:t>5</m:t>
                              </m:r>
                              <m:r>
                                <a:rPr lang="en-US" sz="2000" b="0" i="1" smtClean="0">
                                  <a:solidFill>
                                    <a:srgbClr val="00B0F0"/>
                                  </a:solidFill>
                                  <a:latin typeface="Cambria Math" panose="02040503050406030204" pitchFamily="18" charset="0"/>
                                  <a:ea typeface="Cambria Math" panose="02040503050406030204" pitchFamily="18" charset="0"/>
                                </a:rPr>
                                <m:t>0</m:t>
                              </m:r>
                            </m:e>
                          </m:mr>
                          <m:mr>
                            <m:e>
                              <m:r>
                                <a:rPr lang="en-US" sz="2000" b="0" i="1" smtClean="0">
                                  <a:solidFill>
                                    <a:srgbClr val="00B0F0"/>
                                  </a:solidFill>
                                  <a:latin typeface="Cambria Math" panose="02040503050406030204" pitchFamily="18" charset="0"/>
                                  <a:ea typeface="Cambria Math" panose="02040503050406030204" pitchFamily="18" charset="0"/>
                                </a:rPr>
                                <m:t>30</m:t>
                              </m:r>
                            </m:e>
                          </m:mr>
                          <m:mr>
                            <m:e>
                              <m:r>
                                <a:rPr lang="en-US" sz="2000" b="0" i="1" smtClean="0">
                                  <a:solidFill>
                                    <a:srgbClr val="00B0F0"/>
                                  </a:solidFill>
                                  <a:latin typeface="Cambria Math" panose="02040503050406030204" pitchFamily="18" charset="0"/>
                                  <a:ea typeface="Cambria Math" panose="02040503050406030204" pitchFamily="18" charset="0"/>
                                </a:rPr>
                                <m:t>20</m:t>
                              </m:r>
                            </m:e>
                          </m:mr>
                        </m:m>
                      </m:e>
                    </m:d>
                  </m:oMath>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Now   </a:t>
                </a:r>
                <a14:m>
                  <m:oMath xmlns:m="http://schemas.openxmlformats.org/officeDocument/2006/math">
                    <m:r>
                      <a:rPr lang="en-US" sz="2000" b="0" i="1" smtClean="0">
                        <a:solidFill>
                          <a:srgbClr val="00B0F0"/>
                        </a:solidFill>
                        <a:latin typeface="Cambria Math" panose="02040503050406030204" pitchFamily="18" charset="0"/>
                      </a:rPr>
                      <m:t>𝐺𝐷𝑃</m:t>
                    </m:r>
                    <m:r>
                      <a:rPr lang="en-US" sz="2000" b="0" i="1" smtClean="0">
                        <a:solidFill>
                          <a:srgbClr val="00B0F0"/>
                        </a:solidFill>
                        <a:latin typeface="Cambria Math" panose="02040503050406030204" pitchFamily="18" charset="0"/>
                        <a:ea typeface="Cambria Math" panose="02040503050406030204" pitchFamily="18" charset="0"/>
                      </a:rPr>
                      <m:t>=(</m:t>
                    </m:r>
                    <m:sSup>
                      <m:sSupPr>
                        <m:ctrlPr>
                          <a:rPr lang="en-US" sz="2000" b="0" i="1" smtClean="0">
                            <a:solidFill>
                              <a:srgbClr val="00B0F0"/>
                            </a:solidFill>
                            <a:latin typeface="Cambria Math" panose="02040503050406030204" pitchFamily="18" charset="0"/>
                            <a:ea typeface="Cambria Math" panose="02040503050406030204" pitchFamily="18" charset="0"/>
                          </a:rPr>
                        </m:ctrlPr>
                      </m:sSupPr>
                      <m:e>
                        <m:r>
                          <a:rPr lang="en-US" sz="2000" b="0" i="1" smtClean="0">
                            <a:solidFill>
                              <a:srgbClr val="00B0F0"/>
                            </a:solidFill>
                            <a:latin typeface="Cambria Math" panose="02040503050406030204" pitchFamily="18" charset="0"/>
                            <a:ea typeface="Cambria Math" panose="02040503050406030204" pitchFamily="18" charset="0"/>
                          </a:rPr>
                          <m:t>𝐼</m:t>
                        </m:r>
                        <m:r>
                          <a:rPr lang="en-US" sz="2000" b="0" i="1" smtClean="0">
                            <a:solidFill>
                              <a:srgbClr val="00B0F0"/>
                            </a:solidFill>
                            <a:latin typeface="Cambria Math" panose="02040503050406030204" pitchFamily="18" charset="0"/>
                            <a:ea typeface="Cambria Math" panose="02040503050406030204" pitchFamily="18" charset="0"/>
                          </a:rPr>
                          <m:t>−</m:t>
                        </m:r>
                        <m:r>
                          <a:rPr lang="en-US" sz="2000" b="0" i="1" smtClean="0">
                            <a:solidFill>
                              <a:srgbClr val="00B0F0"/>
                            </a:solidFill>
                            <a:latin typeface="Cambria Math" panose="02040503050406030204" pitchFamily="18" charset="0"/>
                            <a:ea typeface="Cambria Math" panose="02040503050406030204" pitchFamily="18" charset="0"/>
                          </a:rPr>
                          <m:t>𝐴</m:t>
                        </m:r>
                        <m:r>
                          <a:rPr lang="en-US" sz="2000" b="0" i="1" smtClean="0">
                            <a:solidFill>
                              <a:srgbClr val="00B0F0"/>
                            </a:solidFill>
                            <a:latin typeface="Cambria Math" panose="02040503050406030204" pitchFamily="18" charset="0"/>
                            <a:ea typeface="Cambria Math" panose="02040503050406030204" pitchFamily="18" charset="0"/>
                          </a:rPr>
                          <m:t>)</m:t>
                        </m:r>
                      </m:e>
                      <m:sup>
                        <m:r>
                          <a:rPr lang="en-US" sz="2000" b="0" i="1" smtClean="0">
                            <a:solidFill>
                              <a:srgbClr val="00B0F0"/>
                            </a:solidFill>
                            <a:latin typeface="Cambria Math" panose="02040503050406030204" pitchFamily="18" charset="0"/>
                            <a:ea typeface="Cambria Math" panose="02040503050406030204" pitchFamily="18" charset="0"/>
                          </a:rPr>
                          <m:t>−1</m:t>
                        </m:r>
                      </m:sup>
                    </m:sSup>
                    <m:r>
                      <a:rPr lang="en-US" sz="2000" b="0" i="1" smtClean="0">
                        <a:solidFill>
                          <a:srgbClr val="00B0F0"/>
                        </a:solidFill>
                        <a:latin typeface="Cambria Math" panose="02040503050406030204" pitchFamily="18" charset="0"/>
                        <a:ea typeface="Cambria Math" panose="02040503050406030204" pitchFamily="18" charset="0"/>
                      </a:rPr>
                      <m:t>𝑌</m:t>
                    </m:r>
                    <m:r>
                      <a:rPr lang="en-US" sz="2000" b="0" i="1" smtClean="0">
                        <a:solidFill>
                          <a:srgbClr val="00B0F0"/>
                        </a:solidFill>
                        <a:latin typeface="Cambria Math" panose="02040503050406030204" pitchFamily="18" charset="0"/>
                        <a:ea typeface="Cambria Math" panose="02040503050406030204" pitchFamily="18" charset="0"/>
                      </a:rPr>
                      <m:t>=</m:t>
                    </m:r>
                    <m:d>
                      <m:dPr>
                        <m:begChr m:val="["/>
                        <m:endChr m:val="]"/>
                        <m:ctrlPr>
                          <a:rPr lang="en-US" sz="2000" b="0" i="1" smtClean="0">
                            <a:solidFill>
                              <a:srgbClr val="00B0F0"/>
                            </a:solidFill>
                            <a:latin typeface="Cambria Math" panose="02040503050406030204" pitchFamily="18" charset="0"/>
                            <a:ea typeface="Cambria Math" panose="02040503050406030204" pitchFamily="18" charset="0"/>
                          </a:rPr>
                        </m:ctrlPr>
                      </m:dPr>
                      <m:e>
                        <m:m>
                          <m:mPr>
                            <m:mcs>
                              <m:mc>
                                <m:mcPr>
                                  <m:count m:val="3"/>
                                  <m:mcJc m:val="center"/>
                                </m:mcPr>
                              </m:mc>
                            </m:mcs>
                            <m:ctrlPr>
                              <a:rPr lang="en-US" sz="2000" b="0" i="1" smtClean="0">
                                <a:solidFill>
                                  <a:srgbClr val="00B0F0"/>
                                </a:solidFill>
                                <a:latin typeface="Cambria Math" panose="02040503050406030204" pitchFamily="18" charset="0"/>
                                <a:ea typeface="Cambria Math" panose="02040503050406030204" pitchFamily="18" charset="0"/>
                              </a:rPr>
                            </m:ctrlPr>
                          </m:mPr>
                          <m:mr>
                            <m:e>
                              <m:r>
                                <m:rPr>
                                  <m:brk m:alnAt="7"/>
                                </m:rPr>
                                <a:rPr lang="en-US" sz="2000" b="0" i="1" smtClean="0">
                                  <a:solidFill>
                                    <a:srgbClr val="00B0F0"/>
                                  </a:solidFill>
                                  <a:latin typeface="Cambria Math" panose="02040503050406030204" pitchFamily="18" charset="0"/>
                                  <a:ea typeface="Cambria Math" panose="02040503050406030204" pitchFamily="18" charset="0"/>
                                </a:rPr>
                                <m:t>1</m:t>
                              </m:r>
                              <m:r>
                                <a:rPr lang="en-US" sz="2000" b="0" i="1" smtClean="0">
                                  <a:solidFill>
                                    <a:srgbClr val="00B0F0"/>
                                  </a:solidFill>
                                  <a:latin typeface="Cambria Math" panose="02040503050406030204" pitchFamily="18" charset="0"/>
                                  <a:ea typeface="Cambria Math" panose="02040503050406030204" pitchFamily="18" charset="0"/>
                                </a:rPr>
                                <m:t>.543</m:t>
                              </m:r>
                            </m:e>
                            <m:e>
                              <m:r>
                                <a:rPr lang="en-US" sz="2000" b="0" i="1" smtClean="0">
                                  <a:solidFill>
                                    <a:srgbClr val="00B0F0"/>
                                  </a:solidFill>
                                  <a:latin typeface="Cambria Math" panose="02040503050406030204" pitchFamily="18" charset="0"/>
                                  <a:ea typeface="Cambria Math" panose="02040503050406030204" pitchFamily="18" charset="0"/>
                                </a:rPr>
                                <m:t>0.4154</m:t>
                              </m:r>
                            </m:e>
                            <m:e>
                              <m:r>
                                <a:rPr lang="en-US" sz="2000" b="0" i="1" smtClean="0">
                                  <a:solidFill>
                                    <a:srgbClr val="00B0F0"/>
                                  </a:solidFill>
                                  <a:latin typeface="Cambria Math" panose="02040503050406030204" pitchFamily="18" charset="0"/>
                                  <a:ea typeface="Cambria Math" panose="02040503050406030204" pitchFamily="18" charset="0"/>
                                </a:rPr>
                                <m:t>6.6824</m:t>
                              </m:r>
                            </m:e>
                          </m:mr>
                          <m:mr>
                            <m:e>
                              <m:r>
                                <a:rPr lang="en-US" sz="2000" b="0" i="1" smtClean="0">
                                  <a:solidFill>
                                    <a:srgbClr val="00B0F0"/>
                                  </a:solidFill>
                                  <a:latin typeface="Cambria Math" panose="02040503050406030204" pitchFamily="18" charset="0"/>
                                  <a:ea typeface="Cambria Math" panose="02040503050406030204" pitchFamily="18" charset="0"/>
                                </a:rPr>
                                <m:t>1.0089</m:t>
                              </m:r>
                            </m:e>
                            <m:e>
                              <m:r>
                                <a:rPr lang="en-US" sz="2000" b="0" i="1" smtClean="0">
                                  <a:solidFill>
                                    <a:srgbClr val="00B0F0"/>
                                  </a:solidFill>
                                  <a:latin typeface="Cambria Math" panose="02040503050406030204" pitchFamily="18" charset="0"/>
                                  <a:ea typeface="Cambria Math" panose="02040503050406030204" pitchFamily="18" charset="0"/>
                                </a:rPr>
                                <m:t>1.81</m:t>
                              </m:r>
                            </m:e>
                            <m:e>
                              <m:r>
                                <a:rPr lang="en-US" sz="2000" b="0" i="1" smtClean="0">
                                  <a:solidFill>
                                    <a:srgbClr val="00B0F0"/>
                                  </a:solidFill>
                                  <a:latin typeface="Cambria Math" panose="02040503050406030204" pitchFamily="18" charset="0"/>
                                  <a:ea typeface="Cambria Math" panose="02040503050406030204" pitchFamily="18" charset="0"/>
                                </a:rPr>
                                <m:t>0.8308</m:t>
                              </m:r>
                            </m:e>
                          </m:mr>
                          <m:mr>
                            <m:e>
                              <m:r>
                                <a:rPr lang="en-US" sz="2000" b="0" i="1" smtClean="0">
                                  <a:solidFill>
                                    <a:srgbClr val="00B0F0"/>
                                  </a:solidFill>
                                  <a:latin typeface="Cambria Math" panose="02040503050406030204" pitchFamily="18" charset="0"/>
                                  <a:ea typeface="Cambria Math" panose="02040503050406030204" pitchFamily="18" charset="0"/>
                                </a:rPr>
                                <m:t>0.4451</m:t>
                              </m:r>
                            </m:e>
                            <m:e>
                              <m:r>
                                <a:rPr lang="en-US" sz="2000" b="0" i="1" smtClean="0">
                                  <a:solidFill>
                                    <a:srgbClr val="00B0F0"/>
                                  </a:solidFill>
                                  <a:latin typeface="Cambria Math" panose="02040503050406030204" pitchFamily="18" charset="0"/>
                                  <a:ea typeface="Cambria Math" panose="02040503050406030204" pitchFamily="18" charset="0"/>
                                </a:rPr>
                                <m:t>0.5044</m:t>
                              </m:r>
                            </m:e>
                            <m:e>
                              <m:r>
                                <a:rPr lang="en-US" sz="2000" b="0" i="1" smtClean="0">
                                  <a:solidFill>
                                    <a:srgbClr val="00B0F0"/>
                                  </a:solidFill>
                                  <a:latin typeface="Cambria Math" panose="02040503050406030204" pitchFamily="18" charset="0"/>
                                  <a:ea typeface="Cambria Math" panose="02040503050406030204" pitchFamily="18" charset="0"/>
                                </a:rPr>
                                <m:t>1.543</m:t>
                              </m:r>
                            </m:e>
                          </m:mr>
                        </m:m>
                      </m:e>
                    </m:d>
                    <m:d>
                      <m:dPr>
                        <m:begChr m:val="["/>
                        <m:endChr m:val="]"/>
                        <m:ctrlPr>
                          <a:rPr lang="en-US" sz="2000" b="0" i="1" smtClean="0">
                            <a:solidFill>
                              <a:srgbClr val="00B0F0"/>
                            </a:solidFill>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solidFill>
                                  <a:srgbClr val="00B0F0"/>
                                </a:solidFill>
                                <a:latin typeface="Cambria Math" panose="02040503050406030204" pitchFamily="18" charset="0"/>
                                <a:ea typeface="Cambria Math" panose="02040503050406030204" pitchFamily="18" charset="0"/>
                              </a:rPr>
                            </m:ctrlPr>
                          </m:mPr>
                          <m:mr>
                            <m:e>
                              <m:r>
                                <m:rPr>
                                  <m:brk m:alnAt="7"/>
                                </m:rPr>
                                <a:rPr lang="en-US" sz="2000" b="0" i="1" smtClean="0">
                                  <a:solidFill>
                                    <a:srgbClr val="00B0F0"/>
                                  </a:solidFill>
                                  <a:latin typeface="Cambria Math" panose="02040503050406030204" pitchFamily="18" charset="0"/>
                                  <a:ea typeface="Cambria Math" panose="02040503050406030204" pitchFamily="18" charset="0"/>
                                </a:rPr>
                                <m:t>5</m:t>
                              </m:r>
                              <m:r>
                                <a:rPr lang="en-US" sz="2000" b="0" i="1" smtClean="0">
                                  <a:solidFill>
                                    <a:srgbClr val="00B0F0"/>
                                  </a:solidFill>
                                  <a:latin typeface="Cambria Math" panose="02040503050406030204" pitchFamily="18" charset="0"/>
                                  <a:ea typeface="Cambria Math" panose="02040503050406030204" pitchFamily="18" charset="0"/>
                                </a:rPr>
                                <m:t>0</m:t>
                              </m:r>
                            </m:e>
                          </m:mr>
                          <m:mr>
                            <m:e>
                              <m:r>
                                <a:rPr lang="en-US" sz="2000" b="0" i="1" smtClean="0">
                                  <a:solidFill>
                                    <a:srgbClr val="00B0F0"/>
                                  </a:solidFill>
                                  <a:latin typeface="Cambria Math" panose="02040503050406030204" pitchFamily="18" charset="0"/>
                                  <a:ea typeface="Cambria Math" panose="02040503050406030204" pitchFamily="18" charset="0"/>
                                </a:rPr>
                                <m:t>30</m:t>
                              </m:r>
                            </m:e>
                          </m:mr>
                          <m:mr>
                            <m:e>
                              <m:r>
                                <a:rPr lang="en-US" sz="2000" b="0" i="1" smtClean="0">
                                  <a:solidFill>
                                    <a:srgbClr val="00B0F0"/>
                                  </a:solidFill>
                                  <a:latin typeface="Cambria Math" panose="02040503050406030204" pitchFamily="18" charset="0"/>
                                  <a:ea typeface="Cambria Math" panose="02040503050406030204" pitchFamily="18" charset="0"/>
                                </a:rPr>
                                <m:t>20</m:t>
                              </m:r>
                            </m:e>
                          </m:mr>
                        </m:m>
                      </m:e>
                    </m:d>
                    <m:r>
                      <a:rPr lang="en-US" sz="2000" b="0" i="1" smtClean="0">
                        <a:solidFill>
                          <a:srgbClr val="00B0F0"/>
                        </a:solidFill>
                        <a:latin typeface="Cambria Math" panose="02040503050406030204" pitchFamily="18" charset="0"/>
                        <a:ea typeface="Cambria Math" panose="02040503050406030204" pitchFamily="18" charset="0"/>
                      </a:rPr>
                      <m:t>=</m:t>
                    </m:r>
                    <m:d>
                      <m:dPr>
                        <m:begChr m:val="["/>
                        <m:endChr m:val="]"/>
                        <m:ctrlPr>
                          <a:rPr lang="en-US" sz="2000" b="0" i="1" smtClean="0">
                            <a:solidFill>
                              <a:srgbClr val="00B0F0"/>
                            </a:solidFill>
                            <a:latin typeface="Cambria Math" panose="02040503050406030204" pitchFamily="18" charset="0"/>
                            <a:ea typeface="Cambria Math" panose="02040503050406030204" pitchFamily="18" charset="0"/>
                          </a:rPr>
                        </m:ctrlPr>
                      </m:dPr>
                      <m:e>
                        <m:m>
                          <m:mPr>
                            <m:mcs>
                              <m:mc>
                                <m:mcPr>
                                  <m:count m:val="1"/>
                                  <m:mcJc m:val="center"/>
                                </m:mcPr>
                              </m:mc>
                            </m:mcs>
                            <m:ctrlPr>
                              <a:rPr lang="en-US" sz="2000" b="0" i="1" smtClean="0">
                                <a:solidFill>
                                  <a:srgbClr val="00B0F0"/>
                                </a:solidFill>
                                <a:latin typeface="Cambria Math" panose="02040503050406030204" pitchFamily="18" charset="0"/>
                                <a:ea typeface="Cambria Math" panose="02040503050406030204" pitchFamily="18" charset="0"/>
                              </a:rPr>
                            </m:ctrlPr>
                          </m:mPr>
                          <m:mr>
                            <m:e>
                              <m:r>
                                <m:rPr>
                                  <m:brk m:alnAt="7"/>
                                </m:rPr>
                                <a:rPr lang="en-US" sz="2000" b="0" i="1" smtClean="0">
                                  <a:solidFill>
                                    <a:srgbClr val="00B0F0"/>
                                  </a:solidFill>
                                  <a:latin typeface="Cambria Math" panose="02040503050406030204" pitchFamily="18" charset="0"/>
                                  <a:ea typeface="Cambria Math" panose="02040503050406030204" pitchFamily="18" charset="0"/>
                                </a:rPr>
                                <m:t>2</m:t>
                              </m:r>
                              <m:r>
                                <a:rPr lang="en-US" sz="2000" b="0" i="1" smtClean="0">
                                  <a:solidFill>
                                    <a:srgbClr val="00B0F0"/>
                                  </a:solidFill>
                                  <a:latin typeface="Cambria Math" panose="02040503050406030204" pitchFamily="18" charset="0"/>
                                  <a:ea typeface="Cambria Math" panose="02040503050406030204" pitchFamily="18" charset="0"/>
                                </a:rPr>
                                <m:t>23.26</m:t>
                              </m:r>
                            </m:e>
                          </m:mr>
                          <m:mr>
                            <m:e>
                              <m:r>
                                <a:rPr lang="en-US" sz="2000" b="0" i="1" smtClean="0">
                                  <a:solidFill>
                                    <a:srgbClr val="00B0F0"/>
                                  </a:solidFill>
                                  <a:latin typeface="Cambria Math" panose="02040503050406030204" pitchFamily="18" charset="0"/>
                                  <a:ea typeface="Cambria Math" panose="02040503050406030204" pitchFamily="18" charset="0"/>
                                </a:rPr>
                                <m:t>121.371</m:t>
                              </m:r>
                            </m:e>
                          </m:mr>
                          <m:mr>
                            <m:e>
                              <m:r>
                                <a:rPr lang="en-US" sz="2000" b="0" i="1" smtClean="0">
                                  <a:solidFill>
                                    <a:srgbClr val="00B0F0"/>
                                  </a:solidFill>
                                  <a:latin typeface="Cambria Math" panose="02040503050406030204" pitchFamily="18" charset="0"/>
                                  <a:ea typeface="Cambria Math" panose="02040503050406030204" pitchFamily="18" charset="0"/>
                                </a:rPr>
                                <m:t>68.277</m:t>
                              </m:r>
                            </m:e>
                          </m:mr>
                        </m:m>
                      </m:e>
                    </m:d>
                  </m:oMath>
                </a14:m>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So GDP is: </a:t>
                </a:r>
                <a:r>
                  <a:rPr lang="en-US" sz="3200" dirty="0">
                    <a:solidFill>
                      <a:srgbClr val="C00000"/>
                    </a:solidFill>
                    <a:latin typeface="Times New Roman" panose="02020603050405020304" pitchFamily="18" charset="0"/>
                    <a:cs typeface="Times New Roman" panose="02020603050405020304" pitchFamily="18" charset="0"/>
                  </a:rPr>
                  <a:t>412.908</a:t>
                </a:r>
              </a:p>
              <a:p>
                <a:endParaRPr lang="en-US" sz="2000" dirty="0">
                  <a:latin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829262" y="449494"/>
                <a:ext cx="10533476" cy="5959012"/>
              </a:xfrm>
              <a:prstGeom prst="rect">
                <a:avLst/>
              </a:prstGeom>
              <a:blipFill>
                <a:blip r:embed="rId2"/>
                <a:stretch>
                  <a:fillRect l="-520" t="-306"/>
                </a:stretch>
              </a:blipFill>
              <a:ln>
                <a:solidFill>
                  <a:schemeClr val="bg1"/>
                </a:solidFill>
              </a:ln>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BB850732-285E-4D56-83DD-91E8AA87A060}"/>
              </a:ext>
            </a:extLst>
          </p:cNvPr>
          <p:cNvGraphicFramePr/>
          <p:nvPr>
            <p:extLst>
              <p:ext uri="{D42A27DB-BD31-4B8C-83A1-F6EECF244321}">
                <p14:modId xmlns:p14="http://schemas.microsoft.com/office/powerpoint/2010/main" val="2723917853"/>
              </p:ext>
            </p:extLst>
          </p:nvPr>
        </p:nvGraphicFramePr>
        <p:xfrm>
          <a:off x="769143" y="1161225"/>
          <a:ext cx="10653713" cy="882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4C18BA9D-7ED4-4984-88ED-CFA1764D0B8D}"/>
              </a:ext>
            </a:extLst>
          </p:cNvPr>
          <p:cNvGraphicFramePr/>
          <p:nvPr>
            <p:extLst>
              <p:ext uri="{D42A27DB-BD31-4B8C-83A1-F6EECF244321}">
                <p14:modId xmlns:p14="http://schemas.microsoft.com/office/powerpoint/2010/main" val="3543395644"/>
              </p:ext>
            </p:extLst>
          </p:nvPr>
        </p:nvGraphicFramePr>
        <p:xfrm>
          <a:off x="7145820" y="2288297"/>
          <a:ext cx="4277036" cy="372845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A30E3CB2-BF67-4429-905F-3233386F1C49}"/>
              </a:ext>
            </a:extLst>
          </p:cNvPr>
          <p:cNvGraphicFramePr/>
          <p:nvPr>
            <p:extLst>
              <p:ext uri="{D42A27DB-BD31-4B8C-83A1-F6EECF244321}">
                <p14:modId xmlns:p14="http://schemas.microsoft.com/office/powerpoint/2010/main" val="956348592"/>
              </p:ext>
            </p:extLst>
          </p:nvPr>
        </p:nvGraphicFramePr>
        <p:xfrm>
          <a:off x="1457218" y="2354699"/>
          <a:ext cx="2691829" cy="77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D6563649-29C5-4FD4-B1BA-45D1D74C86F2}"/>
              </a:ext>
            </a:extLst>
          </p:cNvPr>
          <p:cNvGraphicFramePr/>
          <p:nvPr>
            <p:extLst>
              <p:ext uri="{D42A27DB-BD31-4B8C-83A1-F6EECF244321}">
                <p14:modId xmlns:p14="http://schemas.microsoft.com/office/powerpoint/2010/main" val="199553624"/>
              </p:ext>
            </p:extLst>
          </p:nvPr>
        </p:nvGraphicFramePr>
        <p:xfrm>
          <a:off x="1457218" y="3275676"/>
          <a:ext cx="9277564" cy="20651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850D8E1-F8B3-4A43-9DAA-56AB35D905D1}"/>
              </a:ext>
            </a:extLst>
          </p:cNvPr>
          <p:cNvGraphicFramePr/>
          <p:nvPr>
            <p:extLst>
              <p:ext uri="{D42A27DB-BD31-4B8C-83A1-F6EECF244321}">
                <p14:modId xmlns:p14="http://schemas.microsoft.com/office/powerpoint/2010/main" val="3911559269"/>
              </p:ext>
            </p:extLst>
          </p:nvPr>
        </p:nvGraphicFramePr>
        <p:xfrm>
          <a:off x="1066800" y="2705100"/>
          <a:ext cx="10058400" cy="144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7A98609F-B176-434B-8C21-5CBFCD95885D}"/>
              </a:ext>
            </a:extLst>
          </p:cNvPr>
          <p:cNvGraphicFramePr/>
          <p:nvPr>
            <p:extLst>
              <p:ext uri="{D42A27DB-BD31-4B8C-83A1-F6EECF244321}">
                <p14:modId xmlns:p14="http://schemas.microsoft.com/office/powerpoint/2010/main" val="89122388"/>
              </p:ext>
            </p:extLst>
          </p:nvPr>
        </p:nvGraphicFramePr>
        <p:xfrm>
          <a:off x="571500" y="1622495"/>
          <a:ext cx="4247080" cy="967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89B50158-1A2F-4FE0-BE6F-7CC5EFC5F317}"/>
              </a:ext>
            </a:extLst>
          </p:cNvPr>
          <p:cNvGraphicFramePr/>
          <p:nvPr>
            <p:extLst>
              <p:ext uri="{D42A27DB-BD31-4B8C-83A1-F6EECF244321}">
                <p14:modId xmlns:p14="http://schemas.microsoft.com/office/powerpoint/2010/main" val="1423827368"/>
              </p:ext>
            </p:extLst>
          </p:nvPr>
        </p:nvGraphicFramePr>
        <p:xfrm>
          <a:off x="571500" y="2897124"/>
          <a:ext cx="10029825" cy="27241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26969B0-1379-47E0-B70A-96A8B6A6F774}"/>
              </a:ext>
            </a:extLst>
          </p:cNvPr>
          <p:cNvGraphicFramePr/>
          <p:nvPr>
            <p:extLst>
              <p:ext uri="{D42A27DB-BD31-4B8C-83A1-F6EECF244321}">
                <p14:modId xmlns:p14="http://schemas.microsoft.com/office/powerpoint/2010/main" val="2870362360"/>
              </p:ext>
            </p:extLst>
          </p:nvPr>
        </p:nvGraphicFramePr>
        <p:xfrm>
          <a:off x="923925" y="1181862"/>
          <a:ext cx="4772025" cy="15239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F8EA3255-2E18-449C-AFC0-3B8892A4B14F}"/>
              </a:ext>
            </a:extLst>
          </p:cNvPr>
          <p:cNvGraphicFramePr/>
          <p:nvPr>
            <p:extLst>
              <p:ext uri="{D42A27DB-BD31-4B8C-83A1-F6EECF244321}">
                <p14:modId xmlns:p14="http://schemas.microsoft.com/office/powerpoint/2010/main" val="1426175316"/>
              </p:ext>
            </p:extLst>
          </p:nvPr>
        </p:nvGraphicFramePr>
        <p:xfrm>
          <a:off x="923925" y="3015234"/>
          <a:ext cx="10185655" cy="286702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C898E406-7318-442C-832B-FA3B3D7270D7}"/>
              </a:ext>
            </a:extLst>
          </p:cNvPr>
          <p:cNvGraphicFramePr/>
          <p:nvPr>
            <p:extLst>
              <p:ext uri="{D42A27DB-BD31-4B8C-83A1-F6EECF244321}">
                <p14:modId xmlns:p14="http://schemas.microsoft.com/office/powerpoint/2010/main" val="2960645341"/>
              </p:ext>
            </p:extLst>
          </p:nvPr>
        </p:nvGraphicFramePr>
        <p:xfrm>
          <a:off x="714376" y="1694974"/>
          <a:ext cx="2971799" cy="8667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D2F11B1C-6130-4DA1-99E3-713754ED5FA3}"/>
              </a:ext>
            </a:extLst>
          </p:cNvPr>
          <p:cNvGraphicFramePr/>
          <p:nvPr>
            <p:extLst>
              <p:ext uri="{D42A27DB-BD31-4B8C-83A1-F6EECF244321}">
                <p14:modId xmlns:p14="http://schemas.microsoft.com/office/powerpoint/2010/main" val="2496265837"/>
              </p:ext>
            </p:extLst>
          </p:nvPr>
        </p:nvGraphicFramePr>
        <p:xfrm>
          <a:off x="714376" y="2774870"/>
          <a:ext cx="10166126" cy="28932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5C102B2-422C-47F5-B7D9-4AA4F0733357}"/>
              </a:ext>
            </a:extLst>
          </p:cNvPr>
          <p:cNvGraphicFramePr/>
          <p:nvPr>
            <p:extLst>
              <p:ext uri="{D42A27DB-BD31-4B8C-83A1-F6EECF244321}">
                <p14:modId xmlns:p14="http://schemas.microsoft.com/office/powerpoint/2010/main" val="3569443378"/>
              </p:ext>
            </p:extLst>
          </p:nvPr>
        </p:nvGraphicFramePr>
        <p:xfrm>
          <a:off x="2166134" y="2142782"/>
          <a:ext cx="7859731" cy="20264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43258AA-0073-490F-B379-EF216551C3BC}"/>
              </a:ext>
            </a:extLst>
          </p:cNvPr>
          <p:cNvGraphicFramePr/>
          <p:nvPr>
            <p:extLst>
              <p:ext uri="{D42A27DB-BD31-4B8C-83A1-F6EECF244321}">
                <p14:modId xmlns:p14="http://schemas.microsoft.com/office/powerpoint/2010/main" val="1479896758"/>
              </p:ext>
            </p:extLst>
          </p:nvPr>
        </p:nvGraphicFramePr>
        <p:xfrm>
          <a:off x="700658" y="750028"/>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2013DAAE-D258-484D-AB90-432A4F1235EA}"/>
                  </a:ext>
                </a:extLst>
              </p:cNvPr>
              <p:cNvGraphicFramePr/>
              <p:nvPr>
                <p:extLst>
                  <p:ext uri="{D42A27DB-BD31-4B8C-83A1-F6EECF244321}">
                    <p14:modId xmlns:p14="http://schemas.microsoft.com/office/powerpoint/2010/main" val="4002702814"/>
                  </p:ext>
                </p:extLst>
              </p:nvPr>
            </p:nvGraphicFramePr>
            <p:xfrm>
              <a:off x="700658" y="2557951"/>
              <a:ext cx="10220324" cy="378781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5" name="Diagram 4">
                <a:extLst>
                  <a:ext uri="{FF2B5EF4-FFF2-40B4-BE49-F238E27FC236}">
                    <a16:creationId xmlns:a16="http://schemas.microsoft.com/office/drawing/2014/main" id="{2013DAAE-D258-484D-AB90-432A4F1235EA}"/>
                  </a:ext>
                </a:extLst>
              </p:cNvPr>
              <p:cNvGraphicFramePr/>
              <p:nvPr>
                <p:extLst>
                  <p:ext uri="{D42A27DB-BD31-4B8C-83A1-F6EECF244321}">
                    <p14:modId xmlns:p14="http://schemas.microsoft.com/office/powerpoint/2010/main" val="4002702814"/>
                  </p:ext>
                </p:extLst>
              </p:nvPr>
            </p:nvGraphicFramePr>
            <p:xfrm>
              <a:off x="700658" y="2557951"/>
              <a:ext cx="10220324" cy="3787810"/>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D7B02BBB-166B-473E-BEE0-292001052F03}"/>
              </a:ext>
            </a:extLst>
          </p:cNvPr>
          <p:cNvGraphicFramePr/>
          <p:nvPr>
            <p:extLst>
              <p:ext uri="{D42A27DB-BD31-4B8C-83A1-F6EECF244321}">
                <p14:modId xmlns:p14="http://schemas.microsoft.com/office/powerpoint/2010/main" val="2991637080"/>
              </p:ext>
            </p:extLst>
          </p:nvPr>
        </p:nvGraphicFramePr>
        <p:xfrm>
          <a:off x="847725" y="1142429"/>
          <a:ext cx="2648902" cy="6276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mc:Choice xmlns:a14="http://schemas.microsoft.com/office/drawing/2010/main" Requires="a14">
          <p:graphicFrame>
            <p:nvGraphicFramePr>
              <p:cNvPr id="5" name="Diagram 4">
                <a:extLst>
                  <a:ext uri="{FF2B5EF4-FFF2-40B4-BE49-F238E27FC236}">
                    <a16:creationId xmlns:a16="http://schemas.microsoft.com/office/drawing/2014/main" id="{517E807A-9F9D-4819-8A64-4DC998C3186A}"/>
                  </a:ext>
                </a:extLst>
              </p:cNvPr>
              <p:cNvGraphicFramePr/>
              <p:nvPr>
                <p:extLst>
                  <p:ext uri="{D42A27DB-BD31-4B8C-83A1-F6EECF244321}">
                    <p14:modId xmlns:p14="http://schemas.microsoft.com/office/powerpoint/2010/main" val="44525148"/>
                  </p:ext>
                </p:extLst>
              </p:nvPr>
            </p:nvGraphicFramePr>
            <p:xfrm>
              <a:off x="847725" y="2073402"/>
              <a:ext cx="10283571" cy="3429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p:graphicFrame>
            <p:nvGraphicFramePr>
              <p:cNvPr id="5" name="Diagram 4">
                <a:extLst>
                  <a:ext uri="{FF2B5EF4-FFF2-40B4-BE49-F238E27FC236}">
                    <a16:creationId xmlns:a16="http://schemas.microsoft.com/office/drawing/2014/main" id="{517E807A-9F9D-4819-8A64-4DC998C3186A}"/>
                  </a:ext>
                </a:extLst>
              </p:cNvPr>
              <p:cNvGraphicFramePr/>
              <p:nvPr>
                <p:extLst>
                  <p:ext uri="{D42A27DB-BD31-4B8C-83A1-F6EECF244321}">
                    <p14:modId xmlns:p14="http://schemas.microsoft.com/office/powerpoint/2010/main" val="44525148"/>
                  </p:ext>
                </p:extLst>
              </p:nvPr>
            </p:nvGraphicFramePr>
            <p:xfrm>
              <a:off x="847725" y="2073402"/>
              <a:ext cx="10283571" cy="3429000"/>
            </p:xfrm>
            <a:graphic>
              <a:graphicData uri="http://schemas.openxmlformats.org/drawingml/2006/diagram">
                <dgm:relIds xmlns:dgm="http://schemas.openxmlformats.org/drawingml/2006/diagram" xmlns:r="http://schemas.openxmlformats.org/officeDocument/2006/relationships" r:dm="rId12" r:lo="rId8" r:qs="rId9" r:cs="rId10"/>
              </a:graphicData>
            </a:graphic>
          </p:graphicFrame>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Rectangle 2"/>
              <p:cNvSpPr/>
              <p:nvPr/>
            </p:nvSpPr>
            <p:spPr>
              <a:xfrm>
                <a:off x="1756881" y="885824"/>
                <a:ext cx="9228111" cy="5588127"/>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assume,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1= </m:t>
                    </m:r>
                  </m:oMath>
                </a14:m>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price of tomato.</a:t>
                </a:r>
                <a:endPar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2= </m:t>
                    </m:r>
                  </m:oMath>
                </a14:m>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price of corn.</a:t>
                </a:r>
                <a:endPar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3= </m:t>
                    </m:r>
                  </m:oMath>
                </a14:m>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Price of lettuce.</a:t>
                </a:r>
                <a:endPar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To satisfy the equilibrium condition we require: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Total expenditures </a:t>
                </a:r>
                <a14:m>
                  <m:oMath xmlns:m="http://schemas.openxmlformats.org/officeDocument/2006/math">
                    <m:r>
                      <a:rPr lang="en-US" sz="2000" i="1">
                        <a:solidFill>
                          <a:srgbClr val="00B050"/>
                        </a:solidFill>
                        <a:effectLst/>
                        <a:latin typeface="Cambria Math" panose="02040503050406030204" pitchFamily="18" charset="0"/>
                        <a:ea typeface="Times New Roman" panose="02020603050405020304" pitchFamily="18" charset="0"/>
                      </a:rPr>
                      <m:t>=</m:t>
                    </m:r>
                  </m:oMath>
                </a14:m>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Total income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 example, farmer A receives  </a:t>
                </a:r>
                <a14:m>
                  <m:oMath xmlns:m="http://schemas.openxmlformats.org/officeDocument/2006/math">
                    <m:f>
                      <m:fPr>
                        <m:ctrlPr>
                          <a:rPr lang="en-US" sz="2000" i="1" smtClean="0">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2</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1+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3</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2+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4</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3</m:t>
                    </m:r>
                  </m:oMath>
                </a14:m>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for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𝑝</m:t>
                    </m:r>
                    <m:r>
                      <a:rPr lang="en-US" sz="2000" i="1">
                        <a:effectLst/>
                        <a:latin typeface="Cambria Math" panose="02040503050406030204" pitchFamily="18" charset="0"/>
                        <a:ea typeface="Times New Roman" panose="02020603050405020304" pitchFamily="18" charset="0"/>
                      </a:rPr>
                      <m:t>1</m:t>
                    </m:r>
                  </m:oMath>
                </a14:m>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amount.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We can make three equations such that:</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20000"/>
                  </a:lnSpc>
                  <a:spcBef>
                    <a:spcPts val="0"/>
                  </a:spcBef>
                  <a:spcAft>
                    <a:spcPts val="1000"/>
                  </a:spcAft>
                </a:pP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2</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1+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3</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2+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4</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3 =</m:t>
                    </m:r>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1</m:t>
                    </m:r>
                  </m:oMath>
                </a14:m>
                <a:endPar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20000"/>
                  </a:lnSpc>
                  <a:spcAft>
                    <a:spcPts val="1000"/>
                  </a:spcAft>
                </a:pPr>
                <a:r>
                  <a:rPr lang="en-US" sz="2000" dirty="0">
                    <a:solidFill>
                      <a:srgbClr val="00B05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3</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1+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3</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2+ </m:t>
                    </m:r>
                    <m:f>
                      <m:fPr>
                        <m:ctrlPr>
                          <a:rPr lang="en-US" sz="2000" i="1">
                            <a:solidFill>
                              <a:srgbClr val="00B050"/>
                            </a:solidFill>
                            <a:effectLst/>
                            <a:latin typeface="Cambria Math" panose="02040503050406030204" pitchFamily="18" charset="0"/>
                            <a:ea typeface="Times New Roman" panose="02020603050405020304" pitchFamily="18" charset="0"/>
                          </a:rPr>
                        </m:ctrlPr>
                      </m:fPr>
                      <m:num>
                        <m:r>
                          <a:rPr lang="en-US" sz="2000" i="1">
                            <a:solidFill>
                              <a:srgbClr val="00B050"/>
                            </a:solidFill>
                            <a:effectLst/>
                            <a:latin typeface="Cambria Math" panose="02040503050406030204" pitchFamily="18" charset="0"/>
                            <a:ea typeface="Times New Roman" panose="02020603050405020304" pitchFamily="18" charset="0"/>
                          </a:rPr>
                          <m:t>1</m:t>
                        </m:r>
                      </m:num>
                      <m:den>
                        <m:r>
                          <a:rPr lang="en-US" sz="2000" i="1">
                            <a:solidFill>
                              <a:srgbClr val="00B050"/>
                            </a:solidFill>
                            <a:effectLst/>
                            <a:latin typeface="Cambria Math" panose="02040503050406030204" pitchFamily="18" charset="0"/>
                            <a:ea typeface="Times New Roman" panose="02020603050405020304" pitchFamily="18" charset="0"/>
                          </a:rPr>
                          <m:t>4</m:t>
                        </m:r>
                      </m:den>
                    </m:f>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3 =</m:t>
                    </m:r>
                    <m:r>
                      <a:rPr lang="en-US" sz="2000" i="1">
                        <a:solidFill>
                          <a:srgbClr val="00B050"/>
                        </a:solidFill>
                        <a:effectLst/>
                        <a:latin typeface="Cambria Math" panose="02040503050406030204" pitchFamily="18" charset="0"/>
                        <a:ea typeface="Times New Roman" panose="02020603050405020304" pitchFamily="18" charset="0"/>
                      </a:rPr>
                      <m:t>𝑝</m:t>
                    </m:r>
                    <m:r>
                      <a:rPr lang="en-US" sz="2000" i="1">
                        <a:solidFill>
                          <a:srgbClr val="00B050"/>
                        </a:solidFill>
                        <a:effectLst/>
                        <a:latin typeface="Cambria Math" panose="02040503050406030204" pitchFamily="18" charset="0"/>
                        <a:ea typeface="Times New Roman" panose="02020603050405020304" pitchFamily="18" charset="0"/>
                      </a:rPr>
                      <m:t>2</m:t>
                    </m:r>
                  </m:oMath>
                </a14:m>
                <a:r>
                  <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f>
                      <m:fPr>
                        <m:ctrlPr>
                          <a:rPr lang="en-US" sz="2000" i="1">
                            <a:solidFill>
                              <a:srgbClr val="00B050"/>
                            </a:solidFill>
                            <a:latin typeface="Cambria Math" panose="02040503050406030204" pitchFamily="18" charset="0"/>
                            <a:ea typeface="Times New Roman" panose="02020603050405020304" pitchFamily="18" charset="0"/>
                          </a:rPr>
                        </m:ctrlPr>
                      </m:fPr>
                      <m:num>
                        <m:r>
                          <a:rPr lang="en-US" sz="2000" i="1">
                            <a:solidFill>
                              <a:srgbClr val="00B050"/>
                            </a:solidFill>
                            <a:latin typeface="Cambria Math" panose="02040503050406030204" pitchFamily="18" charset="0"/>
                            <a:ea typeface="Times New Roman" panose="02020603050405020304" pitchFamily="18" charset="0"/>
                          </a:rPr>
                          <m:t>1</m:t>
                        </m:r>
                      </m:num>
                      <m:den>
                        <m:r>
                          <a:rPr lang="en-US" sz="2000" i="1">
                            <a:solidFill>
                              <a:srgbClr val="00B050"/>
                            </a:solidFill>
                            <a:latin typeface="Cambria Math" panose="02040503050406030204" pitchFamily="18" charset="0"/>
                            <a:ea typeface="Times New Roman" panose="02020603050405020304" pitchFamily="18" charset="0"/>
                          </a:rPr>
                          <m:t>6</m:t>
                        </m:r>
                      </m:den>
                    </m:f>
                    <m:r>
                      <a:rPr lang="en-US" sz="2000" i="1">
                        <a:solidFill>
                          <a:srgbClr val="00B050"/>
                        </a:solidFill>
                        <a:latin typeface="Cambria Math" panose="02040503050406030204" pitchFamily="18" charset="0"/>
                        <a:ea typeface="Times New Roman" panose="02020603050405020304" pitchFamily="18" charset="0"/>
                      </a:rPr>
                      <m:t>𝑝</m:t>
                    </m:r>
                    <m:r>
                      <a:rPr lang="en-US" sz="2000" i="1">
                        <a:solidFill>
                          <a:srgbClr val="00B050"/>
                        </a:solidFill>
                        <a:latin typeface="Cambria Math" panose="02040503050406030204" pitchFamily="18" charset="0"/>
                        <a:ea typeface="Times New Roman" panose="02020603050405020304" pitchFamily="18" charset="0"/>
                      </a:rPr>
                      <m:t>1+ </m:t>
                    </m:r>
                    <m:f>
                      <m:fPr>
                        <m:ctrlPr>
                          <a:rPr lang="en-US" sz="2000" i="1">
                            <a:solidFill>
                              <a:srgbClr val="00B050"/>
                            </a:solidFill>
                            <a:latin typeface="Cambria Math" panose="02040503050406030204" pitchFamily="18" charset="0"/>
                            <a:ea typeface="Times New Roman" panose="02020603050405020304" pitchFamily="18" charset="0"/>
                          </a:rPr>
                        </m:ctrlPr>
                      </m:fPr>
                      <m:num>
                        <m:r>
                          <a:rPr lang="en-US" sz="2000" i="1">
                            <a:solidFill>
                              <a:srgbClr val="00B050"/>
                            </a:solidFill>
                            <a:latin typeface="Cambria Math" panose="02040503050406030204" pitchFamily="18" charset="0"/>
                            <a:ea typeface="Times New Roman" panose="02020603050405020304" pitchFamily="18" charset="0"/>
                          </a:rPr>
                          <m:t>1</m:t>
                        </m:r>
                      </m:num>
                      <m:den>
                        <m:r>
                          <a:rPr lang="en-US" sz="2000" i="1">
                            <a:solidFill>
                              <a:srgbClr val="00B050"/>
                            </a:solidFill>
                            <a:latin typeface="Cambria Math" panose="02040503050406030204" pitchFamily="18" charset="0"/>
                            <a:ea typeface="Times New Roman" panose="02020603050405020304" pitchFamily="18" charset="0"/>
                          </a:rPr>
                          <m:t>3</m:t>
                        </m:r>
                      </m:den>
                    </m:f>
                    <m:r>
                      <a:rPr lang="en-US" sz="2000" i="1">
                        <a:solidFill>
                          <a:srgbClr val="00B050"/>
                        </a:solidFill>
                        <a:latin typeface="Cambria Math" panose="02040503050406030204" pitchFamily="18" charset="0"/>
                        <a:ea typeface="Times New Roman" panose="02020603050405020304" pitchFamily="18" charset="0"/>
                      </a:rPr>
                      <m:t>𝑝</m:t>
                    </m:r>
                    <m:r>
                      <a:rPr lang="en-US" sz="2000" i="1">
                        <a:solidFill>
                          <a:srgbClr val="00B050"/>
                        </a:solidFill>
                        <a:latin typeface="Cambria Math" panose="02040503050406030204" pitchFamily="18" charset="0"/>
                        <a:ea typeface="Times New Roman" panose="02020603050405020304" pitchFamily="18" charset="0"/>
                      </a:rPr>
                      <m:t>2+ </m:t>
                    </m:r>
                    <m:f>
                      <m:fPr>
                        <m:ctrlPr>
                          <a:rPr lang="en-US" sz="2000" i="1">
                            <a:solidFill>
                              <a:srgbClr val="00B050"/>
                            </a:solidFill>
                            <a:latin typeface="Cambria Math" panose="02040503050406030204" pitchFamily="18" charset="0"/>
                            <a:ea typeface="Times New Roman" panose="02020603050405020304" pitchFamily="18" charset="0"/>
                          </a:rPr>
                        </m:ctrlPr>
                      </m:fPr>
                      <m:num>
                        <m:r>
                          <a:rPr lang="en-US" sz="2000" i="1">
                            <a:solidFill>
                              <a:srgbClr val="00B050"/>
                            </a:solidFill>
                            <a:latin typeface="Cambria Math" panose="02040503050406030204" pitchFamily="18" charset="0"/>
                            <a:ea typeface="Times New Roman" panose="02020603050405020304" pitchFamily="18" charset="0"/>
                          </a:rPr>
                          <m:t>1</m:t>
                        </m:r>
                      </m:num>
                      <m:den>
                        <m:r>
                          <a:rPr lang="en-US" sz="2000" i="1">
                            <a:solidFill>
                              <a:srgbClr val="00B050"/>
                            </a:solidFill>
                            <a:latin typeface="Cambria Math" panose="02040503050406030204" pitchFamily="18" charset="0"/>
                            <a:ea typeface="Times New Roman" panose="02020603050405020304" pitchFamily="18" charset="0"/>
                          </a:rPr>
                          <m:t>2</m:t>
                        </m:r>
                      </m:den>
                    </m:f>
                    <m:r>
                      <a:rPr lang="en-US" sz="2000" i="1">
                        <a:solidFill>
                          <a:srgbClr val="00B050"/>
                        </a:solidFill>
                        <a:latin typeface="Cambria Math" panose="02040503050406030204" pitchFamily="18" charset="0"/>
                        <a:ea typeface="Times New Roman" panose="02020603050405020304" pitchFamily="18" charset="0"/>
                      </a:rPr>
                      <m:t>𝑝</m:t>
                    </m:r>
                    <m:r>
                      <a:rPr lang="en-US" sz="2000" i="1">
                        <a:solidFill>
                          <a:srgbClr val="00B050"/>
                        </a:solidFill>
                        <a:latin typeface="Cambria Math" panose="02040503050406030204" pitchFamily="18" charset="0"/>
                        <a:ea typeface="Times New Roman" panose="02020603050405020304" pitchFamily="18" charset="0"/>
                      </a:rPr>
                      <m:t>3 =</m:t>
                    </m:r>
                    <m:r>
                      <a:rPr lang="en-US" sz="2000" i="1">
                        <a:solidFill>
                          <a:srgbClr val="00B050"/>
                        </a:solidFill>
                        <a:latin typeface="Cambria Math" panose="02040503050406030204" pitchFamily="18" charset="0"/>
                        <a:ea typeface="Times New Roman" panose="02020603050405020304" pitchFamily="18" charset="0"/>
                      </a:rPr>
                      <m:t>𝑝</m:t>
                    </m:r>
                    <m:r>
                      <a:rPr lang="en-US" sz="2000" i="1">
                        <a:solidFill>
                          <a:srgbClr val="00B050"/>
                        </a:solidFill>
                        <a:latin typeface="Cambria Math" panose="02040503050406030204" pitchFamily="18" charset="0"/>
                        <a:ea typeface="Times New Roman" panose="02020603050405020304" pitchFamily="18" charset="0"/>
                      </a:rPr>
                      <m:t>3</m:t>
                    </m:r>
                  </m:oMath>
                </a14:m>
                <a:endParaRPr lang="en-US" sz="2000"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mc:Choice>
        <mc:Fallback>
          <p:sp>
            <p:nvSpPr>
              <p:cNvPr id="3" name="Rectangle 2"/>
              <p:cNvSpPr>
                <a:spLocks noRot="1" noChangeAspect="1" noMove="1" noResize="1" noEditPoints="1" noAdjustHandles="1" noChangeArrowheads="1" noChangeShapeType="1" noTextEdit="1"/>
              </p:cNvSpPr>
              <p:nvPr/>
            </p:nvSpPr>
            <p:spPr>
              <a:xfrm>
                <a:off x="1756881" y="885824"/>
                <a:ext cx="9228111" cy="5588127"/>
              </a:xfrm>
              <a:prstGeom prst="rect">
                <a:avLst/>
              </a:prstGeom>
              <a:blipFill>
                <a:blip r:embed="rId2"/>
                <a:stretch>
                  <a:fillRect l="-593"/>
                </a:stretch>
              </a:blipFill>
              <a:ln/>
            </p:spPr>
            <p:txBody>
              <a:bodyPr/>
              <a:lstStyle/>
              <a:p>
                <a:r>
                  <a:rPr lang="en-US">
                    <a:noFill/>
                  </a:rPr>
                  <a:t> </a:t>
                </a:r>
              </a:p>
            </p:txBody>
          </p:sp>
        </mc:Fallback>
      </mc:AlternateContent>
      <p:graphicFrame>
        <p:nvGraphicFramePr>
          <p:cNvPr id="4" name="Diagram 3">
            <a:extLst>
              <a:ext uri="{FF2B5EF4-FFF2-40B4-BE49-F238E27FC236}">
                <a16:creationId xmlns:a16="http://schemas.microsoft.com/office/drawing/2014/main" id="{FF3FA9B8-43A0-4A30-B207-88473F2B2DEC}"/>
              </a:ext>
            </a:extLst>
          </p:cNvPr>
          <p:cNvGraphicFramePr/>
          <p:nvPr>
            <p:extLst>
              <p:ext uri="{D42A27DB-BD31-4B8C-83A1-F6EECF244321}">
                <p14:modId xmlns:p14="http://schemas.microsoft.com/office/powerpoint/2010/main" val="3368759476"/>
              </p:ext>
            </p:extLst>
          </p:nvPr>
        </p:nvGraphicFramePr>
        <p:xfrm>
          <a:off x="1756881" y="95250"/>
          <a:ext cx="2352674" cy="7905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spDef>
      <a:spPr>
        <a:ln>
          <a:solidFill>
            <a:schemeClr val="bg1"/>
          </a:solidFill>
        </a:ln>
      </a:spPr>
      <a:bodyPr rtlCol="0" anchor="ctr"/>
      <a:lstStyle>
        <a:defPPr algn="l">
          <a:defRPr sz="3200" b="1" u="sng" dirty="0">
            <a:solidFill>
              <a:schemeClr val="accent2">
                <a:lumMod val="75000"/>
              </a:schemeClr>
            </a:solidFill>
            <a:latin typeface="Times New Roman" panose="02020603050405020304" pitchFamily="18" charset="0"/>
            <a:cs typeface="Times New Roman" panose="02020603050405020304" pitchFamily="18" charset="0"/>
          </a:defRPr>
        </a:defPPr>
      </a:lstStyle>
      <a:style>
        <a:lnRef idx="2">
          <a:schemeClr val="accent6"/>
        </a:lnRef>
        <a:fillRef idx="1">
          <a:schemeClr val="lt1"/>
        </a:fillRef>
        <a:effectRef idx="0">
          <a:schemeClr val="accent6"/>
        </a:effectRef>
        <a:fontRef idx="minor">
          <a:schemeClr val="dk1"/>
        </a:fontRef>
      </a:style>
    </a:spDef>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64</TotalTime>
  <Words>1347</Words>
  <Application>Microsoft Office PowerPoint</Application>
  <PresentationFormat>Widescreen</PresentationFormat>
  <Paragraphs>103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 Black</vt:lpstr>
      <vt:lpstr>Calibri</vt:lpstr>
      <vt:lpstr>Cambria Math</vt:lpstr>
      <vt:lpstr>Century Gothic</vt:lpstr>
      <vt:lpstr>Times New Roman</vt:lpstr>
      <vt:lpstr>Wingdings 2</vt:lpstr>
      <vt:lpstr>Quotable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mhasanzitu@outlook.com</dc:creator>
  <cp:lastModifiedBy>user</cp:lastModifiedBy>
  <cp:revision>17</cp:revision>
  <dcterms:created xsi:type="dcterms:W3CDTF">2023-11-20T07:28:00Z</dcterms:created>
  <dcterms:modified xsi:type="dcterms:W3CDTF">2025-01-26T19:40:24Z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50F2AB5D9FD04F49885093F67531BFB3_12</vt:lpwstr>
  </property>
  <property fmtid="{D5CDD505-2E9C-101B-9397-08002B2CF9AE}" pid="3" name="KSOProductBuildVer">
    <vt:lpwstr>1033-12.2.0.18911</vt:lpwstr>
  </property>
</Properties>
</file>