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8" r:id="rId2"/>
    <p:sldId id="260" r:id="rId3"/>
    <p:sldId id="261" r:id="rId4"/>
    <p:sldId id="266" r:id="rId5"/>
    <p:sldId id="267" r:id="rId6"/>
    <p:sldId id="268" r:id="rId7"/>
    <p:sldId id="270" r:id="rId8"/>
    <p:sldId id="271" r:id="rId9"/>
    <p:sldId id="272" r:id="rId10"/>
    <p:sldId id="273" r:id="rId11"/>
    <p:sldId id="274" r:id="rId12"/>
    <p:sldId id="276" r:id="rId13"/>
    <p:sldId id="277" r:id="rId14"/>
    <p:sldId id="279" r:id="rId15"/>
    <p:sldId id="281" r:id="rId16"/>
    <p:sldId id="283" r:id="rId17"/>
    <p:sldId id="292" r:id="rId18"/>
    <p:sldId id="282" r:id="rId19"/>
    <p:sldId id="293" r:id="rId20"/>
    <p:sldId id="284" r:id="rId21"/>
    <p:sldId id="285" r:id="rId22"/>
    <p:sldId id="294" r:id="rId23"/>
    <p:sldId id="286" r:id="rId24"/>
    <p:sldId id="287" r:id="rId25"/>
    <p:sldId id="288" r:id="rId26"/>
    <p:sldId id="289" r:id="rId27"/>
    <p:sldId id="290" r:id="rId28"/>
    <p:sldId id="295" r:id="rId29"/>
    <p:sldId id="291"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showGuides="1">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670E42-8B80-405B-B44A-EA384E1117C0}" type="datetimeFigureOut">
              <a:rPr lang="en-US" smtClean="0"/>
              <a:pPr/>
              <a:t>2/17/2016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7E17D3-1763-425A-A1CA-0D3C2314A49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healthcare sentiment</a:t>
            </a:r>
            <a:r>
              <a:rPr lang="en-US" baseline="0" dirty="0" smtClean="0"/>
              <a:t> problems</a:t>
            </a:r>
            <a:endParaRPr lang="en-US" dirty="0"/>
          </a:p>
        </p:txBody>
      </p:sp>
      <p:sp>
        <p:nvSpPr>
          <p:cNvPr id="4" name="Slide Number Placeholder 3"/>
          <p:cNvSpPr>
            <a:spLocks noGrp="1"/>
          </p:cNvSpPr>
          <p:nvPr>
            <p:ph type="sldNum" sz="quarter" idx="10"/>
          </p:nvPr>
        </p:nvSpPr>
        <p:spPr/>
        <p:txBody>
          <a:bodyPr/>
          <a:lstStyle/>
          <a:p>
            <a:fld id="{F97E17D3-1763-425A-A1CA-0D3C2314A491}" type="slidenum">
              <a:rPr lang="en-US" smtClean="0"/>
              <a:pPr/>
              <a:t>12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http://www.ncbi.nlm.nih.gov/pmc/articles/PMC3841376/</a:t>
            </a:r>
            <a:endParaRPr lang="en-US" dirty="0"/>
          </a:p>
        </p:txBody>
      </p:sp>
      <p:sp>
        <p:nvSpPr>
          <p:cNvPr id="4" name="Slide Number Placeholder 3"/>
          <p:cNvSpPr>
            <a:spLocks noGrp="1"/>
          </p:cNvSpPr>
          <p:nvPr>
            <p:ph type="sldNum" sz="quarter" idx="10"/>
          </p:nvPr>
        </p:nvSpPr>
        <p:spPr/>
        <p:txBody>
          <a:bodyPr/>
          <a:lstStyle/>
          <a:p>
            <a:fld id="{F97E17D3-1763-425A-A1CA-0D3C2314A491}"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C48D62-8DBE-024D-97FB-4EA611CF67ED}" type="datetimeFigureOut">
              <a:rPr lang="en-US" smtClean="0"/>
              <a:pPr/>
              <a:t>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3566DF-5CFB-9E4B-A56D-6B6FCADBF39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C48D62-8DBE-024D-97FB-4EA611CF67ED}" type="datetimeFigureOut">
              <a:rPr lang="en-US" smtClean="0"/>
              <a:pPr/>
              <a:t>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3566DF-5CFB-9E4B-A56D-6B6FCADBF39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C48D62-8DBE-024D-97FB-4EA611CF67ED}" type="datetimeFigureOut">
              <a:rPr lang="en-US" smtClean="0"/>
              <a:pPr/>
              <a:t>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3566DF-5CFB-9E4B-A56D-6B6FCADBF39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C48D62-8DBE-024D-97FB-4EA611CF67ED}" type="datetimeFigureOut">
              <a:rPr lang="en-US" smtClean="0"/>
              <a:pPr/>
              <a:t>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3566DF-5CFB-9E4B-A56D-6B6FCADBF39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C48D62-8DBE-024D-97FB-4EA611CF67ED}" type="datetimeFigureOut">
              <a:rPr lang="en-US" smtClean="0"/>
              <a:pPr/>
              <a:t>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3566DF-5CFB-9E4B-A56D-6B6FCADBF39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C48D62-8DBE-024D-97FB-4EA611CF67ED}" type="datetimeFigureOut">
              <a:rPr lang="en-US" smtClean="0"/>
              <a:pPr/>
              <a:t>2/17/2016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3566DF-5CFB-9E4B-A56D-6B6FCADBF39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C48D62-8DBE-024D-97FB-4EA611CF67ED}" type="datetimeFigureOut">
              <a:rPr lang="en-US" smtClean="0"/>
              <a:pPr/>
              <a:t>2/17/2016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3566DF-5CFB-9E4B-A56D-6B6FCADBF39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C48D62-8DBE-024D-97FB-4EA611CF67ED}" type="datetimeFigureOut">
              <a:rPr lang="en-US" smtClean="0"/>
              <a:pPr/>
              <a:t>2/17/2016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3566DF-5CFB-9E4B-A56D-6B6FCADBF39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C48D62-8DBE-024D-97FB-4EA611CF67ED}" type="datetimeFigureOut">
              <a:rPr lang="en-US" smtClean="0"/>
              <a:pPr/>
              <a:t>2/17/2016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3566DF-5CFB-9E4B-A56D-6B6FCADBF39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C48D62-8DBE-024D-97FB-4EA611CF67ED}" type="datetimeFigureOut">
              <a:rPr lang="en-US" smtClean="0"/>
              <a:pPr/>
              <a:t>2/17/2016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3566DF-5CFB-9E4B-A56D-6B6FCADBF39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C48D62-8DBE-024D-97FB-4EA611CF67ED}" type="datetimeFigureOut">
              <a:rPr lang="en-US" smtClean="0"/>
              <a:pPr/>
              <a:t>2/17/2016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3566DF-5CFB-9E4B-A56D-6B6FCADBF39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C48D62-8DBE-024D-97FB-4EA611CF67ED}" type="datetimeFigureOut">
              <a:rPr lang="en-US" smtClean="0"/>
              <a:pPr/>
              <a:t>2/17/2016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3566DF-5CFB-9E4B-A56D-6B6FCADBF39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ncbi.nlm.nih.gov/pmc/articles/PMC3841376/"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0"/>
            <a:ext cx="7772400" cy="1470025"/>
          </a:xfrm>
        </p:spPr>
        <p:txBody>
          <a:bodyPr/>
          <a:lstStyle/>
          <a:p>
            <a:r>
              <a:rPr lang="en-US" b="1" dirty="0" smtClean="0">
                <a:solidFill>
                  <a:schemeClr val="tx2">
                    <a:lumMod val="75000"/>
                  </a:schemeClr>
                </a:solidFill>
              </a:rPr>
              <a:t>Sentiment Analysis</a:t>
            </a:r>
            <a:endParaRPr lang="en-US" b="1" dirty="0">
              <a:solidFill>
                <a:schemeClr val="tx2">
                  <a:lumMod val="75000"/>
                </a:schemeClr>
              </a:solidFill>
            </a:endParaRPr>
          </a:p>
        </p:txBody>
      </p:sp>
      <p:sp>
        <p:nvSpPr>
          <p:cNvPr id="3" name="Subtitle 2"/>
          <p:cNvSpPr>
            <a:spLocks noGrp="1"/>
          </p:cNvSpPr>
          <p:nvPr>
            <p:ph type="subTitle" idx="1"/>
          </p:nvPr>
        </p:nvSpPr>
        <p:spPr>
          <a:xfrm>
            <a:off x="1447800" y="2286000"/>
            <a:ext cx="6400800" cy="1752600"/>
          </a:xfrm>
        </p:spPr>
        <p:txBody>
          <a:bodyPr/>
          <a:lstStyle/>
          <a:p>
            <a:r>
              <a:rPr lang="en-US" dirty="0" smtClean="0">
                <a:solidFill>
                  <a:schemeClr val="accent2">
                    <a:lumMod val="50000"/>
                  </a:schemeClr>
                </a:solidFill>
              </a:rPr>
              <a:t>Sujoy Paul</a:t>
            </a:r>
          </a:p>
          <a:p>
            <a:r>
              <a:rPr lang="en-US" dirty="0" smtClean="0">
                <a:solidFill>
                  <a:schemeClr val="accent2">
                    <a:lumMod val="50000"/>
                  </a:schemeClr>
                </a:solidFill>
              </a:rPr>
              <a:t>Alberta Health Services</a:t>
            </a:r>
          </a:p>
          <a:p>
            <a:r>
              <a:rPr lang="en-US" dirty="0" smtClean="0">
                <a:solidFill>
                  <a:schemeClr val="accent2">
                    <a:lumMod val="50000"/>
                  </a:schemeClr>
                </a:solidFill>
              </a:rPr>
              <a:t>Manager, Database Services</a:t>
            </a:r>
          </a:p>
          <a:p>
            <a:endParaRPr lang="en-US" dirty="0"/>
          </a:p>
        </p:txBody>
      </p:sp>
      <p:sp>
        <p:nvSpPr>
          <p:cNvPr id="20482" name="AutoShape 2" descr="Click for Op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4" name="AutoShape 4" descr="Click for Op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485" name="Picture 5"/>
          <p:cNvPicPr>
            <a:picLocks noChangeAspect="1" noChangeArrowheads="1"/>
          </p:cNvPicPr>
          <p:nvPr/>
        </p:nvPicPr>
        <p:blipFill>
          <a:blip r:embed="rId2"/>
          <a:srcRect/>
          <a:stretch>
            <a:fillRect/>
          </a:stretch>
        </p:blipFill>
        <p:spPr bwMode="auto">
          <a:xfrm>
            <a:off x="1447799" y="5004263"/>
            <a:ext cx="1416959" cy="408218"/>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fontScale="90000"/>
          </a:bodyPr>
          <a:lstStyle/>
          <a:p>
            <a:r>
              <a:rPr lang="en-US" dirty="0" smtClean="0"/>
              <a:t/>
            </a:r>
            <a:br>
              <a:rPr lang="en-US" dirty="0" smtClean="0"/>
            </a:br>
            <a:r>
              <a:rPr lang="en-US" sz="4900" b="1" dirty="0" smtClean="0">
                <a:solidFill>
                  <a:schemeClr val="tx2">
                    <a:lumMod val="75000"/>
                  </a:schemeClr>
                </a:solidFill>
              </a:rPr>
              <a:t>Patient </a:t>
            </a:r>
            <a:r>
              <a:rPr lang="en-US" sz="4900" b="1" dirty="0" err="1" smtClean="0">
                <a:solidFill>
                  <a:schemeClr val="tx2">
                    <a:lumMod val="75000"/>
                  </a:schemeClr>
                </a:solidFill>
              </a:rPr>
              <a:t>centred</a:t>
            </a:r>
            <a:r>
              <a:rPr lang="en-US" sz="4900" b="1" dirty="0" smtClean="0">
                <a:solidFill>
                  <a:schemeClr val="tx2">
                    <a:lumMod val="75000"/>
                  </a:schemeClr>
                </a:solidFill>
              </a:rPr>
              <a:t> healthcare</a:t>
            </a:r>
            <a:endParaRPr lang="en-US" sz="4900" b="1" dirty="0">
              <a:solidFill>
                <a:schemeClr val="tx2">
                  <a:lumMod val="75000"/>
                </a:schemeClr>
              </a:solidFill>
            </a:endParaRPr>
          </a:p>
        </p:txBody>
      </p:sp>
      <p:sp>
        <p:nvSpPr>
          <p:cNvPr id="3" name="Content Placeholder 2"/>
          <p:cNvSpPr>
            <a:spLocks noGrp="1"/>
          </p:cNvSpPr>
          <p:nvPr>
            <p:ph idx="1"/>
          </p:nvPr>
        </p:nvSpPr>
        <p:spPr/>
        <p:txBody>
          <a:bodyPr>
            <a:normAutofit fontScale="92500"/>
          </a:bodyPr>
          <a:lstStyle/>
          <a:p>
            <a:r>
              <a:rPr lang="en-US" dirty="0" smtClean="0">
                <a:solidFill>
                  <a:schemeClr val="accent2">
                    <a:lumMod val="50000"/>
                  </a:schemeClr>
                </a:solidFill>
              </a:rPr>
              <a:t>For </a:t>
            </a:r>
            <a:r>
              <a:rPr lang="en-US" dirty="0" err="1" smtClean="0">
                <a:solidFill>
                  <a:schemeClr val="accent2">
                    <a:lumMod val="50000"/>
                  </a:schemeClr>
                </a:solidFill>
              </a:rPr>
              <a:t>example,Yelp</a:t>
            </a:r>
            <a:r>
              <a:rPr lang="en-US" dirty="0" smtClean="0">
                <a:solidFill>
                  <a:schemeClr val="accent2">
                    <a:lumMod val="50000"/>
                  </a:schemeClr>
                </a:solidFill>
              </a:rPr>
              <a:t> reviews shows customer ratings</a:t>
            </a:r>
          </a:p>
          <a:p>
            <a:r>
              <a:rPr lang="en-US" dirty="0" smtClean="0">
                <a:solidFill>
                  <a:schemeClr val="accent2">
                    <a:lumMod val="50000"/>
                  </a:schemeClr>
                </a:solidFill>
              </a:rPr>
              <a:t>Helps change customer choice </a:t>
            </a:r>
            <a:r>
              <a:rPr lang="en-US" dirty="0" err="1" smtClean="0">
                <a:solidFill>
                  <a:schemeClr val="accent2">
                    <a:lumMod val="50000"/>
                  </a:schemeClr>
                </a:solidFill>
              </a:rPr>
              <a:t>behaviour</a:t>
            </a:r>
            <a:r>
              <a:rPr lang="en-US" dirty="0" smtClean="0">
                <a:solidFill>
                  <a:schemeClr val="accent2">
                    <a:lumMod val="50000"/>
                  </a:schemeClr>
                </a:solidFill>
              </a:rPr>
              <a:t> thereby increasing revenue</a:t>
            </a:r>
          </a:p>
          <a:p>
            <a:r>
              <a:rPr lang="en-US" dirty="0" smtClean="0">
                <a:solidFill>
                  <a:schemeClr val="accent2">
                    <a:lumMod val="50000"/>
                  </a:schemeClr>
                </a:solidFill>
              </a:rPr>
              <a:t>Correlation between online commercial rating ( </a:t>
            </a:r>
            <a:r>
              <a:rPr lang="en-US" dirty="0" err="1" smtClean="0">
                <a:solidFill>
                  <a:schemeClr val="accent2">
                    <a:lumMod val="50000"/>
                  </a:schemeClr>
                </a:solidFill>
              </a:rPr>
              <a:t>eg</a:t>
            </a:r>
            <a:r>
              <a:rPr lang="en-US" dirty="0" smtClean="0">
                <a:solidFill>
                  <a:schemeClr val="accent2">
                    <a:lumMod val="50000"/>
                  </a:schemeClr>
                </a:solidFill>
              </a:rPr>
              <a:t> Yelp) and HCAHPS in US.</a:t>
            </a:r>
          </a:p>
          <a:p>
            <a:r>
              <a:rPr lang="en-US" dirty="0" err="1" smtClean="0">
                <a:solidFill>
                  <a:schemeClr val="accent2">
                    <a:lumMod val="50000"/>
                  </a:schemeClr>
                </a:solidFill>
              </a:rPr>
              <a:t>Eg</a:t>
            </a:r>
            <a:r>
              <a:rPr lang="en-US" dirty="0" smtClean="0">
                <a:solidFill>
                  <a:schemeClr val="accent2">
                    <a:lumMod val="50000"/>
                  </a:schemeClr>
                </a:solidFill>
              </a:rPr>
              <a:t>  higher Yelp scores correlated with lower mortality rates for myocardial infarction and pneumonia and lower readmission rates for multiple conditions (3)</a:t>
            </a:r>
            <a:endParaRPr lang="en-US" dirty="0">
              <a:solidFill>
                <a:schemeClr val="accent2">
                  <a:lumMod val="50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en-US" dirty="0" smtClean="0"/>
              <a:t/>
            </a:r>
            <a:br>
              <a:rPr lang="en-US" dirty="0" smtClean="0"/>
            </a:br>
            <a:r>
              <a:rPr lang="en-US" sz="4900" b="1" dirty="0" smtClean="0">
                <a:solidFill>
                  <a:schemeClr val="tx2">
                    <a:lumMod val="75000"/>
                  </a:schemeClr>
                </a:solidFill>
              </a:rPr>
              <a:t>Patient </a:t>
            </a:r>
            <a:r>
              <a:rPr lang="en-US" sz="4900" b="1" dirty="0" err="1" smtClean="0">
                <a:solidFill>
                  <a:schemeClr val="tx2">
                    <a:lumMod val="75000"/>
                  </a:schemeClr>
                </a:solidFill>
              </a:rPr>
              <a:t>centred</a:t>
            </a:r>
            <a:r>
              <a:rPr lang="en-US" sz="4900" b="1" dirty="0" smtClean="0">
                <a:solidFill>
                  <a:schemeClr val="tx2">
                    <a:lumMod val="75000"/>
                  </a:schemeClr>
                </a:solidFill>
              </a:rPr>
              <a:t> healthcare</a:t>
            </a:r>
            <a:endParaRPr lang="en-US" sz="4900" b="1" dirty="0">
              <a:solidFill>
                <a:schemeClr val="tx2">
                  <a:lumMod val="75000"/>
                </a:schemeClr>
              </a:solidFill>
            </a:endParaRPr>
          </a:p>
        </p:txBody>
      </p:sp>
      <p:pic>
        <p:nvPicPr>
          <p:cNvPr id="3074" name="Picture 2"/>
          <p:cNvPicPr>
            <a:picLocks noGrp="1" noChangeAspect="1" noChangeArrowheads="1"/>
          </p:cNvPicPr>
          <p:nvPr>
            <p:ph idx="1"/>
          </p:nvPr>
        </p:nvPicPr>
        <p:blipFill>
          <a:blip r:embed="rId2"/>
          <a:srcRect/>
          <a:stretch>
            <a:fillRect/>
          </a:stretch>
        </p:blipFill>
        <p:spPr bwMode="auto">
          <a:xfrm>
            <a:off x="1465403" y="1828800"/>
            <a:ext cx="6213193" cy="4525963"/>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fontScale="90000"/>
          </a:bodyPr>
          <a:lstStyle/>
          <a:p>
            <a:r>
              <a:rPr lang="en-US" dirty="0" smtClean="0"/>
              <a:t/>
            </a:r>
            <a:br>
              <a:rPr lang="en-US" dirty="0" smtClean="0"/>
            </a:br>
            <a:r>
              <a:rPr lang="en-US" sz="4900" b="1" dirty="0" smtClean="0">
                <a:solidFill>
                  <a:schemeClr val="tx2">
                    <a:lumMod val="75000"/>
                  </a:schemeClr>
                </a:solidFill>
              </a:rPr>
              <a:t>Sentiment analysis problems</a:t>
            </a:r>
            <a:endParaRPr lang="en-US" sz="4900" b="1" dirty="0">
              <a:solidFill>
                <a:schemeClr val="tx2">
                  <a:lumMod val="75000"/>
                </a:schemeClr>
              </a:solidFill>
            </a:endParaRPr>
          </a:p>
        </p:txBody>
      </p:sp>
      <p:sp>
        <p:nvSpPr>
          <p:cNvPr id="3" name="Content Placeholder 2"/>
          <p:cNvSpPr>
            <a:spLocks noGrp="1"/>
          </p:cNvSpPr>
          <p:nvPr>
            <p:ph idx="1"/>
          </p:nvPr>
        </p:nvSpPr>
        <p:spPr/>
        <p:txBody>
          <a:bodyPr>
            <a:normAutofit fontScale="92500" lnSpcReduction="20000"/>
          </a:bodyPr>
          <a:lstStyle/>
          <a:p>
            <a:pPr>
              <a:buNone/>
            </a:pPr>
            <a:r>
              <a:rPr lang="en-US" dirty="0" smtClean="0">
                <a:solidFill>
                  <a:schemeClr val="accent2">
                    <a:lumMod val="50000"/>
                  </a:schemeClr>
                </a:solidFill>
              </a:rPr>
              <a:t>“Online comments left without solicitation on a website are likely to have a natural selection bias towards examples of both good and bad care. It is likely that these online reviews are contributed more by those in particular demographic groups including younger and more affluent people [</a:t>
            </a:r>
            <a:r>
              <a:rPr lang="en-US" dirty="0" smtClean="0">
                <a:solidFill>
                  <a:schemeClr val="accent2">
                    <a:lumMod val="50000"/>
                  </a:schemeClr>
                </a:solidFill>
                <a:hlinkClick r:id="rId3"/>
              </a:rPr>
              <a:t>26</a:t>
            </a:r>
            <a:r>
              <a:rPr lang="en-US" dirty="0" smtClean="0">
                <a:solidFill>
                  <a:schemeClr val="accent2">
                    <a:lumMod val="50000"/>
                  </a:schemeClr>
                </a:solidFill>
              </a:rPr>
              <a:t>]. Further, there are aspects of patients’ comments that are very hard for sentiment analysis to process. Irony, sarcasm, and humor, frequently adopted by English speakers when talking about their care, cannot be easily detected using this process” (4) </a:t>
            </a:r>
            <a:endParaRPr lang="en-US" dirty="0">
              <a:solidFill>
                <a:schemeClr val="accent2">
                  <a:lumMod val="50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fontScale="90000"/>
          </a:bodyPr>
          <a:lstStyle/>
          <a:p>
            <a:r>
              <a:rPr lang="en-US" dirty="0" smtClean="0"/>
              <a:t/>
            </a:r>
            <a:br>
              <a:rPr lang="en-US" dirty="0" smtClean="0"/>
            </a:br>
            <a:r>
              <a:rPr lang="en-US" dirty="0" smtClean="0"/>
              <a:t/>
            </a:r>
            <a:br>
              <a:rPr lang="en-US" dirty="0" smtClean="0"/>
            </a:br>
            <a:r>
              <a:rPr lang="en-US" sz="4900" b="1" dirty="0" smtClean="0">
                <a:solidFill>
                  <a:schemeClr val="tx2">
                    <a:lumMod val="75000"/>
                  </a:schemeClr>
                </a:solidFill>
              </a:rPr>
              <a:t>Healthcare Sentiment Analysis </a:t>
            </a:r>
            <a:br>
              <a:rPr lang="en-US" sz="4900" b="1" dirty="0" smtClean="0">
                <a:solidFill>
                  <a:schemeClr val="tx2">
                    <a:lumMod val="75000"/>
                  </a:schemeClr>
                </a:solidFill>
              </a:rPr>
            </a:br>
            <a:endParaRPr lang="en-US" sz="4900" b="1" dirty="0">
              <a:solidFill>
                <a:schemeClr val="tx2">
                  <a:lumMod val="75000"/>
                </a:schemeClr>
              </a:solidFill>
            </a:endParaRPr>
          </a:p>
        </p:txBody>
      </p:sp>
      <p:pic>
        <p:nvPicPr>
          <p:cNvPr id="1026" name="Picture 2"/>
          <p:cNvPicPr>
            <a:picLocks noGrp="1" noChangeAspect="1" noChangeArrowheads="1"/>
          </p:cNvPicPr>
          <p:nvPr>
            <p:ph idx="1"/>
          </p:nvPr>
        </p:nvPicPr>
        <p:blipFill>
          <a:blip r:embed="rId3"/>
          <a:srcRect/>
          <a:stretch>
            <a:fillRect/>
          </a:stretch>
        </p:blipFill>
        <p:spPr bwMode="auto">
          <a:xfrm>
            <a:off x="2533415" y="1600200"/>
            <a:ext cx="4077170" cy="4525963"/>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fontScale="90000"/>
          </a:bodyPr>
          <a:lstStyle/>
          <a:p>
            <a:r>
              <a:rPr lang="en-US" dirty="0" smtClean="0"/>
              <a:t/>
            </a:r>
            <a:br>
              <a:rPr lang="en-US" dirty="0" smtClean="0"/>
            </a:br>
            <a:r>
              <a:rPr lang="en-US" sz="4900" b="1" dirty="0" smtClean="0">
                <a:solidFill>
                  <a:schemeClr val="tx2">
                    <a:lumMod val="75000"/>
                  </a:schemeClr>
                </a:solidFill>
              </a:rPr>
              <a:t>Document Analysis </a:t>
            </a:r>
            <a:endParaRPr lang="en-US" sz="4900" b="1" dirty="0">
              <a:solidFill>
                <a:schemeClr val="tx2">
                  <a:lumMod val="75000"/>
                </a:schemeClr>
              </a:solidFill>
            </a:endParaRPr>
          </a:p>
        </p:txBody>
      </p:sp>
      <p:pic>
        <p:nvPicPr>
          <p:cNvPr id="1026" name="Picture 2"/>
          <p:cNvPicPr>
            <a:picLocks noGrp="1" noChangeAspect="1" noChangeArrowheads="1"/>
          </p:cNvPicPr>
          <p:nvPr>
            <p:ph idx="1"/>
          </p:nvPr>
        </p:nvPicPr>
        <p:blipFill>
          <a:blip r:embed="rId2"/>
          <a:srcRect/>
          <a:stretch>
            <a:fillRect/>
          </a:stretch>
        </p:blipFill>
        <p:spPr bwMode="auto">
          <a:xfrm>
            <a:off x="903378" y="1600200"/>
            <a:ext cx="7337244" cy="4525963"/>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fontScale="90000"/>
          </a:bodyPr>
          <a:lstStyle/>
          <a:p>
            <a:r>
              <a:rPr lang="en-US" dirty="0" smtClean="0"/>
              <a:t/>
            </a:r>
            <a:br>
              <a:rPr lang="en-US" dirty="0" smtClean="0"/>
            </a:br>
            <a:r>
              <a:rPr lang="en-US" sz="4900" b="1" dirty="0" smtClean="0">
                <a:solidFill>
                  <a:schemeClr val="tx2">
                    <a:lumMod val="75000"/>
                  </a:schemeClr>
                </a:solidFill>
              </a:rPr>
              <a:t>References</a:t>
            </a:r>
            <a:endParaRPr lang="en-US" sz="4900" b="1" dirty="0">
              <a:solidFill>
                <a:schemeClr val="tx2">
                  <a:lumMod val="75000"/>
                </a:schemeClr>
              </a:solidFill>
            </a:endParaRPr>
          </a:p>
        </p:txBody>
      </p:sp>
      <p:sp>
        <p:nvSpPr>
          <p:cNvPr id="3" name="Content Placeholder 2"/>
          <p:cNvSpPr>
            <a:spLocks noGrp="1"/>
          </p:cNvSpPr>
          <p:nvPr>
            <p:ph idx="1"/>
          </p:nvPr>
        </p:nvSpPr>
        <p:spPr/>
        <p:txBody>
          <a:bodyPr>
            <a:noAutofit/>
          </a:bodyPr>
          <a:lstStyle/>
          <a:p>
            <a:pPr marL="514350" indent="-514350">
              <a:buAutoNum type="arabicPeriod"/>
            </a:pPr>
            <a:r>
              <a:rPr lang="en-US" dirty="0" smtClean="0">
                <a:solidFill>
                  <a:schemeClr val="accent2">
                    <a:lumMod val="50000"/>
                  </a:schemeClr>
                </a:solidFill>
              </a:rPr>
              <a:t>Sentiment Analysis and Subjectivity, Bing Liu, Handbook of Natural Language Processing, 2</a:t>
            </a:r>
            <a:r>
              <a:rPr lang="en-US" baseline="30000" dirty="0" smtClean="0">
                <a:solidFill>
                  <a:schemeClr val="accent2">
                    <a:lumMod val="50000"/>
                  </a:schemeClr>
                </a:solidFill>
              </a:rPr>
              <a:t>nd</a:t>
            </a:r>
            <a:r>
              <a:rPr lang="en-US" dirty="0" smtClean="0">
                <a:solidFill>
                  <a:schemeClr val="accent2">
                    <a:lumMod val="50000"/>
                  </a:schemeClr>
                </a:solidFill>
              </a:rPr>
              <a:t> </a:t>
            </a:r>
            <a:r>
              <a:rPr lang="en-US" dirty="0" err="1" smtClean="0">
                <a:solidFill>
                  <a:schemeClr val="accent2">
                    <a:lumMod val="50000"/>
                  </a:schemeClr>
                </a:solidFill>
              </a:rPr>
              <a:t>ed</a:t>
            </a:r>
            <a:r>
              <a:rPr lang="en-US" dirty="0" smtClean="0">
                <a:solidFill>
                  <a:schemeClr val="accent2">
                    <a:lumMod val="50000"/>
                  </a:schemeClr>
                </a:solidFill>
              </a:rPr>
              <a:t>, 2010</a:t>
            </a:r>
          </a:p>
          <a:p>
            <a:pPr marL="514350" indent="-514350">
              <a:buAutoNum type="arabicPeriod"/>
            </a:pPr>
            <a:r>
              <a:rPr lang="sv-SE" dirty="0" smtClean="0">
                <a:solidFill>
                  <a:schemeClr val="accent2">
                    <a:lumMod val="50000"/>
                  </a:schemeClr>
                </a:solidFill>
              </a:rPr>
              <a:t>http://www.beckershospitalreview.com/quality/sentiment-analysis-an-emerging-trend-that-could-give-hospitals-an-edge-in-patient-experience.html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fontScale="90000"/>
          </a:bodyPr>
          <a:lstStyle/>
          <a:p>
            <a:r>
              <a:rPr lang="en-US" dirty="0" smtClean="0"/>
              <a:t/>
            </a:r>
            <a:br>
              <a:rPr lang="en-US" dirty="0" smtClean="0"/>
            </a:br>
            <a:r>
              <a:rPr lang="en-US" sz="4900" b="1" dirty="0" smtClean="0">
                <a:solidFill>
                  <a:schemeClr val="tx2">
                    <a:lumMod val="75000"/>
                  </a:schemeClr>
                </a:solidFill>
              </a:rPr>
              <a:t>References</a:t>
            </a:r>
            <a:endParaRPr lang="en-US" sz="4900" b="1" dirty="0">
              <a:solidFill>
                <a:schemeClr val="tx2">
                  <a:lumMod val="75000"/>
                </a:schemeClr>
              </a:solidFill>
            </a:endParaRPr>
          </a:p>
        </p:txBody>
      </p:sp>
      <p:sp>
        <p:nvSpPr>
          <p:cNvPr id="3" name="Content Placeholder 2"/>
          <p:cNvSpPr>
            <a:spLocks noGrp="1"/>
          </p:cNvSpPr>
          <p:nvPr>
            <p:ph idx="1"/>
          </p:nvPr>
        </p:nvSpPr>
        <p:spPr/>
        <p:txBody>
          <a:bodyPr>
            <a:normAutofit fontScale="92500" lnSpcReduction="20000"/>
          </a:bodyPr>
          <a:lstStyle/>
          <a:p>
            <a:pPr>
              <a:buNone/>
            </a:pPr>
            <a:r>
              <a:rPr lang="sv-SE" dirty="0" smtClean="0">
                <a:solidFill>
                  <a:schemeClr val="accent2">
                    <a:lumMod val="50000"/>
                  </a:schemeClr>
                </a:solidFill>
              </a:rPr>
              <a:t>3. </a:t>
            </a:r>
            <a:r>
              <a:rPr lang="en-US" dirty="0" smtClean="0">
                <a:solidFill>
                  <a:schemeClr val="accent2">
                    <a:lumMod val="50000"/>
                  </a:schemeClr>
                </a:solidFill>
              </a:rPr>
              <a:t>http://www.ncbi.nlm.nih.gov/ </a:t>
            </a:r>
            <a:r>
              <a:rPr lang="en-US" dirty="0" err="1" smtClean="0">
                <a:solidFill>
                  <a:schemeClr val="accent2">
                    <a:lumMod val="50000"/>
                  </a:schemeClr>
                </a:solidFill>
              </a:rPr>
              <a:t>pmc</a:t>
            </a:r>
            <a:r>
              <a:rPr lang="en-US" dirty="0" smtClean="0">
                <a:solidFill>
                  <a:schemeClr val="accent2">
                    <a:lumMod val="50000"/>
                  </a:schemeClr>
                </a:solidFill>
              </a:rPr>
              <a:t>/articles/PMC4074426/</a:t>
            </a:r>
          </a:p>
          <a:p>
            <a:pPr>
              <a:buNone/>
            </a:pPr>
            <a:r>
              <a:rPr lang="en-US" dirty="0" smtClean="0">
                <a:solidFill>
                  <a:schemeClr val="accent2">
                    <a:lumMod val="50000"/>
                  </a:schemeClr>
                </a:solidFill>
              </a:rPr>
              <a:t>4. http://www.ncbi.nlm.nih.gov/</a:t>
            </a:r>
          </a:p>
          <a:p>
            <a:pPr>
              <a:buNone/>
            </a:pPr>
            <a:r>
              <a:rPr lang="en-US" dirty="0" smtClean="0">
                <a:solidFill>
                  <a:schemeClr val="accent2">
                    <a:lumMod val="50000"/>
                  </a:schemeClr>
                </a:solidFill>
              </a:rPr>
              <a:t>    </a:t>
            </a:r>
            <a:r>
              <a:rPr lang="en-US" dirty="0" err="1" smtClean="0">
                <a:solidFill>
                  <a:schemeClr val="accent2">
                    <a:lumMod val="50000"/>
                  </a:schemeClr>
                </a:solidFill>
              </a:rPr>
              <a:t>pmc</a:t>
            </a:r>
            <a:r>
              <a:rPr lang="en-US" dirty="0" smtClean="0">
                <a:solidFill>
                  <a:schemeClr val="accent2">
                    <a:lumMod val="50000"/>
                  </a:schemeClr>
                </a:solidFill>
              </a:rPr>
              <a:t>/articles/PMC3841376/</a:t>
            </a:r>
          </a:p>
          <a:p>
            <a:pPr>
              <a:buNone/>
            </a:pPr>
            <a:r>
              <a:rPr lang="en-US" dirty="0" smtClean="0">
                <a:solidFill>
                  <a:schemeClr val="accent2">
                    <a:lumMod val="50000"/>
                  </a:schemeClr>
                </a:solidFill>
              </a:rPr>
              <a:t>5. Mining twitter for consumer attitudes towards airlines, Jeffrey Breen : http://www.inside-r.org/howto/mining-twitter-airline-consumer-sentiment</a:t>
            </a:r>
          </a:p>
          <a:p>
            <a:pPr>
              <a:buNone/>
            </a:pPr>
            <a:r>
              <a:rPr lang="en-US" dirty="0" smtClean="0">
                <a:solidFill>
                  <a:schemeClr val="accent2">
                    <a:lumMod val="50000"/>
                  </a:schemeClr>
                </a:solidFill>
              </a:rPr>
              <a:t>6. Opinion Lexicon: https://www.cs.uic.edu/~liub/FBS/sentiment-analysis.html</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78240"/>
          </a:xfrm>
        </p:spPr>
        <p:txBody>
          <a:bodyPr>
            <a:normAutofit fontScale="90000"/>
          </a:bodyPr>
          <a:lstStyle/>
          <a:p>
            <a:r>
              <a:rPr lang="en-CA" dirty="0" smtClean="0"/>
              <a:t/>
            </a:r>
            <a:br>
              <a:rPr lang="en-CA" dirty="0" smtClean="0"/>
            </a:br>
            <a:r>
              <a:rPr lang="en-US" b="1" dirty="0" smtClean="0">
                <a:solidFill>
                  <a:schemeClr val="tx2">
                    <a:lumMod val="75000"/>
                  </a:schemeClr>
                </a:solidFill>
              </a:rPr>
              <a:t>SA of Canadian and US Cancer Care</a:t>
            </a:r>
            <a:endParaRPr lang="en-CA" dirty="0"/>
          </a:p>
        </p:txBody>
      </p:sp>
      <p:pic>
        <p:nvPicPr>
          <p:cNvPr id="4" name="Content Placeholder 3"/>
          <p:cNvPicPr>
            <a:picLocks noGrp="1" noChangeAspect="1"/>
          </p:cNvPicPr>
          <p:nvPr>
            <p:ph idx="1"/>
          </p:nvPr>
        </p:nvPicPr>
        <p:blipFill>
          <a:blip r:embed="rId2"/>
          <a:stretch>
            <a:fillRect/>
          </a:stretch>
        </p:blipFill>
        <p:spPr>
          <a:xfrm>
            <a:off x="811943" y="2110078"/>
            <a:ext cx="7520113" cy="4420607"/>
          </a:xfrm>
        </p:spPr>
      </p:pic>
    </p:spTree>
    <p:extLst>
      <p:ext uri="{BB962C8B-B14F-4D97-AF65-F5344CB8AC3E}">
        <p14:creationId xmlns:p14="http://schemas.microsoft.com/office/powerpoint/2010/main" val="4068468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fontScale="90000"/>
          </a:bodyPr>
          <a:lstStyle/>
          <a:p>
            <a:r>
              <a:rPr lang="en-US" dirty="0" smtClean="0"/>
              <a:t/>
            </a:r>
            <a:br>
              <a:rPr lang="en-US" dirty="0" smtClean="0"/>
            </a:br>
            <a:r>
              <a:rPr lang="en-US" sz="4900" b="1" dirty="0" smtClean="0">
                <a:solidFill>
                  <a:schemeClr val="tx2">
                    <a:lumMod val="75000"/>
                  </a:schemeClr>
                </a:solidFill>
              </a:rPr>
              <a:t>Insta</a:t>
            </a:r>
            <a:r>
              <a:rPr lang="en-US" sz="4900" b="1" dirty="0" smtClean="0">
                <a:solidFill>
                  <a:schemeClr val="tx2">
                    <a:lumMod val="75000"/>
                  </a:schemeClr>
                </a:solidFill>
              </a:rPr>
              <a:t>ll Packages</a:t>
            </a:r>
            <a:endParaRPr lang="en-US" sz="4900" b="1" dirty="0">
              <a:solidFill>
                <a:schemeClr val="tx2">
                  <a:lumMod val="75000"/>
                </a:schemeClr>
              </a:solidFill>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dirty="0">
                <a:solidFill>
                  <a:schemeClr val="accent2">
                    <a:lumMod val="50000"/>
                  </a:schemeClr>
                </a:solidFill>
              </a:rPr>
              <a:t>#install packages</a:t>
            </a:r>
          </a:p>
          <a:p>
            <a:pPr marL="0" indent="0">
              <a:buNone/>
            </a:pPr>
            <a:r>
              <a:rPr lang="en-US" dirty="0" err="1">
                <a:solidFill>
                  <a:schemeClr val="accent2">
                    <a:lumMod val="50000"/>
                  </a:schemeClr>
                </a:solidFill>
              </a:rPr>
              <a:t>install.packages</a:t>
            </a:r>
            <a:r>
              <a:rPr lang="en-US" dirty="0">
                <a:solidFill>
                  <a:schemeClr val="accent2">
                    <a:lumMod val="50000"/>
                  </a:schemeClr>
                </a:solidFill>
              </a:rPr>
              <a:t>(c("tm","twitteR","plyr","stringr","ggplot2"))</a:t>
            </a:r>
          </a:p>
          <a:p>
            <a:pPr marL="0" indent="0">
              <a:buNone/>
            </a:pPr>
            <a:r>
              <a:rPr lang="en-US" dirty="0" err="1">
                <a:solidFill>
                  <a:schemeClr val="accent2">
                    <a:lumMod val="50000"/>
                  </a:schemeClr>
                </a:solidFill>
              </a:rPr>
              <a:t>install.packages</a:t>
            </a:r>
            <a:r>
              <a:rPr lang="en-US" dirty="0">
                <a:solidFill>
                  <a:schemeClr val="accent2">
                    <a:lumMod val="50000"/>
                  </a:schemeClr>
                </a:solidFill>
              </a:rPr>
              <a:t>(c("</a:t>
            </a:r>
            <a:r>
              <a:rPr lang="en-US" dirty="0" err="1">
                <a:solidFill>
                  <a:schemeClr val="accent2">
                    <a:lumMod val="50000"/>
                  </a:schemeClr>
                </a:solidFill>
              </a:rPr>
              <a:t>httr</a:t>
            </a:r>
            <a:r>
              <a:rPr lang="en-US" dirty="0">
                <a:solidFill>
                  <a:schemeClr val="accent2">
                    <a:lumMod val="50000"/>
                  </a:schemeClr>
                </a:solidFill>
              </a:rPr>
              <a:t>","</a:t>
            </a:r>
            <a:r>
              <a:rPr lang="en-US" dirty="0" err="1">
                <a:solidFill>
                  <a:schemeClr val="accent2">
                    <a:lumMod val="50000"/>
                  </a:schemeClr>
                </a:solidFill>
              </a:rPr>
              <a:t>RColorBrewer</a:t>
            </a:r>
            <a:r>
              <a:rPr lang="en-US" dirty="0">
                <a:solidFill>
                  <a:schemeClr val="accent2">
                    <a:lumMod val="50000"/>
                  </a:schemeClr>
                </a:solidFill>
              </a:rPr>
              <a:t>","</a:t>
            </a:r>
            <a:r>
              <a:rPr lang="en-US" dirty="0" err="1">
                <a:solidFill>
                  <a:schemeClr val="accent2">
                    <a:lumMod val="50000"/>
                  </a:schemeClr>
                </a:solidFill>
              </a:rPr>
              <a:t>devtools</a:t>
            </a:r>
            <a:r>
              <a:rPr lang="en-US" dirty="0">
                <a:solidFill>
                  <a:schemeClr val="accent2">
                    <a:lumMod val="50000"/>
                  </a:schemeClr>
                </a:solidFill>
              </a:rPr>
              <a:t>","</a:t>
            </a:r>
            <a:r>
              <a:rPr lang="en-US" dirty="0" err="1">
                <a:solidFill>
                  <a:schemeClr val="accent2">
                    <a:lumMod val="50000"/>
                  </a:schemeClr>
                </a:solidFill>
              </a:rPr>
              <a:t>dplyr</a:t>
            </a:r>
            <a:r>
              <a:rPr lang="en-US" dirty="0">
                <a:solidFill>
                  <a:schemeClr val="accent2">
                    <a:lumMod val="50000"/>
                  </a:schemeClr>
                </a:solidFill>
              </a:rPr>
              <a:t>"))</a:t>
            </a:r>
          </a:p>
          <a:p>
            <a:endParaRPr lang="en-US" dirty="0">
              <a:solidFill>
                <a:schemeClr val="accent2">
                  <a:lumMod val="50000"/>
                </a:schemeClr>
              </a:solidFill>
            </a:endParaRPr>
          </a:p>
          <a:p>
            <a:pPr marL="0" indent="0">
              <a:buNone/>
            </a:pPr>
            <a:r>
              <a:rPr lang="en-US" dirty="0">
                <a:solidFill>
                  <a:schemeClr val="accent2">
                    <a:lumMod val="50000"/>
                  </a:schemeClr>
                </a:solidFill>
              </a:rPr>
              <a:t>#install package for twitter authentication purposes</a:t>
            </a:r>
          </a:p>
          <a:p>
            <a:pPr marL="0" indent="0">
              <a:buNone/>
            </a:pPr>
            <a:r>
              <a:rPr lang="en-US" dirty="0">
                <a:solidFill>
                  <a:schemeClr val="accent2">
                    <a:lumMod val="50000"/>
                  </a:schemeClr>
                </a:solidFill>
              </a:rPr>
              <a:t>library(</a:t>
            </a:r>
            <a:r>
              <a:rPr lang="en-US" dirty="0" err="1">
                <a:solidFill>
                  <a:schemeClr val="accent2">
                    <a:lumMod val="50000"/>
                  </a:schemeClr>
                </a:solidFill>
              </a:rPr>
              <a:t>devtools</a:t>
            </a:r>
            <a:r>
              <a:rPr lang="en-US" dirty="0">
                <a:solidFill>
                  <a:schemeClr val="accent2">
                    <a:lumMod val="50000"/>
                  </a:schemeClr>
                </a:solidFill>
              </a:rPr>
              <a:t>) #if not installed, do that obviously</a:t>
            </a:r>
          </a:p>
          <a:p>
            <a:pPr marL="0" indent="0">
              <a:buNone/>
            </a:pPr>
            <a:r>
              <a:rPr lang="en-US" dirty="0" err="1">
                <a:solidFill>
                  <a:schemeClr val="accent2">
                    <a:lumMod val="50000"/>
                  </a:schemeClr>
                </a:solidFill>
              </a:rPr>
              <a:t>devtools</a:t>
            </a:r>
            <a:r>
              <a:rPr lang="en-US" dirty="0">
                <a:solidFill>
                  <a:schemeClr val="accent2">
                    <a:lumMod val="50000"/>
                  </a:schemeClr>
                </a:solidFill>
              </a:rPr>
              <a:t>::</a:t>
            </a:r>
            <a:r>
              <a:rPr lang="en-US" dirty="0" err="1">
                <a:solidFill>
                  <a:schemeClr val="accent2">
                    <a:lumMod val="50000"/>
                  </a:schemeClr>
                </a:solidFill>
              </a:rPr>
              <a:t>install_version</a:t>
            </a:r>
            <a:r>
              <a:rPr lang="en-US" dirty="0">
                <a:solidFill>
                  <a:schemeClr val="accent2">
                    <a:lumMod val="50000"/>
                  </a:schemeClr>
                </a:solidFill>
              </a:rPr>
              <a:t>("</a:t>
            </a:r>
            <a:r>
              <a:rPr lang="en-US" dirty="0" err="1">
                <a:solidFill>
                  <a:schemeClr val="accent2">
                    <a:lumMod val="50000"/>
                  </a:schemeClr>
                </a:solidFill>
              </a:rPr>
              <a:t>httr</a:t>
            </a:r>
            <a:r>
              <a:rPr lang="en-US" dirty="0">
                <a:solidFill>
                  <a:schemeClr val="accent2">
                    <a:lumMod val="50000"/>
                  </a:schemeClr>
                </a:solidFill>
              </a:rPr>
              <a:t>", version="0.6.0", repos="http://cran.us.r-project.org")</a:t>
            </a:r>
          </a:p>
          <a:p>
            <a:endParaRPr lang="en-US" dirty="0">
              <a:solidFill>
                <a:schemeClr val="accent2">
                  <a:lumMod val="50000"/>
                </a:schemeClr>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fontScale="90000"/>
          </a:bodyPr>
          <a:lstStyle/>
          <a:p>
            <a:r>
              <a:rPr lang="en-US" b="1" dirty="0" smtClean="0">
                <a:solidFill>
                  <a:schemeClr val="tx2">
                    <a:lumMod val="75000"/>
                  </a:schemeClr>
                </a:solidFill>
              </a:rPr>
              <a:t/>
            </a:r>
            <a:br>
              <a:rPr lang="en-US" b="1" dirty="0" smtClean="0">
                <a:solidFill>
                  <a:schemeClr val="tx2">
                    <a:lumMod val="75000"/>
                  </a:schemeClr>
                </a:solidFill>
              </a:rPr>
            </a:br>
            <a:r>
              <a:rPr lang="en-US" b="1" dirty="0" smtClean="0">
                <a:solidFill>
                  <a:schemeClr val="tx2">
                    <a:lumMod val="75000"/>
                  </a:schemeClr>
                </a:solidFill>
              </a:rPr>
              <a:t>Load Libraries</a:t>
            </a:r>
            <a:endParaRPr lang="en-CA"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err="1">
                <a:solidFill>
                  <a:schemeClr val="accent2">
                    <a:lumMod val="50000"/>
                  </a:schemeClr>
                </a:solidFill>
              </a:rPr>
              <a:t>devtools</a:t>
            </a:r>
            <a:r>
              <a:rPr lang="en-US" dirty="0">
                <a:solidFill>
                  <a:schemeClr val="accent2">
                    <a:lumMod val="50000"/>
                  </a:schemeClr>
                </a:solidFill>
              </a:rPr>
              <a:t>::</a:t>
            </a:r>
            <a:r>
              <a:rPr lang="en-US" dirty="0" err="1">
                <a:solidFill>
                  <a:schemeClr val="accent2">
                    <a:lumMod val="50000"/>
                  </a:schemeClr>
                </a:solidFill>
              </a:rPr>
              <a:t>install_github</a:t>
            </a:r>
            <a:r>
              <a:rPr lang="en-US" dirty="0">
                <a:solidFill>
                  <a:schemeClr val="accent2">
                    <a:lumMod val="50000"/>
                  </a:schemeClr>
                </a:solidFill>
              </a:rPr>
              <a:t>("</a:t>
            </a:r>
            <a:r>
              <a:rPr lang="en-US" dirty="0" err="1">
                <a:solidFill>
                  <a:schemeClr val="accent2">
                    <a:lumMod val="50000"/>
                  </a:schemeClr>
                </a:solidFill>
              </a:rPr>
              <a:t>jrowen</a:t>
            </a:r>
            <a:r>
              <a:rPr lang="en-US" dirty="0">
                <a:solidFill>
                  <a:schemeClr val="accent2">
                    <a:lumMod val="50000"/>
                  </a:schemeClr>
                </a:solidFill>
              </a:rPr>
              <a:t>/</a:t>
            </a:r>
            <a:r>
              <a:rPr lang="en-US" dirty="0" err="1">
                <a:solidFill>
                  <a:schemeClr val="accent2">
                    <a:lumMod val="50000"/>
                  </a:schemeClr>
                </a:solidFill>
              </a:rPr>
              <a:t>twitteR</a:t>
            </a:r>
            <a:r>
              <a:rPr lang="en-US" dirty="0">
                <a:solidFill>
                  <a:schemeClr val="accent2">
                    <a:lumMod val="50000"/>
                  </a:schemeClr>
                </a:solidFill>
              </a:rPr>
              <a:t>", ref = "oauth_httr_1_0")</a:t>
            </a:r>
          </a:p>
          <a:p>
            <a:pPr marL="0" indent="0">
              <a:buNone/>
            </a:pPr>
            <a:r>
              <a:rPr lang="en-US" dirty="0" err="1">
                <a:solidFill>
                  <a:schemeClr val="accent2">
                    <a:lumMod val="50000"/>
                  </a:schemeClr>
                </a:solidFill>
              </a:rPr>
              <a:t>install_url</a:t>
            </a:r>
            <a:r>
              <a:rPr lang="en-US" dirty="0">
                <a:solidFill>
                  <a:schemeClr val="accent2">
                    <a:lumMod val="50000"/>
                  </a:schemeClr>
                </a:solidFill>
              </a:rPr>
              <a:t>("http://cran.r-project.org/</a:t>
            </a:r>
            <a:r>
              <a:rPr lang="en-US" dirty="0" err="1">
                <a:solidFill>
                  <a:schemeClr val="accent2">
                    <a:lumMod val="50000"/>
                  </a:schemeClr>
                </a:solidFill>
              </a:rPr>
              <a:t>src</a:t>
            </a:r>
            <a:r>
              <a:rPr lang="en-US" dirty="0">
                <a:solidFill>
                  <a:schemeClr val="accent2">
                    <a:lumMod val="50000"/>
                  </a:schemeClr>
                </a:solidFill>
              </a:rPr>
              <a:t>/</a:t>
            </a:r>
            <a:r>
              <a:rPr lang="en-US" dirty="0" err="1">
                <a:solidFill>
                  <a:schemeClr val="accent2">
                    <a:lumMod val="50000"/>
                  </a:schemeClr>
                </a:solidFill>
              </a:rPr>
              <a:t>contrib</a:t>
            </a:r>
            <a:r>
              <a:rPr lang="en-US" dirty="0">
                <a:solidFill>
                  <a:schemeClr val="accent2">
                    <a:lumMod val="50000"/>
                  </a:schemeClr>
                </a:solidFill>
              </a:rPr>
              <a:t>/Archive/sentiment/sentiment_0.2.tar.gz")</a:t>
            </a:r>
          </a:p>
          <a:p>
            <a:pPr marL="0" indent="0">
              <a:buNone/>
            </a:pPr>
            <a:r>
              <a:rPr lang="en-US" dirty="0">
                <a:solidFill>
                  <a:schemeClr val="accent2">
                    <a:lumMod val="50000"/>
                  </a:schemeClr>
                </a:solidFill>
              </a:rPr>
              <a:t>require(sentiment)</a:t>
            </a:r>
          </a:p>
          <a:p>
            <a:pPr marL="0" indent="0">
              <a:buNone/>
            </a:pPr>
            <a:r>
              <a:rPr lang="en-US" dirty="0" smtClean="0">
                <a:solidFill>
                  <a:schemeClr val="accent2">
                    <a:lumMod val="50000"/>
                  </a:schemeClr>
                </a:solidFill>
              </a:rPr>
              <a:t>#</a:t>
            </a:r>
            <a:r>
              <a:rPr lang="en-US" dirty="0">
                <a:solidFill>
                  <a:schemeClr val="accent2">
                    <a:lumMod val="50000"/>
                  </a:schemeClr>
                </a:solidFill>
              </a:rPr>
              <a:t>load the library</a:t>
            </a:r>
          </a:p>
          <a:p>
            <a:pPr marL="0" indent="0">
              <a:buNone/>
            </a:pPr>
            <a:r>
              <a:rPr lang="en-US" dirty="0">
                <a:solidFill>
                  <a:schemeClr val="accent2">
                    <a:lumMod val="50000"/>
                  </a:schemeClr>
                </a:solidFill>
              </a:rPr>
              <a:t>libs&lt;-c("tm","plyr","httr","twitteR","dplyr","stringr","ggplot2","RColorBrewer","sentiment")</a:t>
            </a:r>
          </a:p>
          <a:p>
            <a:pPr marL="0" indent="0">
              <a:buNone/>
            </a:pPr>
            <a:r>
              <a:rPr lang="en-US" dirty="0" err="1">
                <a:solidFill>
                  <a:schemeClr val="accent2">
                    <a:lumMod val="50000"/>
                  </a:schemeClr>
                </a:solidFill>
              </a:rPr>
              <a:t>lapply</a:t>
            </a:r>
            <a:r>
              <a:rPr lang="en-US" dirty="0">
                <a:solidFill>
                  <a:schemeClr val="accent2">
                    <a:lumMod val="50000"/>
                  </a:schemeClr>
                </a:solidFill>
              </a:rPr>
              <a:t>(</a:t>
            </a:r>
            <a:r>
              <a:rPr lang="en-US" dirty="0" err="1">
                <a:solidFill>
                  <a:schemeClr val="accent2">
                    <a:lumMod val="50000"/>
                  </a:schemeClr>
                </a:solidFill>
              </a:rPr>
              <a:t>libs,require,character.only</a:t>
            </a:r>
            <a:r>
              <a:rPr lang="en-US" dirty="0">
                <a:solidFill>
                  <a:schemeClr val="accent2">
                    <a:lumMod val="50000"/>
                  </a:schemeClr>
                </a:solidFill>
              </a:rPr>
              <a:t>=TRUE)</a:t>
            </a:r>
          </a:p>
          <a:p>
            <a:endParaRPr lang="en-CA" dirty="0"/>
          </a:p>
        </p:txBody>
      </p:sp>
    </p:spTree>
    <p:extLst>
      <p:ext uri="{BB962C8B-B14F-4D97-AF65-F5344CB8AC3E}">
        <p14:creationId xmlns:p14="http://schemas.microsoft.com/office/powerpoint/2010/main" val="1780593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537537"/>
          </a:xfrm>
        </p:spPr>
        <p:txBody>
          <a:bodyPr>
            <a:normAutofit/>
          </a:bodyPr>
          <a:lstStyle/>
          <a:p>
            <a:r>
              <a:rPr lang="en-US" dirty="0" smtClean="0"/>
              <a:t/>
            </a:r>
            <a:br>
              <a:rPr lang="en-US" dirty="0" smtClean="0"/>
            </a:br>
            <a:r>
              <a:rPr lang="en-US" b="1" dirty="0" smtClean="0">
                <a:solidFill>
                  <a:schemeClr val="accent1">
                    <a:lumMod val="75000"/>
                  </a:schemeClr>
                </a:solidFill>
              </a:rPr>
              <a:t>What is sentimental analysis</a:t>
            </a:r>
            <a:endParaRPr lang="en-US" b="1" dirty="0">
              <a:solidFill>
                <a:schemeClr val="accent1">
                  <a:lumMod val="75000"/>
                </a:schemeClr>
              </a:solidFill>
            </a:endParaRPr>
          </a:p>
        </p:txBody>
      </p:sp>
      <p:sp>
        <p:nvSpPr>
          <p:cNvPr id="3" name="Content Placeholder 2"/>
          <p:cNvSpPr>
            <a:spLocks noGrp="1"/>
          </p:cNvSpPr>
          <p:nvPr>
            <p:ph idx="1"/>
          </p:nvPr>
        </p:nvSpPr>
        <p:spPr>
          <a:xfrm>
            <a:off x="457200" y="2294313"/>
            <a:ext cx="8229600" cy="3831850"/>
          </a:xfrm>
        </p:spPr>
        <p:txBody>
          <a:bodyPr/>
          <a:lstStyle/>
          <a:p>
            <a:r>
              <a:rPr lang="en-US" dirty="0" smtClean="0">
                <a:solidFill>
                  <a:schemeClr val="accent2">
                    <a:lumMod val="50000"/>
                  </a:schemeClr>
                </a:solidFill>
              </a:rPr>
              <a:t>Also  known as opinion mining, opinion extraction, subjectivity analysis, emotion analysis</a:t>
            </a:r>
          </a:p>
          <a:p>
            <a:r>
              <a:rPr lang="en-US" dirty="0" smtClean="0">
                <a:solidFill>
                  <a:schemeClr val="accent2">
                    <a:lumMod val="50000"/>
                  </a:schemeClr>
                </a:solidFill>
              </a:rPr>
              <a:t>It “is the computational study of opinions, sentiments and emotions expressed in text” (1) </a:t>
            </a:r>
          </a:p>
          <a:p>
            <a:r>
              <a:rPr lang="en-US" dirty="0" smtClean="0">
                <a:solidFill>
                  <a:schemeClr val="accent2">
                    <a:lumMod val="50000"/>
                  </a:schemeClr>
                </a:solidFill>
              </a:rPr>
              <a:t>Sentiment is about feelings, not facts</a:t>
            </a:r>
            <a:endParaRPr lang="en-US" dirty="0">
              <a:solidFill>
                <a:schemeClr val="accent2">
                  <a:lumMod val="50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fontScale="90000"/>
          </a:bodyPr>
          <a:lstStyle/>
          <a:p>
            <a:r>
              <a:rPr lang="en-US" b="1" dirty="0" smtClean="0">
                <a:solidFill>
                  <a:schemeClr val="tx2">
                    <a:lumMod val="75000"/>
                  </a:schemeClr>
                </a:solidFill>
              </a:rPr>
              <a:t/>
            </a:r>
            <a:br>
              <a:rPr lang="en-US" b="1" dirty="0" smtClean="0">
                <a:solidFill>
                  <a:schemeClr val="tx2">
                    <a:lumMod val="75000"/>
                  </a:schemeClr>
                </a:solidFill>
              </a:rPr>
            </a:br>
            <a:r>
              <a:rPr lang="en-US" sz="4900" b="1" dirty="0" smtClean="0">
                <a:solidFill>
                  <a:schemeClr val="tx2">
                    <a:lumMod val="75000"/>
                  </a:schemeClr>
                </a:solidFill>
              </a:rPr>
              <a:t>Twitter Authentication</a:t>
            </a:r>
            <a:endParaRPr lang="en-CA" sz="4900" dirty="0"/>
          </a:p>
        </p:txBody>
      </p:sp>
      <p:sp>
        <p:nvSpPr>
          <p:cNvPr id="3" name="Content Placeholder 2"/>
          <p:cNvSpPr>
            <a:spLocks noGrp="1"/>
          </p:cNvSpPr>
          <p:nvPr>
            <p:ph idx="1"/>
          </p:nvPr>
        </p:nvSpPr>
        <p:spPr/>
        <p:txBody>
          <a:bodyPr>
            <a:normAutofit fontScale="92500" lnSpcReduction="10000"/>
          </a:bodyPr>
          <a:lstStyle/>
          <a:p>
            <a:pPr marL="0" indent="0">
              <a:buNone/>
            </a:pPr>
            <a:r>
              <a:rPr lang="en-CA" dirty="0">
                <a:solidFill>
                  <a:schemeClr val="accent2">
                    <a:lumMod val="50000"/>
                  </a:schemeClr>
                </a:solidFill>
              </a:rPr>
              <a:t>#start the twitter authentication</a:t>
            </a:r>
          </a:p>
          <a:p>
            <a:pPr marL="0" indent="0">
              <a:buNone/>
            </a:pPr>
            <a:r>
              <a:rPr lang="en-CA" dirty="0" err="1">
                <a:solidFill>
                  <a:schemeClr val="accent2">
                    <a:lumMod val="50000"/>
                  </a:schemeClr>
                </a:solidFill>
              </a:rPr>
              <a:t>api_key</a:t>
            </a:r>
            <a:r>
              <a:rPr lang="en-CA" dirty="0">
                <a:solidFill>
                  <a:schemeClr val="accent2">
                    <a:lumMod val="50000"/>
                  </a:schemeClr>
                </a:solidFill>
              </a:rPr>
              <a:t> &lt;- </a:t>
            </a:r>
            <a:r>
              <a:rPr lang="en-CA" dirty="0" smtClean="0">
                <a:solidFill>
                  <a:schemeClr val="accent2">
                    <a:lumMod val="50000"/>
                  </a:schemeClr>
                </a:solidFill>
              </a:rPr>
              <a:t>“XXXXXXXXXXXXXXXXXXXXXXXXXXXXXXXX"</a:t>
            </a:r>
            <a:endParaRPr lang="en-CA" dirty="0">
              <a:solidFill>
                <a:schemeClr val="accent2">
                  <a:lumMod val="50000"/>
                </a:schemeClr>
              </a:solidFill>
            </a:endParaRPr>
          </a:p>
          <a:p>
            <a:pPr marL="0" indent="0">
              <a:buNone/>
            </a:pPr>
            <a:r>
              <a:rPr lang="en-CA" dirty="0" err="1" smtClean="0">
                <a:solidFill>
                  <a:schemeClr val="accent2">
                    <a:lumMod val="50000"/>
                  </a:schemeClr>
                </a:solidFill>
              </a:rPr>
              <a:t>api_secret</a:t>
            </a:r>
            <a:r>
              <a:rPr lang="en-CA" dirty="0" smtClean="0">
                <a:solidFill>
                  <a:schemeClr val="accent2">
                    <a:lumMod val="50000"/>
                  </a:schemeClr>
                </a:solidFill>
              </a:rPr>
              <a:t> </a:t>
            </a:r>
            <a:r>
              <a:rPr lang="en-CA" dirty="0">
                <a:solidFill>
                  <a:schemeClr val="accent2">
                    <a:lumMod val="50000"/>
                  </a:schemeClr>
                </a:solidFill>
              </a:rPr>
              <a:t>&lt;- </a:t>
            </a:r>
            <a:r>
              <a:rPr lang="en-CA" dirty="0" smtClean="0">
                <a:solidFill>
                  <a:schemeClr val="accent2">
                    <a:lumMod val="50000"/>
                  </a:schemeClr>
                </a:solidFill>
              </a:rPr>
              <a:t>“XXXXXXXXXXXXXXXXXXXX"</a:t>
            </a:r>
            <a:endParaRPr lang="en-CA" dirty="0">
              <a:solidFill>
                <a:schemeClr val="accent2">
                  <a:lumMod val="50000"/>
                </a:schemeClr>
              </a:solidFill>
            </a:endParaRPr>
          </a:p>
          <a:p>
            <a:pPr marL="0" indent="0">
              <a:buNone/>
            </a:pPr>
            <a:r>
              <a:rPr lang="en-CA" dirty="0" err="1" smtClean="0">
                <a:solidFill>
                  <a:schemeClr val="accent2">
                    <a:lumMod val="50000"/>
                  </a:schemeClr>
                </a:solidFill>
              </a:rPr>
              <a:t>access_token</a:t>
            </a:r>
            <a:r>
              <a:rPr lang="en-CA" dirty="0" smtClean="0">
                <a:solidFill>
                  <a:schemeClr val="accent2">
                    <a:lumMod val="50000"/>
                  </a:schemeClr>
                </a:solidFill>
              </a:rPr>
              <a:t> </a:t>
            </a:r>
            <a:r>
              <a:rPr lang="en-CA" dirty="0">
                <a:solidFill>
                  <a:schemeClr val="accent2">
                    <a:lumMod val="50000"/>
                  </a:schemeClr>
                </a:solidFill>
              </a:rPr>
              <a:t>&lt;- </a:t>
            </a:r>
            <a:r>
              <a:rPr lang="en-CA" dirty="0" smtClean="0">
                <a:solidFill>
                  <a:schemeClr val="accent2">
                    <a:lumMod val="50000"/>
                  </a:schemeClr>
                </a:solidFill>
              </a:rPr>
              <a:t>“XXXXXXXXXXXXXXXXXXXXXXXXXXXXXX"</a:t>
            </a:r>
            <a:endParaRPr lang="en-CA" dirty="0">
              <a:solidFill>
                <a:schemeClr val="accent2">
                  <a:lumMod val="50000"/>
                </a:schemeClr>
              </a:solidFill>
            </a:endParaRPr>
          </a:p>
          <a:p>
            <a:pPr marL="0" indent="0">
              <a:buNone/>
            </a:pPr>
            <a:r>
              <a:rPr lang="en-CA" dirty="0" err="1" smtClean="0">
                <a:solidFill>
                  <a:schemeClr val="accent2">
                    <a:lumMod val="50000"/>
                  </a:schemeClr>
                </a:solidFill>
              </a:rPr>
              <a:t>access_token_secret</a:t>
            </a:r>
            <a:r>
              <a:rPr lang="en-CA" dirty="0" smtClean="0">
                <a:solidFill>
                  <a:schemeClr val="accent2">
                    <a:lumMod val="50000"/>
                  </a:schemeClr>
                </a:solidFill>
              </a:rPr>
              <a:t> </a:t>
            </a:r>
            <a:r>
              <a:rPr lang="en-CA" dirty="0">
                <a:solidFill>
                  <a:schemeClr val="accent2">
                    <a:lumMod val="50000"/>
                  </a:schemeClr>
                </a:solidFill>
              </a:rPr>
              <a:t>&lt;- </a:t>
            </a:r>
            <a:r>
              <a:rPr lang="en-CA" dirty="0" smtClean="0">
                <a:solidFill>
                  <a:schemeClr val="accent2">
                    <a:lumMod val="50000"/>
                  </a:schemeClr>
                </a:solidFill>
              </a:rPr>
              <a:t>“XXXXXXXXXXXXXX"</a:t>
            </a:r>
            <a:endParaRPr lang="en-CA" dirty="0">
              <a:solidFill>
                <a:schemeClr val="accent2">
                  <a:lumMod val="50000"/>
                </a:schemeClr>
              </a:solidFill>
            </a:endParaRPr>
          </a:p>
          <a:p>
            <a:pPr marL="0" indent="0">
              <a:buNone/>
            </a:pPr>
            <a:r>
              <a:rPr lang="en-CA" dirty="0" err="1">
                <a:solidFill>
                  <a:schemeClr val="accent2">
                    <a:lumMod val="50000"/>
                  </a:schemeClr>
                </a:solidFill>
              </a:rPr>
              <a:t>setup_twitter_oauth</a:t>
            </a:r>
            <a:r>
              <a:rPr lang="en-CA" dirty="0">
                <a:solidFill>
                  <a:schemeClr val="accent2">
                    <a:lumMod val="50000"/>
                  </a:schemeClr>
                </a:solidFill>
              </a:rPr>
              <a:t>(</a:t>
            </a:r>
            <a:r>
              <a:rPr lang="en-CA" dirty="0" err="1">
                <a:solidFill>
                  <a:schemeClr val="accent2">
                    <a:lumMod val="50000"/>
                  </a:schemeClr>
                </a:solidFill>
              </a:rPr>
              <a:t>api_key,api_secret,access_token,access_token_secret</a:t>
            </a:r>
            <a:r>
              <a:rPr lang="en-CA" dirty="0">
                <a:solidFill>
                  <a:schemeClr val="accent2">
                    <a:lumMod val="50000"/>
                  </a:schemeClr>
                </a:solidFill>
              </a:rPr>
              <a:t>)</a:t>
            </a:r>
          </a:p>
        </p:txBody>
      </p:sp>
    </p:spTree>
    <p:extLst>
      <p:ext uri="{BB962C8B-B14F-4D97-AF65-F5344CB8AC3E}">
        <p14:creationId xmlns:p14="http://schemas.microsoft.com/office/powerpoint/2010/main" val="2683088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fontScale="90000"/>
          </a:bodyPr>
          <a:lstStyle/>
          <a:p>
            <a:r>
              <a:rPr lang="en-US" b="1" dirty="0" smtClean="0">
                <a:solidFill>
                  <a:schemeClr val="tx2">
                    <a:lumMod val="75000"/>
                  </a:schemeClr>
                </a:solidFill>
              </a:rPr>
              <a:t/>
            </a:r>
            <a:br>
              <a:rPr lang="en-US" b="1" dirty="0" smtClean="0">
                <a:solidFill>
                  <a:schemeClr val="tx2">
                    <a:lumMod val="75000"/>
                  </a:schemeClr>
                </a:solidFill>
              </a:rPr>
            </a:br>
            <a:r>
              <a:rPr lang="en-US" sz="4900" b="1" dirty="0" smtClean="0">
                <a:solidFill>
                  <a:schemeClr val="tx2">
                    <a:lumMod val="75000"/>
                  </a:schemeClr>
                </a:solidFill>
              </a:rPr>
              <a:t>Retrieving Tweets</a:t>
            </a:r>
            <a:endParaRPr lang="en-CA" sz="4900" dirty="0"/>
          </a:p>
        </p:txBody>
      </p:sp>
      <p:sp>
        <p:nvSpPr>
          <p:cNvPr id="3" name="Content Placeholder 2"/>
          <p:cNvSpPr>
            <a:spLocks noGrp="1"/>
          </p:cNvSpPr>
          <p:nvPr>
            <p:ph idx="1"/>
          </p:nvPr>
        </p:nvSpPr>
        <p:spPr/>
        <p:txBody>
          <a:bodyPr>
            <a:normAutofit/>
          </a:bodyPr>
          <a:lstStyle/>
          <a:p>
            <a:pPr marL="0" indent="0">
              <a:buNone/>
            </a:pPr>
            <a:r>
              <a:rPr lang="en-CA" dirty="0">
                <a:solidFill>
                  <a:schemeClr val="accent2">
                    <a:lumMod val="50000"/>
                  </a:schemeClr>
                </a:solidFill>
              </a:rPr>
              <a:t># looking for the US Cancer care handle</a:t>
            </a:r>
          </a:p>
          <a:p>
            <a:pPr marL="0" indent="0">
              <a:buNone/>
            </a:pPr>
            <a:r>
              <a:rPr lang="en-CA" dirty="0" err="1">
                <a:solidFill>
                  <a:schemeClr val="accent2">
                    <a:lumMod val="50000"/>
                  </a:schemeClr>
                </a:solidFill>
              </a:rPr>
              <a:t>cancercare.list</a:t>
            </a:r>
            <a:r>
              <a:rPr lang="en-CA" dirty="0">
                <a:solidFill>
                  <a:schemeClr val="accent2">
                    <a:lumMod val="50000"/>
                  </a:schemeClr>
                </a:solidFill>
              </a:rPr>
              <a:t> &lt;-</a:t>
            </a:r>
            <a:r>
              <a:rPr lang="en-CA" dirty="0" err="1">
                <a:solidFill>
                  <a:schemeClr val="accent2">
                    <a:lumMod val="50000"/>
                  </a:schemeClr>
                </a:solidFill>
              </a:rPr>
              <a:t>twitteR</a:t>
            </a:r>
            <a:r>
              <a:rPr lang="en-CA" dirty="0">
                <a:solidFill>
                  <a:schemeClr val="accent2">
                    <a:lumMod val="50000"/>
                  </a:schemeClr>
                </a:solidFill>
              </a:rPr>
              <a:t>::</a:t>
            </a:r>
            <a:r>
              <a:rPr lang="en-CA" dirty="0" err="1">
                <a:solidFill>
                  <a:schemeClr val="accent2">
                    <a:lumMod val="50000"/>
                  </a:schemeClr>
                </a:solidFill>
              </a:rPr>
              <a:t>searchTwitter</a:t>
            </a:r>
            <a:r>
              <a:rPr lang="en-CA" dirty="0">
                <a:solidFill>
                  <a:schemeClr val="accent2">
                    <a:lumMod val="50000"/>
                  </a:schemeClr>
                </a:solidFill>
              </a:rPr>
              <a:t>('</a:t>
            </a:r>
            <a:r>
              <a:rPr lang="en-CA" dirty="0" err="1">
                <a:solidFill>
                  <a:schemeClr val="accent2">
                    <a:lumMod val="50000"/>
                  </a:schemeClr>
                </a:solidFill>
              </a:rPr>
              <a:t>CancerCare</a:t>
            </a:r>
            <a:r>
              <a:rPr lang="en-CA" dirty="0">
                <a:solidFill>
                  <a:schemeClr val="accent2">
                    <a:lumMod val="50000"/>
                  </a:schemeClr>
                </a:solidFill>
              </a:rPr>
              <a:t>',n=1000)</a:t>
            </a:r>
          </a:p>
          <a:p>
            <a:pPr marL="0" indent="0">
              <a:buNone/>
            </a:pPr>
            <a:r>
              <a:rPr lang="en-CA" dirty="0" smtClean="0">
                <a:solidFill>
                  <a:schemeClr val="accent2">
                    <a:lumMod val="50000"/>
                  </a:schemeClr>
                </a:solidFill>
              </a:rPr>
              <a:t># </a:t>
            </a:r>
            <a:r>
              <a:rPr lang="en-CA" dirty="0">
                <a:solidFill>
                  <a:schemeClr val="accent2">
                    <a:lumMod val="50000"/>
                  </a:schemeClr>
                </a:solidFill>
              </a:rPr>
              <a:t>convert the list to data frame</a:t>
            </a:r>
          </a:p>
          <a:p>
            <a:pPr marL="0" indent="0">
              <a:buNone/>
            </a:pPr>
            <a:r>
              <a:rPr lang="en-CA" dirty="0" err="1">
                <a:solidFill>
                  <a:schemeClr val="accent2">
                    <a:lumMod val="50000"/>
                  </a:schemeClr>
                </a:solidFill>
              </a:rPr>
              <a:t>cancercare.df</a:t>
            </a:r>
            <a:r>
              <a:rPr lang="en-CA" dirty="0">
                <a:solidFill>
                  <a:schemeClr val="accent2">
                    <a:lumMod val="50000"/>
                  </a:schemeClr>
                </a:solidFill>
              </a:rPr>
              <a:t> &lt;-</a:t>
            </a:r>
            <a:r>
              <a:rPr lang="en-CA" dirty="0" err="1">
                <a:solidFill>
                  <a:schemeClr val="accent2">
                    <a:lumMod val="50000"/>
                  </a:schemeClr>
                </a:solidFill>
              </a:rPr>
              <a:t>twListToDF</a:t>
            </a:r>
            <a:r>
              <a:rPr lang="en-CA" dirty="0">
                <a:solidFill>
                  <a:schemeClr val="accent2">
                    <a:lumMod val="50000"/>
                  </a:schemeClr>
                </a:solidFill>
              </a:rPr>
              <a:t>(</a:t>
            </a:r>
            <a:r>
              <a:rPr lang="en-CA" dirty="0" err="1">
                <a:solidFill>
                  <a:schemeClr val="accent2">
                    <a:lumMod val="50000"/>
                  </a:schemeClr>
                </a:solidFill>
              </a:rPr>
              <a:t>cancercare.list</a:t>
            </a:r>
            <a:r>
              <a:rPr lang="en-CA" dirty="0">
                <a:solidFill>
                  <a:schemeClr val="accent2">
                    <a:lumMod val="50000"/>
                  </a:schemeClr>
                </a:solidFill>
              </a:rPr>
              <a:t>)</a:t>
            </a:r>
          </a:p>
          <a:p>
            <a:pPr marL="0" indent="0">
              <a:buNone/>
            </a:pPr>
            <a:r>
              <a:rPr lang="en-CA" dirty="0">
                <a:solidFill>
                  <a:schemeClr val="accent2">
                    <a:lumMod val="50000"/>
                  </a:schemeClr>
                </a:solidFill>
              </a:rPr>
              <a:t>#write to the file</a:t>
            </a:r>
          </a:p>
          <a:p>
            <a:pPr marL="0" indent="0">
              <a:buNone/>
            </a:pPr>
            <a:r>
              <a:rPr lang="en-CA" dirty="0">
                <a:solidFill>
                  <a:schemeClr val="accent2">
                    <a:lumMod val="50000"/>
                  </a:schemeClr>
                </a:solidFill>
              </a:rPr>
              <a:t>write.csv(</a:t>
            </a:r>
            <a:r>
              <a:rPr lang="en-CA" dirty="0" err="1">
                <a:solidFill>
                  <a:schemeClr val="accent2">
                    <a:lumMod val="50000"/>
                  </a:schemeClr>
                </a:solidFill>
              </a:rPr>
              <a:t>cancercare.df,file</a:t>
            </a:r>
            <a:r>
              <a:rPr lang="en-CA" dirty="0">
                <a:solidFill>
                  <a:schemeClr val="accent2">
                    <a:lumMod val="50000"/>
                  </a:schemeClr>
                </a:solidFill>
              </a:rPr>
              <a:t>='C:/texts/</a:t>
            </a:r>
            <a:r>
              <a:rPr lang="en-CA" dirty="0" err="1">
                <a:solidFill>
                  <a:schemeClr val="accent2">
                    <a:lumMod val="50000"/>
                  </a:schemeClr>
                </a:solidFill>
              </a:rPr>
              <a:t>senttext_conf</a:t>
            </a:r>
            <a:r>
              <a:rPr lang="en-CA" dirty="0">
                <a:solidFill>
                  <a:schemeClr val="accent2">
                    <a:lumMod val="50000"/>
                  </a:schemeClr>
                </a:solidFill>
              </a:rPr>
              <a:t>/uscancercare.csv',</a:t>
            </a:r>
            <a:r>
              <a:rPr lang="en-CA" dirty="0" err="1">
                <a:solidFill>
                  <a:schemeClr val="accent2">
                    <a:lumMod val="50000"/>
                  </a:schemeClr>
                </a:solidFill>
              </a:rPr>
              <a:t>row.names</a:t>
            </a:r>
            <a:r>
              <a:rPr lang="en-CA" dirty="0">
                <a:solidFill>
                  <a:schemeClr val="accent2">
                    <a:lumMod val="50000"/>
                  </a:schemeClr>
                </a:solidFill>
              </a:rPr>
              <a:t>=FALSE</a:t>
            </a:r>
            <a:r>
              <a:rPr lang="en-CA" dirty="0" smtClean="0">
                <a:solidFill>
                  <a:schemeClr val="accent2">
                    <a:lumMod val="50000"/>
                  </a:schemeClr>
                </a:solidFill>
              </a:rPr>
              <a:t>)</a:t>
            </a:r>
            <a:endParaRPr lang="en-CA" dirty="0">
              <a:solidFill>
                <a:schemeClr val="accent2">
                  <a:lumMod val="50000"/>
                </a:schemeClr>
              </a:solidFill>
            </a:endParaRPr>
          </a:p>
        </p:txBody>
      </p:sp>
    </p:spTree>
    <p:extLst>
      <p:ext uri="{BB962C8B-B14F-4D97-AF65-F5344CB8AC3E}">
        <p14:creationId xmlns:p14="http://schemas.microsoft.com/office/powerpoint/2010/main" val="575630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fontScale="90000"/>
          </a:bodyPr>
          <a:lstStyle/>
          <a:p>
            <a:r>
              <a:rPr lang="en-US" b="1" dirty="0" smtClean="0">
                <a:solidFill>
                  <a:schemeClr val="tx2">
                    <a:lumMod val="75000"/>
                  </a:schemeClr>
                </a:solidFill>
              </a:rPr>
              <a:t/>
            </a:r>
            <a:br>
              <a:rPr lang="en-US" b="1" dirty="0" smtClean="0">
                <a:solidFill>
                  <a:schemeClr val="tx2">
                    <a:lumMod val="75000"/>
                  </a:schemeClr>
                </a:solidFill>
              </a:rPr>
            </a:br>
            <a:r>
              <a:rPr lang="en-US" sz="4900" b="1" dirty="0" smtClean="0">
                <a:solidFill>
                  <a:schemeClr val="tx2">
                    <a:lumMod val="75000"/>
                  </a:schemeClr>
                </a:solidFill>
              </a:rPr>
              <a:t>Retrieving </a:t>
            </a:r>
            <a:r>
              <a:rPr lang="en-US" sz="4900" b="1" dirty="0" err="1" smtClean="0">
                <a:solidFill>
                  <a:schemeClr val="tx2">
                    <a:lumMod val="75000"/>
                  </a:schemeClr>
                </a:solidFill>
              </a:rPr>
              <a:t>Cdn</a:t>
            </a:r>
            <a:r>
              <a:rPr lang="en-US" sz="4900" b="1" dirty="0" smtClean="0">
                <a:solidFill>
                  <a:schemeClr val="tx2">
                    <a:lumMod val="75000"/>
                  </a:schemeClr>
                </a:solidFill>
              </a:rPr>
              <a:t> Tweets</a:t>
            </a:r>
            <a:endParaRPr lang="en-CA" sz="4900" dirty="0"/>
          </a:p>
        </p:txBody>
      </p:sp>
      <p:sp>
        <p:nvSpPr>
          <p:cNvPr id="3" name="Content Placeholder 2"/>
          <p:cNvSpPr>
            <a:spLocks noGrp="1"/>
          </p:cNvSpPr>
          <p:nvPr>
            <p:ph idx="1"/>
          </p:nvPr>
        </p:nvSpPr>
        <p:spPr/>
        <p:txBody>
          <a:bodyPr/>
          <a:lstStyle/>
          <a:p>
            <a:pPr marL="0" indent="0">
              <a:buNone/>
            </a:pPr>
            <a:r>
              <a:rPr lang="en-CA" dirty="0">
                <a:solidFill>
                  <a:schemeClr val="accent2">
                    <a:lumMod val="50000"/>
                  </a:schemeClr>
                </a:solidFill>
              </a:rPr>
              <a:t>#do the same with Canadian Cancer care</a:t>
            </a:r>
          </a:p>
          <a:p>
            <a:pPr marL="0" indent="0">
              <a:buNone/>
            </a:pPr>
            <a:r>
              <a:rPr lang="en-CA" dirty="0" err="1">
                <a:solidFill>
                  <a:schemeClr val="accent2">
                    <a:lumMod val="50000"/>
                  </a:schemeClr>
                </a:solidFill>
              </a:rPr>
              <a:t>cdncancercare.list</a:t>
            </a:r>
            <a:r>
              <a:rPr lang="en-CA" dirty="0">
                <a:solidFill>
                  <a:schemeClr val="accent2">
                    <a:lumMod val="50000"/>
                  </a:schemeClr>
                </a:solidFill>
              </a:rPr>
              <a:t> &lt;-</a:t>
            </a:r>
            <a:r>
              <a:rPr lang="en-CA" dirty="0" err="1">
                <a:solidFill>
                  <a:schemeClr val="accent2">
                    <a:lumMod val="50000"/>
                  </a:schemeClr>
                </a:solidFill>
              </a:rPr>
              <a:t>searchTwitter</a:t>
            </a:r>
            <a:r>
              <a:rPr lang="en-CA" dirty="0">
                <a:solidFill>
                  <a:schemeClr val="accent2">
                    <a:lumMod val="50000"/>
                  </a:schemeClr>
                </a:solidFill>
              </a:rPr>
              <a:t>('</a:t>
            </a:r>
            <a:r>
              <a:rPr lang="en-CA" dirty="0" err="1">
                <a:solidFill>
                  <a:schemeClr val="accent2">
                    <a:lumMod val="50000"/>
                  </a:schemeClr>
                </a:solidFill>
              </a:rPr>
              <a:t>CancerCare</a:t>
            </a:r>
            <a:r>
              <a:rPr lang="en-CA" dirty="0">
                <a:solidFill>
                  <a:schemeClr val="accent2">
                    <a:lumMod val="50000"/>
                  </a:schemeClr>
                </a:solidFill>
              </a:rPr>
              <a:t>',n=1000)</a:t>
            </a:r>
          </a:p>
          <a:p>
            <a:pPr marL="0" indent="0">
              <a:buNone/>
            </a:pPr>
            <a:r>
              <a:rPr lang="en-CA" dirty="0" err="1">
                <a:solidFill>
                  <a:schemeClr val="accent2">
                    <a:lumMod val="50000"/>
                  </a:schemeClr>
                </a:solidFill>
              </a:rPr>
              <a:t>cdncancercare.df</a:t>
            </a:r>
            <a:r>
              <a:rPr lang="en-CA" dirty="0">
                <a:solidFill>
                  <a:schemeClr val="accent2">
                    <a:lumMod val="50000"/>
                  </a:schemeClr>
                </a:solidFill>
              </a:rPr>
              <a:t> &lt;-</a:t>
            </a:r>
            <a:r>
              <a:rPr lang="en-CA" dirty="0" err="1">
                <a:solidFill>
                  <a:schemeClr val="accent2">
                    <a:lumMod val="50000"/>
                  </a:schemeClr>
                </a:solidFill>
              </a:rPr>
              <a:t>twListToDF</a:t>
            </a:r>
            <a:r>
              <a:rPr lang="en-CA" dirty="0">
                <a:solidFill>
                  <a:schemeClr val="accent2">
                    <a:lumMod val="50000"/>
                  </a:schemeClr>
                </a:solidFill>
              </a:rPr>
              <a:t>(</a:t>
            </a:r>
            <a:r>
              <a:rPr lang="en-CA" dirty="0" err="1">
                <a:solidFill>
                  <a:schemeClr val="accent2">
                    <a:lumMod val="50000"/>
                  </a:schemeClr>
                </a:solidFill>
              </a:rPr>
              <a:t>cdncancercare.list</a:t>
            </a:r>
            <a:r>
              <a:rPr lang="en-CA" dirty="0">
                <a:solidFill>
                  <a:schemeClr val="accent2">
                    <a:lumMod val="50000"/>
                  </a:schemeClr>
                </a:solidFill>
              </a:rPr>
              <a:t>)</a:t>
            </a:r>
          </a:p>
          <a:p>
            <a:pPr marL="0" indent="0">
              <a:buNone/>
            </a:pPr>
            <a:r>
              <a:rPr lang="en-CA" dirty="0">
                <a:solidFill>
                  <a:schemeClr val="accent2">
                    <a:lumMod val="50000"/>
                  </a:schemeClr>
                </a:solidFill>
              </a:rPr>
              <a:t>write.csv(</a:t>
            </a:r>
            <a:r>
              <a:rPr lang="en-CA" dirty="0" err="1">
                <a:solidFill>
                  <a:schemeClr val="accent2">
                    <a:lumMod val="50000"/>
                  </a:schemeClr>
                </a:solidFill>
              </a:rPr>
              <a:t>cdncancercare.df,file</a:t>
            </a:r>
            <a:r>
              <a:rPr lang="en-CA" dirty="0">
                <a:solidFill>
                  <a:schemeClr val="accent2">
                    <a:lumMod val="50000"/>
                  </a:schemeClr>
                </a:solidFill>
              </a:rPr>
              <a:t>='C:/texts/</a:t>
            </a:r>
            <a:r>
              <a:rPr lang="en-CA" dirty="0" err="1">
                <a:solidFill>
                  <a:schemeClr val="accent2">
                    <a:lumMod val="50000"/>
                  </a:schemeClr>
                </a:solidFill>
              </a:rPr>
              <a:t>senttext_conf</a:t>
            </a:r>
            <a:r>
              <a:rPr lang="en-CA" dirty="0">
                <a:solidFill>
                  <a:schemeClr val="accent2">
                    <a:lumMod val="50000"/>
                  </a:schemeClr>
                </a:solidFill>
              </a:rPr>
              <a:t>/cdncancercare.csv',</a:t>
            </a:r>
            <a:r>
              <a:rPr lang="en-CA" dirty="0" err="1">
                <a:solidFill>
                  <a:schemeClr val="accent2">
                    <a:lumMod val="50000"/>
                  </a:schemeClr>
                </a:solidFill>
              </a:rPr>
              <a:t>row.names</a:t>
            </a:r>
            <a:r>
              <a:rPr lang="en-CA" dirty="0">
                <a:solidFill>
                  <a:schemeClr val="accent2">
                    <a:lumMod val="50000"/>
                  </a:schemeClr>
                </a:solidFill>
              </a:rPr>
              <a:t>=FALSE)</a:t>
            </a:r>
          </a:p>
          <a:p>
            <a:endParaRPr lang="en-CA" dirty="0">
              <a:solidFill>
                <a:schemeClr val="accent2">
                  <a:lumMod val="50000"/>
                </a:schemeClr>
              </a:solidFill>
            </a:endParaRPr>
          </a:p>
        </p:txBody>
      </p:sp>
    </p:spTree>
    <p:extLst>
      <p:ext uri="{BB962C8B-B14F-4D97-AF65-F5344CB8AC3E}">
        <p14:creationId xmlns:p14="http://schemas.microsoft.com/office/powerpoint/2010/main" val="499284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tx2">
                    <a:lumMod val="75000"/>
                  </a:schemeClr>
                </a:solidFill>
              </a:rPr>
              <a:t/>
            </a:r>
            <a:br>
              <a:rPr lang="en-US" b="1" dirty="0" smtClean="0">
                <a:solidFill>
                  <a:schemeClr val="tx2">
                    <a:lumMod val="75000"/>
                  </a:schemeClr>
                </a:solidFill>
              </a:rPr>
            </a:br>
            <a:r>
              <a:rPr lang="en-US" sz="4900" b="1" dirty="0" smtClean="0">
                <a:solidFill>
                  <a:schemeClr val="tx2">
                    <a:lumMod val="75000"/>
                  </a:schemeClr>
                </a:solidFill>
              </a:rPr>
              <a:t>Sentiment Function</a:t>
            </a:r>
            <a:endParaRPr lang="en-CA" sz="4900" dirty="0"/>
          </a:p>
        </p:txBody>
      </p:sp>
      <p:sp>
        <p:nvSpPr>
          <p:cNvPr id="3" name="Content Placeholder 2"/>
          <p:cNvSpPr>
            <a:spLocks noGrp="1"/>
          </p:cNvSpPr>
          <p:nvPr>
            <p:ph idx="1"/>
          </p:nvPr>
        </p:nvSpPr>
        <p:spPr>
          <a:xfrm>
            <a:off x="457200" y="1600200"/>
            <a:ext cx="8229600" cy="4689764"/>
          </a:xfrm>
        </p:spPr>
        <p:txBody>
          <a:bodyPr>
            <a:normAutofit fontScale="62500" lnSpcReduction="20000"/>
          </a:bodyPr>
          <a:lstStyle/>
          <a:p>
            <a:pPr marL="0" indent="0">
              <a:buNone/>
            </a:pPr>
            <a:r>
              <a:rPr lang="en-CA" dirty="0">
                <a:solidFill>
                  <a:schemeClr val="accent2">
                    <a:lumMod val="50000"/>
                  </a:schemeClr>
                </a:solidFill>
              </a:rPr>
              <a:t># function that scores the sentiments (reference 6)</a:t>
            </a:r>
          </a:p>
          <a:p>
            <a:pPr marL="0" indent="0">
              <a:buNone/>
            </a:pPr>
            <a:r>
              <a:rPr lang="en-CA" dirty="0" err="1">
                <a:solidFill>
                  <a:schemeClr val="accent2">
                    <a:lumMod val="50000"/>
                  </a:schemeClr>
                </a:solidFill>
              </a:rPr>
              <a:t>score.sentiment</a:t>
            </a:r>
            <a:r>
              <a:rPr lang="en-CA" dirty="0">
                <a:solidFill>
                  <a:schemeClr val="accent2">
                    <a:lumMod val="50000"/>
                  </a:schemeClr>
                </a:solidFill>
              </a:rPr>
              <a:t>=function(</a:t>
            </a:r>
            <a:r>
              <a:rPr lang="en-CA" dirty="0" err="1">
                <a:solidFill>
                  <a:schemeClr val="accent2">
                    <a:lumMod val="50000"/>
                  </a:schemeClr>
                </a:solidFill>
              </a:rPr>
              <a:t>sentences,pos.words,neg.words,.progress</a:t>
            </a:r>
            <a:r>
              <a:rPr lang="en-CA" dirty="0">
                <a:solidFill>
                  <a:schemeClr val="accent2">
                    <a:lumMod val="50000"/>
                  </a:schemeClr>
                </a:solidFill>
              </a:rPr>
              <a:t>='none')</a:t>
            </a:r>
          </a:p>
          <a:p>
            <a:pPr marL="0" indent="0">
              <a:buNone/>
            </a:pPr>
            <a:r>
              <a:rPr lang="en-CA" dirty="0">
                <a:solidFill>
                  <a:schemeClr val="accent2">
                    <a:lumMod val="50000"/>
                  </a:schemeClr>
                </a:solidFill>
              </a:rPr>
              <a:t>{</a:t>
            </a:r>
          </a:p>
          <a:p>
            <a:pPr marL="0" indent="0">
              <a:buNone/>
            </a:pPr>
            <a:r>
              <a:rPr lang="en-CA" dirty="0" smtClean="0">
                <a:solidFill>
                  <a:schemeClr val="accent2">
                    <a:lumMod val="50000"/>
                  </a:schemeClr>
                </a:solidFill>
              </a:rPr>
              <a:t>  </a:t>
            </a:r>
            <a:r>
              <a:rPr lang="en-CA" dirty="0">
                <a:solidFill>
                  <a:schemeClr val="accent2">
                    <a:lumMod val="50000"/>
                  </a:schemeClr>
                </a:solidFill>
              </a:rPr>
              <a:t>scores=</a:t>
            </a:r>
            <a:r>
              <a:rPr lang="en-CA" dirty="0" err="1">
                <a:solidFill>
                  <a:schemeClr val="accent2">
                    <a:lumMod val="50000"/>
                  </a:schemeClr>
                </a:solidFill>
              </a:rPr>
              <a:t>laply</a:t>
            </a:r>
            <a:r>
              <a:rPr lang="en-CA" dirty="0">
                <a:solidFill>
                  <a:schemeClr val="accent2">
                    <a:lumMod val="50000"/>
                  </a:schemeClr>
                </a:solidFill>
              </a:rPr>
              <a:t>(</a:t>
            </a:r>
            <a:r>
              <a:rPr lang="en-CA" dirty="0" err="1">
                <a:solidFill>
                  <a:schemeClr val="accent2">
                    <a:lumMod val="50000"/>
                  </a:schemeClr>
                </a:solidFill>
              </a:rPr>
              <a:t>sentences,function</a:t>
            </a:r>
            <a:r>
              <a:rPr lang="en-CA" dirty="0">
                <a:solidFill>
                  <a:schemeClr val="accent2">
                    <a:lumMod val="50000"/>
                  </a:schemeClr>
                </a:solidFill>
              </a:rPr>
              <a:t>(</a:t>
            </a:r>
            <a:r>
              <a:rPr lang="en-CA" dirty="0" err="1">
                <a:solidFill>
                  <a:schemeClr val="accent2">
                    <a:lumMod val="50000"/>
                  </a:schemeClr>
                </a:solidFill>
              </a:rPr>
              <a:t>sentence,pos.words,neg.words</a:t>
            </a:r>
            <a:r>
              <a:rPr lang="en-CA" dirty="0" smtClean="0">
                <a:solidFill>
                  <a:schemeClr val="accent2">
                    <a:lumMod val="50000"/>
                  </a:schemeClr>
                </a:solidFill>
              </a:rPr>
              <a:t>){ </a:t>
            </a:r>
            <a:endParaRPr lang="en-CA" dirty="0">
              <a:solidFill>
                <a:schemeClr val="accent2">
                  <a:lumMod val="50000"/>
                </a:schemeClr>
              </a:solidFill>
            </a:endParaRPr>
          </a:p>
          <a:p>
            <a:pPr marL="0" indent="0">
              <a:buNone/>
            </a:pPr>
            <a:r>
              <a:rPr lang="en-CA" dirty="0" smtClean="0">
                <a:solidFill>
                  <a:schemeClr val="accent2">
                    <a:lumMod val="50000"/>
                  </a:schemeClr>
                </a:solidFill>
              </a:rPr>
              <a:t>   </a:t>
            </a:r>
            <a:r>
              <a:rPr lang="en-CA" dirty="0">
                <a:solidFill>
                  <a:schemeClr val="accent2">
                    <a:lumMod val="50000"/>
                  </a:schemeClr>
                </a:solidFill>
              </a:rPr>
              <a:t>sentence=</a:t>
            </a:r>
            <a:r>
              <a:rPr lang="en-CA" dirty="0" err="1">
                <a:solidFill>
                  <a:schemeClr val="accent2">
                    <a:lumMod val="50000"/>
                  </a:schemeClr>
                </a:solidFill>
              </a:rPr>
              <a:t>gsub</a:t>
            </a:r>
            <a:r>
              <a:rPr lang="en-CA" dirty="0">
                <a:solidFill>
                  <a:schemeClr val="accent2">
                    <a:lumMod val="50000"/>
                  </a:schemeClr>
                </a:solidFill>
              </a:rPr>
              <a:t>('[[:</a:t>
            </a:r>
            <a:r>
              <a:rPr lang="en-CA" dirty="0" err="1">
                <a:solidFill>
                  <a:schemeClr val="accent2">
                    <a:lumMod val="50000"/>
                  </a:schemeClr>
                </a:solidFill>
              </a:rPr>
              <a:t>punct</a:t>
            </a:r>
            <a:r>
              <a:rPr lang="en-CA" dirty="0">
                <a:solidFill>
                  <a:schemeClr val="accent2">
                    <a:lumMod val="50000"/>
                  </a:schemeClr>
                </a:solidFill>
              </a:rPr>
              <a:t>:]]','',sentence)</a:t>
            </a:r>
          </a:p>
          <a:p>
            <a:pPr marL="0" indent="0">
              <a:buNone/>
            </a:pPr>
            <a:r>
              <a:rPr lang="en-CA" dirty="0">
                <a:solidFill>
                  <a:schemeClr val="accent2">
                    <a:lumMod val="50000"/>
                  </a:schemeClr>
                </a:solidFill>
              </a:rPr>
              <a:t>    sentence=</a:t>
            </a:r>
            <a:r>
              <a:rPr lang="en-CA" dirty="0" err="1">
                <a:solidFill>
                  <a:schemeClr val="accent2">
                    <a:lumMod val="50000"/>
                  </a:schemeClr>
                </a:solidFill>
              </a:rPr>
              <a:t>gsub</a:t>
            </a:r>
            <a:r>
              <a:rPr lang="en-CA" dirty="0">
                <a:solidFill>
                  <a:schemeClr val="accent2">
                    <a:lumMod val="50000"/>
                  </a:schemeClr>
                </a:solidFill>
              </a:rPr>
              <a:t>('[[:</a:t>
            </a:r>
            <a:r>
              <a:rPr lang="en-CA" dirty="0" err="1">
                <a:solidFill>
                  <a:schemeClr val="accent2">
                    <a:lumMod val="50000"/>
                  </a:schemeClr>
                </a:solidFill>
              </a:rPr>
              <a:t>cntrl</a:t>
            </a:r>
            <a:r>
              <a:rPr lang="en-CA" dirty="0">
                <a:solidFill>
                  <a:schemeClr val="accent2">
                    <a:lumMod val="50000"/>
                  </a:schemeClr>
                </a:solidFill>
              </a:rPr>
              <a:t>:]]','',sentence)</a:t>
            </a:r>
          </a:p>
          <a:p>
            <a:pPr marL="0" indent="0">
              <a:buNone/>
            </a:pPr>
            <a:r>
              <a:rPr lang="en-CA" dirty="0">
                <a:solidFill>
                  <a:schemeClr val="accent2">
                    <a:lumMod val="50000"/>
                  </a:schemeClr>
                </a:solidFill>
              </a:rPr>
              <a:t>    sentence=</a:t>
            </a:r>
            <a:r>
              <a:rPr lang="en-CA" dirty="0" err="1">
                <a:solidFill>
                  <a:schemeClr val="accent2">
                    <a:lumMod val="50000"/>
                  </a:schemeClr>
                </a:solidFill>
              </a:rPr>
              <a:t>gsub</a:t>
            </a:r>
            <a:r>
              <a:rPr lang="en-CA" dirty="0">
                <a:solidFill>
                  <a:schemeClr val="accent2">
                    <a:lumMod val="50000"/>
                  </a:schemeClr>
                </a:solidFill>
              </a:rPr>
              <a:t>('\\</a:t>
            </a:r>
            <a:r>
              <a:rPr lang="en-CA" dirty="0" err="1">
                <a:solidFill>
                  <a:schemeClr val="accent2">
                    <a:lumMod val="50000"/>
                  </a:schemeClr>
                </a:solidFill>
              </a:rPr>
              <a:t>d+','',sentence</a:t>
            </a:r>
            <a:r>
              <a:rPr lang="en-CA" dirty="0">
                <a:solidFill>
                  <a:schemeClr val="accent2">
                    <a:lumMod val="50000"/>
                  </a:schemeClr>
                </a:solidFill>
              </a:rPr>
              <a:t>)</a:t>
            </a:r>
          </a:p>
          <a:p>
            <a:pPr marL="0" indent="0">
              <a:buNone/>
            </a:pPr>
            <a:r>
              <a:rPr lang="en-CA" dirty="0">
                <a:solidFill>
                  <a:schemeClr val="accent2">
                    <a:lumMod val="50000"/>
                  </a:schemeClr>
                </a:solidFill>
              </a:rPr>
              <a:t>    sentence = </a:t>
            </a:r>
            <a:r>
              <a:rPr lang="en-CA" dirty="0" err="1">
                <a:solidFill>
                  <a:schemeClr val="accent2">
                    <a:lumMod val="50000"/>
                  </a:schemeClr>
                </a:solidFill>
              </a:rPr>
              <a:t>gsub</a:t>
            </a:r>
            <a:r>
              <a:rPr lang="en-CA" dirty="0">
                <a:solidFill>
                  <a:schemeClr val="accent2">
                    <a:lumMod val="50000"/>
                  </a:schemeClr>
                </a:solidFill>
              </a:rPr>
              <a:t>("(</a:t>
            </a:r>
            <a:r>
              <a:rPr lang="en-CA" dirty="0" err="1">
                <a:solidFill>
                  <a:schemeClr val="accent2">
                    <a:lumMod val="50000"/>
                  </a:schemeClr>
                </a:solidFill>
              </a:rPr>
              <a:t>RT|via</a:t>
            </a:r>
            <a:r>
              <a:rPr lang="en-CA" dirty="0">
                <a:solidFill>
                  <a:schemeClr val="accent2">
                    <a:lumMod val="50000"/>
                  </a:schemeClr>
                </a:solidFill>
              </a:rPr>
              <a:t>)((?:\\b\\W*@\\w+)+)", "", sentence)</a:t>
            </a:r>
          </a:p>
          <a:p>
            <a:pPr marL="0" indent="0">
              <a:buNone/>
            </a:pPr>
            <a:r>
              <a:rPr lang="en-CA" dirty="0">
                <a:solidFill>
                  <a:schemeClr val="accent2">
                    <a:lumMod val="50000"/>
                  </a:schemeClr>
                </a:solidFill>
              </a:rPr>
              <a:t>    # remove at people</a:t>
            </a:r>
          </a:p>
          <a:p>
            <a:pPr marL="0" indent="0">
              <a:buNone/>
            </a:pPr>
            <a:r>
              <a:rPr lang="en-CA" dirty="0">
                <a:solidFill>
                  <a:schemeClr val="accent2">
                    <a:lumMod val="50000"/>
                  </a:schemeClr>
                </a:solidFill>
              </a:rPr>
              <a:t>    sentence = </a:t>
            </a:r>
            <a:r>
              <a:rPr lang="en-CA" dirty="0" err="1">
                <a:solidFill>
                  <a:schemeClr val="accent2">
                    <a:lumMod val="50000"/>
                  </a:schemeClr>
                </a:solidFill>
              </a:rPr>
              <a:t>gsub</a:t>
            </a:r>
            <a:r>
              <a:rPr lang="en-CA" dirty="0">
                <a:solidFill>
                  <a:schemeClr val="accent2">
                    <a:lumMod val="50000"/>
                  </a:schemeClr>
                </a:solidFill>
              </a:rPr>
              <a:t>("@\\w+", "", sentence)</a:t>
            </a:r>
          </a:p>
          <a:p>
            <a:pPr marL="0" indent="0">
              <a:buNone/>
            </a:pPr>
            <a:r>
              <a:rPr lang="en-CA" dirty="0">
                <a:solidFill>
                  <a:schemeClr val="accent2">
                    <a:lumMod val="50000"/>
                  </a:schemeClr>
                </a:solidFill>
              </a:rPr>
              <a:t>    # remove punctuation</a:t>
            </a:r>
          </a:p>
          <a:p>
            <a:pPr marL="0" indent="0">
              <a:buNone/>
            </a:pPr>
            <a:r>
              <a:rPr lang="en-CA" dirty="0">
                <a:solidFill>
                  <a:schemeClr val="accent2">
                    <a:lumMod val="50000"/>
                  </a:schemeClr>
                </a:solidFill>
              </a:rPr>
              <a:t>    #sentence = </a:t>
            </a:r>
            <a:r>
              <a:rPr lang="en-CA" dirty="0" err="1">
                <a:solidFill>
                  <a:schemeClr val="accent2">
                    <a:lumMod val="50000"/>
                  </a:schemeClr>
                </a:solidFill>
              </a:rPr>
              <a:t>gsub</a:t>
            </a:r>
            <a:r>
              <a:rPr lang="en-CA" dirty="0">
                <a:solidFill>
                  <a:schemeClr val="accent2">
                    <a:lumMod val="50000"/>
                  </a:schemeClr>
                </a:solidFill>
              </a:rPr>
              <a:t>("[[:</a:t>
            </a:r>
            <a:r>
              <a:rPr lang="en-CA" dirty="0" err="1">
                <a:solidFill>
                  <a:schemeClr val="accent2">
                    <a:lumMod val="50000"/>
                  </a:schemeClr>
                </a:solidFill>
              </a:rPr>
              <a:t>punct</a:t>
            </a:r>
            <a:r>
              <a:rPr lang="en-CA" dirty="0">
                <a:solidFill>
                  <a:schemeClr val="accent2">
                    <a:lumMod val="50000"/>
                  </a:schemeClr>
                </a:solidFill>
              </a:rPr>
              <a:t>:]]", "", sentence)</a:t>
            </a:r>
          </a:p>
          <a:p>
            <a:pPr marL="0" indent="0">
              <a:buNone/>
            </a:pPr>
            <a:r>
              <a:rPr lang="en-CA" dirty="0">
                <a:solidFill>
                  <a:schemeClr val="accent2">
                    <a:lumMod val="50000"/>
                  </a:schemeClr>
                </a:solidFill>
              </a:rPr>
              <a:t>    # remove numbers</a:t>
            </a:r>
          </a:p>
          <a:p>
            <a:pPr marL="0" indent="0">
              <a:buNone/>
            </a:pPr>
            <a:r>
              <a:rPr lang="en-CA" dirty="0">
                <a:solidFill>
                  <a:schemeClr val="accent2">
                    <a:lumMod val="50000"/>
                  </a:schemeClr>
                </a:solidFill>
              </a:rPr>
              <a:t>    sentence = </a:t>
            </a:r>
            <a:r>
              <a:rPr lang="en-CA" dirty="0" err="1">
                <a:solidFill>
                  <a:schemeClr val="accent2">
                    <a:lumMod val="50000"/>
                  </a:schemeClr>
                </a:solidFill>
              </a:rPr>
              <a:t>gsub</a:t>
            </a:r>
            <a:r>
              <a:rPr lang="en-CA" dirty="0">
                <a:solidFill>
                  <a:schemeClr val="accent2">
                    <a:lumMod val="50000"/>
                  </a:schemeClr>
                </a:solidFill>
              </a:rPr>
              <a:t>("[[:digit:]]", "", sentence</a:t>
            </a:r>
            <a:r>
              <a:rPr lang="en-CA" dirty="0" smtClean="0">
                <a:solidFill>
                  <a:schemeClr val="accent2">
                    <a:lumMod val="50000"/>
                  </a:schemeClr>
                </a:solidFill>
              </a:rPr>
              <a:t>)</a:t>
            </a:r>
            <a:endParaRPr lang="en-CA" dirty="0">
              <a:solidFill>
                <a:schemeClr val="accent2">
                  <a:lumMod val="50000"/>
                </a:schemeClr>
              </a:solidFill>
            </a:endParaRPr>
          </a:p>
        </p:txBody>
      </p:sp>
    </p:spTree>
    <p:extLst>
      <p:ext uri="{BB962C8B-B14F-4D97-AF65-F5344CB8AC3E}">
        <p14:creationId xmlns:p14="http://schemas.microsoft.com/office/powerpoint/2010/main" val="9871698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tx2">
                    <a:lumMod val="75000"/>
                  </a:schemeClr>
                </a:solidFill>
              </a:rPr>
              <a:t/>
            </a:r>
            <a:br>
              <a:rPr lang="en-US" b="1" dirty="0" smtClean="0">
                <a:solidFill>
                  <a:schemeClr val="tx2">
                    <a:lumMod val="75000"/>
                  </a:schemeClr>
                </a:solidFill>
              </a:rPr>
            </a:br>
            <a:r>
              <a:rPr lang="en-US" b="1" dirty="0" smtClean="0">
                <a:solidFill>
                  <a:schemeClr val="tx2">
                    <a:lumMod val="75000"/>
                  </a:schemeClr>
                </a:solidFill>
              </a:rPr>
              <a:t>Function(Continued)</a:t>
            </a:r>
            <a:endParaRPr lang="en-CA" dirty="0"/>
          </a:p>
        </p:txBody>
      </p:sp>
      <p:sp>
        <p:nvSpPr>
          <p:cNvPr id="3" name="Content Placeholder 2"/>
          <p:cNvSpPr>
            <a:spLocks noGrp="1"/>
          </p:cNvSpPr>
          <p:nvPr>
            <p:ph idx="1"/>
          </p:nvPr>
        </p:nvSpPr>
        <p:spPr/>
        <p:txBody>
          <a:bodyPr>
            <a:noAutofit/>
          </a:bodyPr>
          <a:lstStyle/>
          <a:p>
            <a:pPr marL="0" indent="0">
              <a:buNone/>
            </a:pPr>
            <a:r>
              <a:rPr lang="en-CA" sz="2800" dirty="0" smtClean="0">
                <a:solidFill>
                  <a:schemeClr val="accent2">
                    <a:lumMod val="50000"/>
                  </a:schemeClr>
                </a:solidFill>
              </a:rPr>
              <a:t># </a:t>
            </a:r>
            <a:r>
              <a:rPr lang="en-CA" sz="2800" dirty="0">
                <a:solidFill>
                  <a:schemeClr val="accent2">
                    <a:lumMod val="50000"/>
                  </a:schemeClr>
                </a:solidFill>
              </a:rPr>
              <a:t>remove html </a:t>
            </a:r>
            <a:r>
              <a:rPr lang="en-CA" sz="2800" dirty="0" smtClean="0">
                <a:solidFill>
                  <a:schemeClr val="accent2">
                    <a:lumMod val="50000"/>
                  </a:schemeClr>
                </a:solidFill>
              </a:rPr>
              <a:t>links</a:t>
            </a:r>
          </a:p>
          <a:p>
            <a:pPr marL="0" indent="0">
              <a:buNone/>
            </a:pPr>
            <a:r>
              <a:rPr lang="en-CA" sz="2800" dirty="0" smtClean="0">
                <a:solidFill>
                  <a:schemeClr val="accent2">
                    <a:lumMod val="50000"/>
                  </a:schemeClr>
                </a:solidFill>
              </a:rPr>
              <a:t>    </a:t>
            </a:r>
            <a:r>
              <a:rPr lang="en-CA" sz="2800" dirty="0">
                <a:solidFill>
                  <a:schemeClr val="accent2">
                    <a:lumMod val="50000"/>
                  </a:schemeClr>
                </a:solidFill>
              </a:rPr>
              <a:t>sentence = </a:t>
            </a:r>
            <a:r>
              <a:rPr lang="en-CA" sz="2800" dirty="0" err="1">
                <a:solidFill>
                  <a:schemeClr val="accent2">
                    <a:lumMod val="50000"/>
                  </a:schemeClr>
                </a:solidFill>
              </a:rPr>
              <a:t>gsub</a:t>
            </a:r>
            <a:r>
              <a:rPr lang="en-CA" sz="2800" dirty="0">
                <a:solidFill>
                  <a:schemeClr val="accent2">
                    <a:lumMod val="50000"/>
                  </a:schemeClr>
                </a:solidFill>
              </a:rPr>
              <a:t>("https://w+", "", sentence)</a:t>
            </a:r>
          </a:p>
          <a:p>
            <a:pPr marL="0" indent="0">
              <a:buNone/>
            </a:pPr>
            <a:r>
              <a:rPr lang="en-CA" sz="2800" dirty="0">
                <a:solidFill>
                  <a:schemeClr val="accent2">
                    <a:lumMod val="50000"/>
                  </a:schemeClr>
                </a:solidFill>
              </a:rPr>
              <a:t>    # remove unnecessary spaces</a:t>
            </a:r>
          </a:p>
          <a:p>
            <a:pPr marL="0" indent="0">
              <a:buNone/>
            </a:pPr>
            <a:r>
              <a:rPr lang="en-CA" sz="2800" dirty="0">
                <a:solidFill>
                  <a:schemeClr val="accent2">
                    <a:lumMod val="50000"/>
                  </a:schemeClr>
                </a:solidFill>
              </a:rPr>
              <a:t>    sentence = </a:t>
            </a:r>
            <a:r>
              <a:rPr lang="en-CA" sz="2800" dirty="0" err="1">
                <a:solidFill>
                  <a:schemeClr val="accent2">
                    <a:lumMod val="50000"/>
                  </a:schemeClr>
                </a:solidFill>
              </a:rPr>
              <a:t>gsub</a:t>
            </a:r>
            <a:r>
              <a:rPr lang="en-CA" sz="2800" dirty="0">
                <a:solidFill>
                  <a:schemeClr val="accent2">
                    <a:lumMod val="50000"/>
                  </a:schemeClr>
                </a:solidFill>
              </a:rPr>
              <a:t>("[ \t]{2,}", "", sentence)</a:t>
            </a:r>
          </a:p>
          <a:p>
            <a:pPr marL="0" indent="0">
              <a:buNone/>
            </a:pPr>
            <a:r>
              <a:rPr lang="en-CA" sz="2800" dirty="0">
                <a:solidFill>
                  <a:schemeClr val="accent2">
                    <a:lumMod val="50000"/>
                  </a:schemeClr>
                </a:solidFill>
              </a:rPr>
              <a:t>    sentence = </a:t>
            </a:r>
            <a:r>
              <a:rPr lang="en-CA" sz="2800" dirty="0" err="1">
                <a:solidFill>
                  <a:schemeClr val="accent2">
                    <a:lumMod val="50000"/>
                  </a:schemeClr>
                </a:solidFill>
              </a:rPr>
              <a:t>gsub</a:t>
            </a:r>
            <a:r>
              <a:rPr lang="en-CA" sz="2800" dirty="0">
                <a:solidFill>
                  <a:schemeClr val="accent2">
                    <a:lumMod val="50000"/>
                  </a:schemeClr>
                </a:solidFill>
              </a:rPr>
              <a:t>("^\\s+|\\s+$", "", sentence)</a:t>
            </a:r>
          </a:p>
          <a:p>
            <a:pPr marL="0" indent="0">
              <a:buNone/>
            </a:pPr>
            <a:r>
              <a:rPr lang="en-CA" sz="2800" dirty="0">
                <a:solidFill>
                  <a:schemeClr val="accent2">
                    <a:lumMod val="50000"/>
                  </a:schemeClr>
                </a:solidFill>
              </a:rPr>
              <a:t>    </a:t>
            </a:r>
            <a:r>
              <a:rPr lang="en-CA" sz="2800" dirty="0" smtClean="0">
                <a:solidFill>
                  <a:schemeClr val="accent2">
                    <a:lumMod val="50000"/>
                  </a:schemeClr>
                </a:solidFill>
              </a:rPr>
              <a:t>sentence=</a:t>
            </a:r>
            <a:r>
              <a:rPr lang="en-CA" sz="2800" dirty="0" err="1" smtClean="0">
                <a:solidFill>
                  <a:schemeClr val="accent2">
                    <a:lumMod val="50000"/>
                  </a:schemeClr>
                </a:solidFill>
              </a:rPr>
              <a:t>tolower</a:t>
            </a:r>
            <a:r>
              <a:rPr lang="en-CA" sz="2800" dirty="0" smtClean="0">
                <a:solidFill>
                  <a:schemeClr val="accent2">
                    <a:lumMod val="50000"/>
                  </a:schemeClr>
                </a:solidFill>
              </a:rPr>
              <a:t>(sentence</a:t>
            </a:r>
            <a:r>
              <a:rPr lang="en-CA" sz="2800" dirty="0">
                <a:solidFill>
                  <a:schemeClr val="accent2">
                    <a:lumMod val="50000"/>
                  </a:schemeClr>
                </a:solidFill>
              </a:rPr>
              <a:t>)</a:t>
            </a:r>
          </a:p>
          <a:p>
            <a:pPr marL="0" indent="0">
              <a:buNone/>
            </a:pPr>
            <a:r>
              <a:rPr lang="en-CA" sz="2800" dirty="0">
                <a:solidFill>
                  <a:schemeClr val="accent2">
                    <a:lumMod val="50000"/>
                  </a:schemeClr>
                </a:solidFill>
              </a:rPr>
              <a:t>    </a:t>
            </a:r>
            <a:r>
              <a:rPr lang="en-CA" sz="2800" dirty="0" err="1" smtClean="0">
                <a:solidFill>
                  <a:schemeClr val="accent2">
                    <a:lumMod val="50000"/>
                  </a:schemeClr>
                </a:solidFill>
              </a:rPr>
              <a:t>word.list</a:t>
            </a:r>
            <a:r>
              <a:rPr lang="en-CA" sz="2800" dirty="0" smtClean="0">
                <a:solidFill>
                  <a:schemeClr val="accent2">
                    <a:lumMod val="50000"/>
                  </a:schemeClr>
                </a:solidFill>
              </a:rPr>
              <a:t>=</a:t>
            </a:r>
            <a:r>
              <a:rPr lang="en-CA" sz="2800" dirty="0" err="1" smtClean="0">
                <a:solidFill>
                  <a:schemeClr val="accent2">
                    <a:lumMod val="50000"/>
                  </a:schemeClr>
                </a:solidFill>
              </a:rPr>
              <a:t>str_split</a:t>
            </a:r>
            <a:r>
              <a:rPr lang="en-CA" sz="2800" dirty="0" smtClean="0">
                <a:solidFill>
                  <a:schemeClr val="accent2">
                    <a:lumMod val="50000"/>
                  </a:schemeClr>
                </a:solidFill>
              </a:rPr>
              <a:t>(sentence</a:t>
            </a:r>
            <a:r>
              <a:rPr lang="en-CA" sz="2800" dirty="0">
                <a:solidFill>
                  <a:schemeClr val="accent2">
                    <a:lumMod val="50000"/>
                  </a:schemeClr>
                </a:solidFill>
              </a:rPr>
              <a:t>,'\\s+')</a:t>
            </a:r>
          </a:p>
          <a:p>
            <a:pPr marL="0" indent="0">
              <a:buNone/>
            </a:pPr>
            <a:r>
              <a:rPr lang="en-CA" sz="2800" dirty="0">
                <a:solidFill>
                  <a:schemeClr val="accent2">
                    <a:lumMod val="50000"/>
                  </a:schemeClr>
                </a:solidFill>
              </a:rPr>
              <a:t>    </a:t>
            </a:r>
            <a:r>
              <a:rPr lang="en-CA" sz="2800" dirty="0" smtClean="0">
                <a:solidFill>
                  <a:schemeClr val="accent2">
                    <a:lumMod val="50000"/>
                  </a:schemeClr>
                </a:solidFill>
              </a:rPr>
              <a:t>words=</a:t>
            </a:r>
            <a:r>
              <a:rPr lang="en-CA" sz="2800" dirty="0" err="1" smtClean="0">
                <a:solidFill>
                  <a:schemeClr val="accent2">
                    <a:lumMod val="50000"/>
                  </a:schemeClr>
                </a:solidFill>
              </a:rPr>
              <a:t>unlist</a:t>
            </a:r>
            <a:r>
              <a:rPr lang="en-CA" sz="2800" dirty="0" smtClean="0">
                <a:solidFill>
                  <a:schemeClr val="accent2">
                    <a:lumMod val="50000"/>
                  </a:schemeClr>
                </a:solidFill>
              </a:rPr>
              <a:t>(</a:t>
            </a:r>
            <a:r>
              <a:rPr lang="en-CA" sz="2800" dirty="0" err="1" smtClean="0">
                <a:solidFill>
                  <a:schemeClr val="accent2">
                    <a:lumMod val="50000"/>
                  </a:schemeClr>
                </a:solidFill>
              </a:rPr>
              <a:t>word.list</a:t>
            </a:r>
            <a:r>
              <a:rPr lang="en-CA" sz="2800" dirty="0" smtClean="0">
                <a:solidFill>
                  <a:schemeClr val="accent2">
                    <a:lumMod val="50000"/>
                  </a:schemeClr>
                </a:solidFill>
              </a:rPr>
              <a:t>)</a:t>
            </a:r>
            <a:endParaRPr lang="en-CA" sz="2800" dirty="0">
              <a:solidFill>
                <a:schemeClr val="accent2">
                  <a:lumMod val="50000"/>
                </a:schemeClr>
              </a:solidFill>
            </a:endParaRPr>
          </a:p>
        </p:txBody>
      </p:sp>
    </p:spTree>
    <p:extLst>
      <p:ext uri="{BB962C8B-B14F-4D97-AF65-F5344CB8AC3E}">
        <p14:creationId xmlns:p14="http://schemas.microsoft.com/office/powerpoint/2010/main" val="1866026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fontScale="90000"/>
          </a:bodyPr>
          <a:lstStyle/>
          <a:p>
            <a:r>
              <a:rPr lang="en-US" b="1" dirty="0" smtClean="0">
                <a:solidFill>
                  <a:schemeClr val="tx2">
                    <a:lumMod val="75000"/>
                  </a:schemeClr>
                </a:solidFill>
              </a:rPr>
              <a:t/>
            </a:r>
            <a:br>
              <a:rPr lang="en-US" b="1" dirty="0" smtClean="0">
                <a:solidFill>
                  <a:schemeClr val="tx2">
                    <a:lumMod val="75000"/>
                  </a:schemeClr>
                </a:solidFill>
              </a:rPr>
            </a:br>
            <a:r>
              <a:rPr lang="en-US" sz="4900" b="1" dirty="0" smtClean="0">
                <a:solidFill>
                  <a:schemeClr val="tx2">
                    <a:lumMod val="75000"/>
                  </a:schemeClr>
                </a:solidFill>
              </a:rPr>
              <a:t>Lexicon Words</a:t>
            </a:r>
            <a:endParaRPr lang="en-CA" sz="4900" dirty="0"/>
          </a:p>
        </p:txBody>
      </p:sp>
      <p:sp>
        <p:nvSpPr>
          <p:cNvPr id="3" name="Content Placeholder 2"/>
          <p:cNvSpPr>
            <a:spLocks noGrp="1"/>
          </p:cNvSpPr>
          <p:nvPr>
            <p:ph idx="1"/>
          </p:nvPr>
        </p:nvSpPr>
        <p:spPr>
          <a:xfrm>
            <a:off x="457200" y="1600200"/>
            <a:ext cx="8229600" cy="5146964"/>
          </a:xfrm>
        </p:spPr>
        <p:txBody>
          <a:bodyPr>
            <a:noAutofit/>
          </a:bodyPr>
          <a:lstStyle/>
          <a:p>
            <a:pPr marL="0" indent="0">
              <a:buNone/>
            </a:pPr>
            <a:r>
              <a:rPr lang="en-CA" sz="2800" dirty="0">
                <a:solidFill>
                  <a:schemeClr val="accent2">
                    <a:lumMod val="50000"/>
                  </a:schemeClr>
                </a:solidFill>
              </a:rPr>
              <a:t>#load the lexicon words </a:t>
            </a:r>
            <a:r>
              <a:rPr lang="en-CA" sz="2800" dirty="0" smtClean="0">
                <a:solidFill>
                  <a:schemeClr val="accent2">
                    <a:lumMod val="50000"/>
                  </a:schemeClr>
                </a:solidFill>
              </a:rPr>
              <a:t>(Ref</a:t>
            </a:r>
            <a:r>
              <a:rPr lang="en-CA" sz="2800" dirty="0">
                <a:solidFill>
                  <a:schemeClr val="accent2">
                    <a:lumMod val="50000"/>
                  </a:schemeClr>
                </a:solidFill>
              </a:rPr>
              <a:t>. </a:t>
            </a:r>
            <a:r>
              <a:rPr lang="en-CA" sz="2800" dirty="0" smtClean="0">
                <a:solidFill>
                  <a:schemeClr val="accent2">
                    <a:lumMod val="50000"/>
                  </a:schemeClr>
                </a:solidFill>
              </a:rPr>
              <a:t>6) </a:t>
            </a:r>
            <a:r>
              <a:rPr lang="en-CA" sz="2800" dirty="0">
                <a:solidFill>
                  <a:schemeClr val="accent2">
                    <a:lumMod val="50000"/>
                  </a:schemeClr>
                </a:solidFill>
              </a:rPr>
              <a:t>categorizing the words with sentiments</a:t>
            </a:r>
          </a:p>
          <a:p>
            <a:pPr marL="0" indent="0">
              <a:buNone/>
            </a:pPr>
            <a:r>
              <a:rPr lang="en-CA" sz="2800" dirty="0" err="1" smtClean="0">
                <a:solidFill>
                  <a:schemeClr val="accent2">
                    <a:lumMod val="50000"/>
                  </a:schemeClr>
                </a:solidFill>
              </a:rPr>
              <a:t>hu.liu.pos</a:t>
            </a:r>
            <a:r>
              <a:rPr lang="en-CA" sz="2800" dirty="0" smtClean="0">
                <a:solidFill>
                  <a:schemeClr val="accent2">
                    <a:lumMod val="50000"/>
                  </a:schemeClr>
                </a:solidFill>
              </a:rPr>
              <a:t>=scan</a:t>
            </a:r>
            <a:r>
              <a:rPr lang="en-CA" sz="2800" dirty="0">
                <a:solidFill>
                  <a:schemeClr val="accent2">
                    <a:lumMod val="50000"/>
                  </a:schemeClr>
                </a:solidFill>
              </a:rPr>
              <a:t>("C:/</a:t>
            </a:r>
            <a:r>
              <a:rPr lang="en-CA" sz="2800" dirty="0" smtClean="0">
                <a:solidFill>
                  <a:schemeClr val="accent2">
                    <a:lumMod val="50000"/>
                  </a:schemeClr>
                </a:solidFill>
              </a:rPr>
              <a:t>texts/senttext_conf/opinion-lexicon/positivewords.txt</a:t>
            </a:r>
            <a:r>
              <a:rPr lang="en-CA" sz="2800" dirty="0">
                <a:solidFill>
                  <a:schemeClr val="accent2">
                    <a:lumMod val="50000"/>
                  </a:schemeClr>
                </a:solidFill>
              </a:rPr>
              <a:t>",what='character',comment.char=';')</a:t>
            </a:r>
          </a:p>
          <a:p>
            <a:pPr marL="0" indent="0">
              <a:buNone/>
            </a:pPr>
            <a:r>
              <a:rPr lang="en-CA" sz="2800" dirty="0" err="1">
                <a:solidFill>
                  <a:schemeClr val="accent2">
                    <a:lumMod val="50000"/>
                  </a:schemeClr>
                </a:solidFill>
              </a:rPr>
              <a:t>hu.liu.neg</a:t>
            </a:r>
            <a:r>
              <a:rPr lang="en-CA" sz="2800" dirty="0">
                <a:solidFill>
                  <a:schemeClr val="accent2">
                    <a:lumMod val="50000"/>
                  </a:schemeClr>
                </a:solidFill>
              </a:rPr>
              <a:t>=scan("C:/</a:t>
            </a:r>
            <a:r>
              <a:rPr lang="en-CA" sz="2400" dirty="0" smtClean="0">
                <a:solidFill>
                  <a:schemeClr val="accent2">
                    <a:lumMod val="50000"/>
                  </a:schemeClr>
                </a:solidFill>
              </a:rPr>
              <a:t>texts/senttext_conf/opinion-lexicon/negativewords.txt</a:t>
            </a:r>
            <a:r>
              <a:rPr lang="en-CA" sz="2800" dirty="0">
                <a:solidFill>
                  <a:schemeClr val="accent2">
                    <a:lumMod val="50000"/>
                  </a:schemeClr>
                </a:solidFill>
              </a:rPr>
              <a:t>",what='character',comment.char=';')</a:t>
            </a:r>
          </a:p>
          <a:p>
            <a:pPr marL="0" indent="0">
              <a:buNone/>
            </a:pPr>
            <a:r>
              <a:rPr lang="en-CA" sz="2800" dirty="0" smtClean="0">
                <a:solidFill>
                  <a:schemeClr val="accent2">
                    <a:lumMod val="50000"/>
                  </a:schemeClr>
                </a:solidFill>
              </a:rPr>
              <a:t>#</a:t>
            </a:r>
            <a:r>
              <a:rPr lang="en-CA" sz="2800" dirty="0">
                <a:solidFill>
                  <a:schemeClr val="accent2">
                    <a:lumMod val="50000"/>
                  </a:schemeClr>
                </a:solidFill>
              </a:rPr>
              <a:t>can add own words to the list</a:t>
            </a:r>
          </a:p>
          <a:p>
            <a:pPr marL="0" indent="0">
              <a:buNone/>
            </a:pPr>
            <a:r>
              <a:rPr lang="en-CA" sz="2800" dirty="0" err="1">
                <a:solidFill>
                  <a:schemeClr val="accent2">
                    <a:lumMod val="50000"/>
                  </a:schemeClr>
                </a:solidFill>
              </a:rPr>
              <a:t>pos.words</a:t>
            </a:r>
            <a:r>
              <a:rPr lang="en-CA" sz="2800" dirty="0">
                <a:solidFill>
                  <a:schemeClr val="accent2">
                    <a:lumMod val="50000"/>
                  </a:schemeClr>
                </a:solidFill>
              </a:rPr>
              <a:t>=c(hu.liu.</a:t>
            </a:r>
            <a:r>
              <a:rPr lang="en-CA" sz="2800" dirty="0" err="1">
                <a:solidFill>
                  <a:schemeClr val="accent2">
                    <a:lumMod val="50000"/>
                  </a:schemeClr>
                </a:solidFill>
              </a:rPr>
              <a:t>pos</a:t>
            </a:r>
            <a:r>
              <a:rPr lang="en-CA" sz="2800" dirty="0">
                <a:solidFill>
                  <a:schemeClr val="accent2">
                    <a:lumMod val="50000"/>
                  </a:schemeClr>
                </a:solidFill>
              </a:rPr>
              <a:t>,'upgrade')</a:t>
            </a:r>
          </a:p>
          <a:p>
            <a:pPr marL="0" indent="0">
              <a:buNone/>
            </a:pPr>
            <a:r>
              <a:rPr lang="en-CA" sz="2800" dirty="0" err="1">
                <a:solidFill>
                  <a:schemeClr val="accent2">
                    <a:lumMod val="50000"/>
                  </a:schemeClr>
                </a:solidFill>
              </a:rPr>
              <a:t>neg.words</a:t>
            </a:r>
            <a:r>
              <a:rPr lang="en-CA" sz="2800" dirty="0">
                <a:solidFill>
                  <a:schemeClr val="accent2">
                    <a:lumMod val="50000"/>
                  </a:schemeClr>
                </a:solidFill>
              </a:rPr>
              <a:t>=c(hu.liu.</a:t>
            </a:r>
            <a:r>
              <a:rPr lang="en-CA" sz="2800" dirty="0" err="1">
                <a:solidFill>
                  <a:schemeClr val="accent2">
                    <a:lumMod val="50000"/>
                  </a:schemeClr>
                </a:solidFill>
              </a:rPr>
              <a:t>neg</a:t>
            </a:r>
            <a:r>
              <a:rPr lang="en-CA" sz="2800" dirty="0">
                <a:solidFill>
                  <a:schemeClr val="accent2">
                    <a:lumMod val="50000"/>
                  </a:schemeClr>
                </a:solidFill>
              </a:rPr>
              <a:t>,'</a:t>
            </a:r>
            <a:r>
              <a:rPr lang="en-CA" sz="2800" dirty="0" err="1">
                <a:solidFill>
                  <a:schemeClr val="accent2">
                    <a:lumMod val="50000"/>
                  </a:schemeClr>
                </a:solidFill>
              </a:rPr>
              <a:t>wtf','wait','waiting</a:t>
            </a:r>
            <a:r>
              <a:rPr lang="en-CA" sz="2800" dirty="0">
                <a:solidFill>
                  <a:schemeClr val="accent2">
                    <a:lumMod val="50000"/>
                  </a:schemeClr>
                </a:solidFill>
              </a:rPr>
              <a:t>')</a:t>
            </a:r>
          </a:p>
        </p:txBody>
      </p:sp>
    </p:spTree>
    <p:extLst>
      <p:ext uri="{BB962C8B-B14F-4D97-AF65-F5344CB8AC3E}">
        <p14:creationId xmlns:p14="http://schemas.microsoft.com/office/powerpoint/2010/main" val="26750773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tx2">
                    <a:lumMod val="75000"/>
                  </a:schemeClr>
                </a:solidFill>
              </a:rPr>
              <a:t/>
            </a:r>
            <a:br>
              <a:rPr lang="en-US" b="1" dirty="0" smtClean="0">
                <a:solidFill>
                  <a:schemeClr val="tx2">
                    <a:lumMod val="75000"/>
                  </a:schemeClr>
                </a:solidFill>
              </a:rPr>
            </a:br>
            <a:r>
              <a:rPr lang="en-US" b="1" dirty="0" smtClean="0">
                <a:solidFill>
                  <a:schemeClr val="tx2">
                    <a:lumMod val="75000"/>
                  </a:schemeClr>
                </a:solidFill>
              </a:rPr>
              <a:t>Read the Tweets</a:t>
            </a:r>
            <a:endParaRPr lang="en-CA" dirty="0"/>
          </a:p>
        </p:txBody>
      </p:sp>
      <p:sp>
        <p:nvSpPr>
          <p:cNvPr id="3" name="Content Placeholder 2"/>
          <p:cNvSpPr>
            <a:spLocks noGrp="1"/>
          </p:cNvSpPr>
          <p:nvPr>
            <p:ph idx="1"/>
          </p:nvPr>
        </p:nvSpPr>
        <p:spPr/>
        <p:txBody>
          <a:bodyPr>
            <a:normAutofit fontScale="92500" lnSpcReduction="20000"/>
          </a:bodyPr>
          <a:lstStyle/>
          <a:p>
            <a:pPr marL="0" indent="0">
              <a:buNone/>
            </a:pPr>
            <a:r>
              <a:rPr lang="en-CA" dirty="0">
                <a:solidFill>
                  <a:schemeClr val="accent2">
                    <a:lumMod val="50000"/>
                  </a:schemeClr>
                </a:solidFill>
              </a:rPr>
              <a:t>#read the tweets from the csv files</a:t>
            </a:r>
          </a:p>
          <a:p>
            <a:pPr marL="0" indent="0">
              <a:buNone/>
            </a:pPr>
            <a:r>
              <a:rPr lang="en-CA" dirty="0" err="1">
                <a:solidFill>
                  <a:schemeClr val="accent2">
                    <a:lumMod val="50000"/>
                  </a:schemeClr>
                </a:solidFill>
              </a:rPr>
              <a:t>Datasetcancercare</a:t>
            </a:r>
            <a:r>
              <a:rPr lang="en-CA" dirty="0">
                <a:solidFill>
                  <a:schemeClr val="accent2">
                    <a:lumMod val="50000"/>
                  </a:schemeClr>
                </a:solidFill>
              </a:rPr>
              <a:t> &lt;-read.csv("C:/texts/senttext_conf/uscancercare.csv")</a:t>
            </a:r>
          </a:p>
          <a:p>
            <a:pPr marL="0" indent="0">
              <a:buNone/>
            </a:pPr>
            <a:r>
              <a:rPr lang="en-CA" dirty="0" err="1">
                <a:solidFill>
                  <a:schemeClr val="accent2">
                    <a:lumMod val="50000"/>
                  </a:schemeClr>
                </a:solidFill>
              </a:rPr>
              <a:t>Datasetcancercare$text</a:t>
            </a:r>
            <a:r>
              <a:rPr lang="en-CA" dirty="0">
                <a:solidFill>
                  <a:schemeClr val="accent2">
                    <a:lumMod val="50000"/>
                  </a:schemeClr>
                </a:solidFill>
              </a:rPr>
              <a:t> &lt;-</a:t>
            </a:r>
            <a:r>
              <a:rPr lang="en-CA" dirty="0" err="1">
                <a:solidFill>
                  <a:schemeClr val="accent2">
                    <a:lumMod val="50000"/>
                  </a:schemeClr>
                </a:solidFill>
              </a:rPr>
              <a:t>as.factor</a:t>
            </a:r>
            <a:r>
              <a:rPr lang="en-CA" dirty="0">
                <a:solidFill>
                  <a:schemeClr val="accent2">
                    <a:lumMod val="50000"/>
                  </a:schemeClr>
                </a:solidFill>
              </a:rPr>
              <a:t>(</a:t>
            </a:r>
            <a:r>
              <a:rPr lang="en-CA" dirty="0" err="1">
                <a:solidFill>
                  <a:schemeClr val="accent2">
                    <a:lumMod val="50000"/>
                  </a:schemeClr>
                </a:solidFill>
              </a:rPr>
              <a:t>Datasetcancercare$text</a:t>
            </a:r>
            <a:r>
              <a:rPr lang="en-CA" dirty="0">
                <a:solidFill>
                  <a:schemeClr val="accent2">
                    <a:lumMod val="50000"/>
                  </a:schemeClr>
                </a:solidFill>
              </a:rPr>
              <a:t>)</a:t>
            </a:r>
          </a:p>
          <a:p>
            <a:pPr marL="0" indent="0">
              <a:buNone/>
            </a:pPr>
            <a:r>
              <a:rPr lang="en-CA" dirty="0" err="1" smtClean="0">
                <a:solidFill>
                  <a:schemeClr val="accent2">
                    <a:lumMod val="50000"/>
                  </a:schemeClr>
                </a:solidFill>
              </a:rPr>
              <a:t>Datasetcdncancercare</a:t>
            </a:r>
            <a:r>
              <a:rPr lang="en-CA" dirty="0" smtClean="0">
                <a:solidFill>
                  <a:schemeClr val="accent2">
                    <a:lumMod val="50000"/>
                  </a:schemeClr>
                </a:solidFill>
              </a:rPr>
              <a:t> </a:t>
            </a:r>
            <a:r>
              <a:rPr lang="en-CA" dirty="0">
                <a:solidFill>
                  <a:schemeClr val="accent2">
                    <a:lumMod val="50000"/>
                  </a:schemeClr>
                </a:solidFill>
              </a:rPr>
              <a:t>&lt;-read.csv("C:/texts/senttext_conf/cdncancercare.csv")</a:t>
            </a:r>
          </a:p>
          <a:p>
            <a:pPr marL="0" indent="0">
              <a:buNone/>
            </a:pPr>
            <a:r>
              <a:rPr lang="en-CA" dirty="0" err="1">
                <a:solidFill>
                  <a:schemeClr val="accent2">
                    <a:lumMod val="50000"/>
                  </a:schemeClr>
                </a:solidFill>
              </a:rPr>
              <a:t>Datasetcdncancercare$text</a:t>
            </a:r>
            <a:r>
              <a:rPr lang="en-CA" dirty="0">
                <a:solidFill>
                  <a:schemeClr val="accent2">
                    <a:lumMod val="50000"/>
                  </a:schemeClr>
                </a:solidFill>
              </a:rPr>
              <a:t> &lt;-</a:t>
            </a:r>
            <a:r>
              <a:rPr lang="en-CA" dirty="0" err="1">
                <a:solidFill>
                  <a:schemeClr val="accent2">
                    <a:lumMod val="50000"/>
                  </a:schemeClr>
                </a:solidFill>
              </a:rPr>
              <a:t>as.factor</a:t>
            </a:r>
            <a:r>
              <a:rPr lang="en-CA" dirty="0">
                <a:solidFill>
                  <a:schemeClr val="accent2">
                    <a:lumMod val="50000"/>
                  </a:schemeClr>
                </a:solidFill>
              </a:rPr>
              <a:t>(</a:t>
            </a:r>
            <a:r>
              <a:rPr lang="en-CA" dirty="0" err="1">
                <a:solidFill>
                  <a:schemeClr val="accent2">
                    <a:lumMod val="50000"/>
                  </a:schemeClr>
                </a:solidFill>
              </a:rPr>
              <a:t>Datasetcdncancercare$text</a:t>
            </a:r>
            <a:r>
              <a:rPr lang="en-CA" dirty="0">
                <a:solidFill>
                  <a:schemeClr val="accent2">
                    <a:lumMod val="50000"/>
                  </a:schemeClr>
                </a:solidFill>
              </a:rPr>
              <a:t>)</a:t>
            </a:r>
          </a:p>
        </p:txBody>
      </p:sp>
    </p:spTree>
    <p:extLst>
      <p:ext uri="{BB962C8B-B14F-4D97-AF65-F5344CB8AC3E}">
        <p14:creationId xmlns:p14="http://schemas.microsoft.com/office/powerpoint/2010/main" val="1946610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fontScale="90000"/>
          </a:bodyPr>
          <a:lstStyle/>
          <a:p>
            <a:r>
              <a:rPr lang="en-US" b="1" dirty="0" smtClean="0">
                <a:solidFill>
                  <a:schemeClr val="tx2">
                    <a:lumMod val="75000"/>
                  </a:schemeClr>
                </a:solidFill>
              </a:rPr>
              <a:t/>
            </a:r>
            <a:br>
              <a:rPr lang="en-US" b="1" dirty="0" smtClean="0">
                <a:solidFill>
                  <a:schemeClr val="tx2">
                    <a:lumMod val="75000"/>
                  </a:schemeClr>
                </a:solidFill>
              </a:rPr>
            </a:br>
            <a:r>
              <a:rPr lang="en-US" sz="4900" b="1" dirty="0" smtClean="0">
                <a:solidFill>
                  <a:schemeClr val="tx2">
                    <a:lumMod val="75000"/>
                  </a:schemeClr>
                </a:solidFill>
              </a:rPr>
              <a:t>Score the Tweets</a:t>
            </a:r>
            <a:endParaRPr lang="en-CA" sz="4900" dirty="0"/>
          </a:p>
        </p:txBody>
      </p:sp>
      <p:sp>
        <p:nvSpPr>
          <p:cNvPr id="3" name="Content Placeholder 2"/>
          <p:cNvSpPr>
            <a:spLocks noGrp="1"/>
          </p:cNvSpPr>
          <p:nvPr>
            <p:ph idx="1"/>
          </p:nvPr>
        </p:nvSpPr>
        <p:spPr>
          <a:xfrm>
            <a:off x="457200" y="1600200"/>
            <a:ext cx="8229600" cy="4911436"/>
          </a:xfrm>
        </p:spPr>
        <p:txBody>
          <a:bodyPr>
            <a:normAutofit fontScale="85000" lnSpcReduction="10000"/>
          </a:bodyPr>
          <a:lstStyle/>
          <a:p>
            <a:pPr marL="0" indent="0">
              <a:buNone/>
            </a:pPr>
            <a:r>
              <a:rPr lang="en-CA" dirty="0">
                <a:solidFill>
                  <a:schemeClr val="accent2">
                    <a:lumMod val="50000"/>
                  </a:schemeClr>
                </a:solidFill>
              </a:rPr>
              <a:t>#score the tweet </a:t>
            </a:r>
            <a:r>
              <a:rPr lang="en-CA" dirty="0" smtClean="0">
                <a:solidFill>
                  <a:schemeClr val="accent2">
                    <a:lumMod val="50000"/>
                  </a:schemeClr>
                </a:solidFill>
              </a:rPr>
              <a:t>texts for the Canadian and US</a:t>
            </a:r>
            <a:endParaRPr lang="en-CA" dirty="0">
              <a:solidFill>
                <a:schemeClr val="accent2">
                  <a:lumMod val="50000"/>
                </a:schemeClr>
              </a:solidFill>
            </a:endParaRPr>
          </a:p>
          <a:p>
            <a:pPr marL="0" indent="0">
              <a:buNone/>
            </a:pPr>
            <a:r>
              <a:rPr lang="en-CA" dirty="0" err="1">
                <a:solidFill>
                  <a:schemeClr val="accent2">
                    <a:lumMod val="50000"/>
                  </a:schemeClr>
                </a:solidFill>
              </a:rPr>
              <a:t>Datasetcancercare.scores</a:t>
            </a:r>
            <a:r>
              <a:rPr lang="en-CA" dirty="0">
                <a:solidFill>
                  <a:schemeClr val="accent2">
                    <a:lumMod val="50000"/>
                  </a:schemeClr>
                </a:solidFill>
              </a:rPr>
              <a:t>=</a:t>
            </a:r>
            <a:r>
              <a:rPr lang="en-CA" dirty="0" err="1">
                <a:solidFill>
                  <a:schemeClr val="accent2">
                    <a:lumMod val="50000"/>
                  </a:schemeClr>
                </a:solidFill>
              </a:rPr>
              <a:t>score.sentiment</a:t>
            </a:r>
            <a:r>
              <a:rPr lang="en-CA" dirty="0">
                <a:solidFill>
                  <a:schemeClr val="accent2">
                    <a:lumMod val="50000"/>
                  </a:schemeClr>
                </a:solidFill>
              </a:rPr>
              <a:t>(</a:t>
            </a:r>
            <a:r>
              <a:rPr lang="en-CA" dirty="0" err="1">
                <a:solidFill>
                  <a:schemeClr val="accent2">
                    <a:lumMod val="50000"/>
                  </a:schemeClr>
                </a:solidFill>
              </a:rPr>
              <a:t>Datasetcancercare$text,pos.words,neg.words,.progress</a:t>
            </a:r>
            <a:r>
              <a:rPr lang="en-CA" dirty="0">
                <a:solidFill>
                  <a:schemeClr val="accent2">
                    <a:lumMod val="50000"/>
                  </a:schemeClr>
                </a:solidFill>
              </a:rPr>
              <a:t>='text')</a:t>
            </a:r>
          </a:p>
          <a:p>
            <a:pPr marL="0" indent="0">
              <a:buNone/>
            </a:pPr>
            <a:r>
              <a:rPr lang="en-CA" dirty="0">
                <a:solidFill>
                  <a:schemeClr val="accent2">
                    <a:lumMod val="50000"/>
                  </a:schemeClr>
                </a:solidFill>
              </a:rPr>
              <a:t>path="C:/texts/senttext_conf/"</a:t>
            </a:r>
          </a:p>
          <a:p>
            <a:pPr marL="0" indent="0">
              <a:buNone/>
            </a:pPr>
            <a:r>
              <a:rPr lang="en-CA" dirty="0">
                <a:solidFill>
                  <a:schemeClr val="accent2">
                    <a:lumMod val="50000"/>
                  </a:schemeClr>
                </a:solidFill>
              </a:rPr>
              <a:t>write.csv(</a:t>
            </a:r>
            <a:r>
              <a:rPr lang="en-CA" dirty="0" err="1">
                <a:solidFill>
                  <a:schemeClr val="accent2">
                    <a:lumMod val="50000"/>
                  </a:schemeClr>
                </a:solidFill>
              </a:rPr>
              <a:t>Datasetcancercare.scores,file</a:t>
            </a:r>
            <a:r>
              <a:rPr lang="en-CA" dirty="0">
                <a:solidFill>
                  <a:schemeClr val="accent2">
                    <a:lumMod val="50000"/>
                  </a:schemeClr>
                </a:solidFill>
              </a:rPr>
              <a:t>=paste(path,"Datasetuscancercarescores1.csv",sep=""),</a:t>
            </a:r>
            <a:r>
              <a:rPr lang="en-CA" dirty="0" err="1">
                <a:solidFill>
                  <a:schemeClr val="accent2">
                    <a:lumMod val="50000"/>
                  </a:schemeClr>
                </a:solidFill>
              </a:rPr>
              <a:t>row.names</a:t>
            </a:r>
            <a:r>
              <a:rPr lang="en-CA" dirty="0">
                <a:solidFill>
                  <a:schemeClr val="accent2">
                    <a:lumMod val="50000"/>
                  </a:schemeClr>
                </a:solidFill>
              </a:rPr>
              <a:t>=TRUE)</a:t>
            </a:r>
          </a:p>
          <a:p>
            <a:pPr marL="0" indent="0">
              <a:buNone/>
            </a:pPr>
            <a:r>
              <a:rPr lang="en-CA" dirty="0" err="1" smtClean="0">
                <a:solidFill>
                  <a:schemeClr val="accent2">
                    <a:lumMod val="50000"/>
                  </a:schemeClr>
                </a:solidFill>
              </a:rPr>
              <a:t>Datasetcdncancercare.scores</a:t>
            </a:r>
            <a:r>
              <a:rPr lang="en-CA" dirty="0" smtClean="0">
                <a:solidFill>
                  <a:schemeClr val="accent2">
                    <a:lumMod val="50000"/>
                  </a:schemeClr>
                </a:solidFill>
              </a:rPr>
              <a:t>=</a:t>
            </a:r>
            <a:r>
              <a:rPr lang="en-CA" dirty="0" err="1" smtClean="0">
                <a:solidFill>
                  <a:schemeClr val="accent2">
                    <a:lumMod val="50000"/>
                  </a:schemeClr>
                </a:solidFill>
              </a:rPr>
              <a:t>score.sentiment</a:t>
            </a:r>
            <a:r>
              <a:rPr lang="en-CA" dirty="0" smtClean="0">
                <a:solidFill>
                  <a:schemeClr val="accent2">
                    <a:lumMod val="50000"/>
                  </a:schemeClr>
                </a:solidFill>
              </a:rPr>
              <a:t>(</a:t>
            </a:r>
            <a:r>
              <a:rPr lang="en-CA" dirty="0" err="1" smtClean="0">
                <a:solidFill>
                  <a:schemeClr val="accent2">
                    <a:lumMod val="50000"/>
                  </a:schemeClr>
                </a:solidFill>
              </a:rPr>
              <a:t>Datasetcdncancercare$text,pos.words,neg.words</a:t>
            </a:r>
            <a:r>
              <a:rPr lang="en-CA" dirty="0" err="1">
                <a:solidFill>
                  <a:schemeClr val="accent2">
                    <a:lumMod val="50000"/>
                  </a:schemeClr>
                </a:solidFill>
              </a:rPr>
              <a:t>,.progress</a:t>
            </a:r>
            <a:r>
              <a:rPr lang="en-CA" dirty="0">
                <a:solidFill>
                  <a:schemeClr val="accent2">
                    <a:lumMod val="50000"/>
                  </a:schemeClr>
                </a:solidFill>
              </a:rPr>
              <a:t>='text')</a:t>
            </a:r>
          </a:p>
          <a:p>
            <a:pPr marL="0" indent="0">
              <a:buNone/>
            </a:pPr>
            <a:r>
              <a:rPr lang="en-CA" dirty="0">
                <a:solidFill>
                  <a:schemeClr val="accent2">
                    <a:lumMod val="50000"/>
                  </a:schemeClr>
                </a:solidFill>
              </a:rPr>
              <a:t>write.csv(</a:t>
            </a:r>
            <a:r>
              <a:rPr lang="en-CA" dirty="0" err="1">
                <a:solidFill>
                  <a:schemeClr val="accent2">
                    <a:lumMod val="50000"/>
                  </a:schemeClr>
                </a:solidFill>
              </a:rPr>
              <a:t>Datasetcdncancercare.scores,file</a:t>
            </a:r>
            <a:r>
              <a:rPr lang="en-CA" dirty="0">
                <a:solidFill>
                  <a:schemeClr val="accent2">
                    <a:lumMod val="50000"/>
                  </a:schemeClr>
                </a:solidFill>
              </a:rPr>
              <a:t>=paste(path,"Datasetcdncancercarescores.csv",</a:t>
            </a:r>
            <a:r>
              <a:rPr lang="en-CA" dirty="0" err="1">
                <a:solidFill>
                  <a:schemeClr val="accent2">
                    <a:lumMod val="50000"/>
                  </a:schemeClr>
                </a:solidFill>
              </a:rPr>
              <a:t>sep</a:t>
            </a:r>
            <a:r>
              <a:rPr lang="en-CA" dirty="0">
                <a:solidFill>
                  <a:schemeClr val="accent2">
                    <a:lumMod val="50000"/>
                  </a:schemeClr>
                </a:solidFill>
              </a:rPr>
              <a:t>=""),</a:t>
            </a:r>
            <a:r>
              <a:rPr lang="en-CA" dirty="0" err="1">
                <a:solidFill>
                  <a:schemeClr val="accent2">
                    <a:lumMod val="50000"/>
                  </a:schemeClr>
                </a:solidFill>
              </a:rPr>
              <a:t>row.names</a:t>
            </a:r>
            <a:r>
              <a:rPr lang="en-CA" dirty="0">
                <a:solidFill>
                  <a:schemeClr val="accent2">
                    <a:lumMod val="50000"/>
                  </a:schemeClr>
                </a:solidFill>
              </a:rPr>
              <a:t>=TRUE)</a:t>
            </a:r>
          </a:p>
          <a:p>
            <a:pPr marL="0" indent="0">
              <a:buNone/>
            </a:pPr>
            <a:endParaRPr lang="en-CA" dirty="0"/>
          </a:p>
        </p:txBody>
      </p:sp>
    </p:spTree>
    <p:extLst>
      <p:ext uri="{BB962C8B-B14F-4D97-AF65-F5344CB8AC3E}">
        <p14:creationId xmlns:p14="http://schemas.microsoft.com/office/powerpoint/2010/main" val="22688575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tx2">
                    <a:lumMod val="75000"/>
                  </a:schemeClr>
                </a:solidFill>
              </a:rPr>
              <a:t/>
            </a:r>
            <a:br>
              <a:rPr lang="en-US" b="1" dirty="0" smtClean="0">
                <a:solidFill>
                  <a:schemeClr val="tx2">
                    <a:lumMod val="75000"/>
                  </a:schemeClr>
                </a:solidFill>
              </a:rPr>
            </a:br>
            <a:r>
              <a:rPr lang="en-US" b="1" dirty="0" smtClean="0">
                <a:solidFill>
                  <a:schemeClr val="tx2">
                    <a:lumMod val="75000"/>
                  </a:schemeClr>
                </a:solidFill>
              </a:rPr>
              <a:t>Histogram of CDN and US </a:t>
            </a:r>
            <a:r>
              <a:rPr lang="en-US" b="1" dirty="0">
                <a:solidFill>
                  <a:schemeClr val="tx2">
                    <a:lumMod val="75000"/>
                  </a:schemeClr>
                </a:solidFill>
              </a:rPr>
              <a:t>Tweets</a:t>
            </a:r>
            <a:endParaRPr lang="en-CA" dirty="0"/>
          </a:p>
        </p:txBody>
      </p:sp>
      <p:sp>
        <p:nvSpPr>
          <p:cNvPr id="3" name="Content Placeholder 2"/>
          <p:cNvSpPr>
            <a:spLocks noGrp="1"/>
          </p:cNvSpPr>
          <p:nvPr>
            <p:ph idx="1"/>
          </p:nvPr>
        </p:nvSpPr>
        <p:spPr/>
        <p:txBody>
          <a:bodyPr/>
          <a:lstStyle/>
          <a:p>
            <a:pPr marL="0" indent="0">
              <a:buNone/>
            </a:pPr>
            <a:r>
              <a:rPr lang="en-CA" dirty="0">
                <a:solidFill>
                  <a:schemeClr val="accent2">
                    <a:lumMod val="50000"/>
                  </a:schemeClr>
                </a:solidFill>
              </a:rPr>
              <a:t>#draw the histogram of the scores for Canadian and US tweets</a:t>
            </a:r>
          </a:p>
          <a:p>
            <a:pPr marL="0" indent="0">
              <a:buNone/>
            </a:pPr>
            <a:r>
              <a:rPr lang="en-CA" dirty="0" err="1">
                <a:solidFill>
                  <a:schemeClr val="accent2">
                    <a:lumMod val="50000"/>
                  </a:schemeClr>
                </a:solidFill>
              </a:rPr>
              <a:t>hist</a:t>
            </a:r>
            <a:r>
              <a:rPr lang="en-CA" dirty="0">
                <a:solidFill>
                  <a:schemeClr val="accent2">
                    <a:lumMod val="50000"/>
                  </a:schemeClr>
                </a:solidFill>
              </a:rPr>
              <a:t>(</a:t>
            </a:r>
            <a:r>
              <a:rPr lang="en-CA" dirty="0" err="1">
                <a:solidFill>
                  <a:schemeClr val="accent2">
                    <a:lumMod val="50000"/>
                  </a:schemeClr>
                </a:solidFill>
              </a:rPr>
              <a:t>Datasetcdncancercare.scores$score</a:t>
            </a:r>
            <a:r>
              <a:rPr lang="en-CA" dirty="0">
                <a:solidFill>
                  <a:schemeClr val="accent2">
                    <a:lumMod val="50000"/>
                  </a:schemeClr>
                </a:solidFill>
              </a:rPr>
              <a:t>)</a:t>
            </a:r>
          </a:p>
          <a:p>
            <a:pPr marL="0" indent="0">
              <a:buNone/>
            </a:pPr>
            <a:r>
              <a:rPr lang="en-CA" dirty="0" err="1">
                <a:solidFill>
                  <a:schemeClr val="accent2">
                    <a:lumMod val="50000"/>
                  </a:schemeClr>
                </a:solidFill>
              </a:rPr>
              <a:t>hist</a:t>
            </a:r>
            <a:r>
              <a:rPr lang="en-CA" dirty="0">
                <a:solidFill>
                  <a:schemeClr val="accent2">
                    <a:lumMod val="50000"/>
                  </a:schemeClr>
                </a:solidFill>
              </a:rPr>
              <a:t>(</a:t>
            </a:r>
            <a:r>
              <a:rPr lang="en-CA" dirty="0" err="1">
                <a:solidFill>
                  <a:schemeClr val="accent2">
                    <a:lumMod val="50000"/>
                  </a:schemeClr>
                </a:solidFill>
              </a:rPr>
              <a:t>Datasetcancercare.scores$score</a:t>
            </a:r>
            <a:r>
              <a:rPr lang="en-CA" dirty="0">
                <a:solidFill>
                  <a:schemeClr val="accent2">
                    <a:lumMod val="50000"/>
                  </a:schemeClr>
                </a:solidFill>
              </a:rPr>
              <a:t>)</a:t>
            </a:r>
          </a:p>
        </p:txBody>
      </p:sp>
    </p:spTree>
    <p:extLst>
      <p:ext uri="{BB962C8B-B14F-4D97-AF65-F5344CB8AC3E}">
        <p14:creationId xmlns:p14="http://schemas.microsoft.com/office/powerpoint/2010/main" val="2343994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fontScale="90000"/>
          </a:bodyPr>
          <a:lstStyle/>
          <a:p>
            <a:r>
              <a:rPr lang="en-US" b="1" dirty="0" smtClean="0">
                <a:solidFill>
                  <a:schemeClr val="tx2">
                    <a:lumMod val="75000"/>
                  </a:schemeClr>
                </a:solidFill>
              </a:rPr>
              <a:t/>
            </a:r>
            <a:br>
              <a:rPr lang="en-US" b="1" dirty="0" smtClean="0">
                <a:solidFill>
                  <a:schemeClr val="tx2">
                    <a:lumMod val="75000"/>
                  </a:schemeClr>
                </a:solidFill>
              </a:rPr>
            </a:br>
            <a:r>
              <a:rPr lang="en-US" sz="4900" b="1" dirty="0" smtClean="0">
                <a:solidFill>
                  <a:schemeClr val="tx2">
                    <a:lumMod val="75000"/>
                  </a:schemeClr>
                </a:solidFill>
              </a:rPr>
              <a:t>Histogram using </a:t>
            </a:r>
            <a:r>
              <a:rPr lang="en-US" sz="4900" b="1" dirty="0" err="1" smtClean="0">
                <a:solidFill>
                  <a:schemeClr val="tx2">
                    <a:lumMod val="75000"/>
                  </a:schemeClr>
                </a:solidFill>
              </a:rPr>
              <a:t>ggplot</a:t>
            </a:r>
            <a:endParaRPr lang="en-CA" sz="4900" dirty="0"/>
          </a:p>
        </p:txBody>
      </p:sp>
      <p:sp>
        <p:nvSpPr>
          <p:cNvPr id="3" name="Content Placeholder 2"/>
          <p:cNvSpPr>
            <a:spLocks noGrp="1"/>
          </p:cNvSpPr>
          <p:nvPr>
            <p:ph idx="1"/>
          </p:nvPr>
        </p:nvSpPr>
        <p:spPr>
          <a:xfrm>
            <a:off x="457200" y="1600200"/>
            <a:ext cx="8229600" cy="4897582"/>
          </a:xfrm>
        </p:spPr>
        <p:txBody>
          <a:bodyPr>
            <a:normAutofit fontScale="85000" lnSpcReduction="20000"/>
          </a:bodyPr>
          <a:lstStyle/>
          <a:p>
            <a:pPr marL="0" indent="0">
              <a:buNone/>
            </a:pPr>
            <a:r>
              <a:rPr lang="en-CA" dirty="0">
                <a:solidFill>
                  <a:schemeClr val="accent2">
                    <a:lumMod val="50000"/>
                  </a:schemeClr>
                </a:solidFill>
              </a:rPr>
              <a:t>#use </a:t>
            </a:r>
            <a:r>
              <a:rPr lang="en-CA" dirty="0" err="1">
                <a:solidFill>
                  <a:schemeClr val="accent2">
                    <a:lumMod val="50000"/>
                  </a:schemeClr>
                </a:solidFill>
              </a:rPr>
              <a:t>ggplot</a:t>
            </a:r>
            <a:r>
              <a:rPr lang="en-CA" dirty="0">
                <a:solidFill>
                  <a:schemeClr val="accent2">
                    <a:lumMod val="50000"/>
                  </a:schemeClr>
                </a:solidFill>
              </a:rPr>
              <a:t> to draw the 2 histograms together</a:t>
            </a:r>
          </a:p>
          <a:p>
            <a:pPr marL="0" indent="0">
              <a:buNone/>
            </a:pPr>
            <a:r>
              <a:rPr lang="en-CA" dirty="0" err="1">
                <a:solidFill>
                  <a:schemeClr val="accent2">
                    <a:lumMod val="50000"/>
                  </a:schemeClr>
                </a:solidFill>
              </a:rPr>
              <a:t>Datasetcdncancercare.scores$twithandle</a:t>
            </a:r>
            <a:r>
              <a:rPr lang="en-CA" dirty="0">
                <a:solidFill>
                  <a:schemeClr val="accent2">
                    <a:lumMod val="50000"/>
                  </a:schemeClr>
                </a:solidFill>
              </a:rPr>
              <a:t>&lt;-'</a:t>
            </a:r>
            <a:r>
              <a:rPr lang="en-CA" dirty="0" err="1">
                <a:solidFill>
                  <a:schemeClr val="accent2">
                    <a:lumMod val="50000"/>
                  </a:schemeClr>
                </a:solidFill>
              </a:rPr>
              <a:t>CdnCancerCare</a:t>
            </a:r>
            <a:r>
              <a:rPr lang="en-CA" dirty="0">
                <a:solidFill>
                  <a:schemeClr val="accent2">
                    <a:lumMod val="50000"/>
                  </a:schemeClr>
                </a:solidFill>
              </a:rPr>
              <a:t>'</a:t>
            </a:r>
          </a:p>
          <a:p>
            <a:pPr marL="0" indent="0">
              <a:buNone/>
            </a:pPr>
            <a:r>
              <a:rPr lang="en-CA" dirty="0" err="1">
                <a:solidFill>
                  <a:schemeClr val="accent2">
                    <a:lumMod val="50000"/>
                  </a:schemeClr>
                </a:solidFill>
              </a:rPr>
              <a:t>Datasetcancercare.scores$twithandle</a:t>
            </a:r>
            <a:r>
              <a:rPr lang="en-CA" dirty="0">
                <a:solidFill>
                  <a:schemeClr val="accent2">
                    <a:lumMod val="50000"/>
                  </a:schemeClr>
                </a:solidFill>
              </a:rPr>
              <a:t>&lt;-'</a:t>
            </a:r>
            <a:r>
              <a:rPr lang="en-CA" dirty="0" err="1">
                <a:solidFill>
                  <a:schemeClr val="accent2">
                    <a:lumMod val="50000"/>
                  </a:schemeClr>
                </a:solidFill>
              </a:rPr>
              <a:t>CancerCare</a:t>
            </a:r>
            <a:r>
              <a:rPr lang="en-CA" dirty="0">
                <a:solidFill>
                  <a:schemeClr val="accent2">
                    <a:lumMod val="50000"/>
                  </a:schemeClr>
                </a:solidFill>
              </a:rPr>
              <a:t>'</a:t>
            </a:r>
          </a:p>
          <a:p>
            <a:pPr marL="0" indent="0">
              <a:buNone/>
            </a:pPr>
            <a:r>
              <a:rPr lang="en-CA" dirty="0" smtClean="0">
                <a:solidFill>
                  <a:schemeClr val="accent2">
                    <a:lumMod val="50000"/>
                  </a:schemeClr>
                </a:solidFill>
              </a:rPr>
              <a:t>#bind the 2 scores using </a:t>
            </a:r>
            <a:r>
              <a:rPr lang="en-CA" dirty="0" err="1" smtClean="0">
                <a:solidFill>
                  <a:schemeClr val="accent2">
                    <a:lumMod val="50000"/>
                  </a:schemeClr>
                </a:solidFill>
              </a:rPr>
              <a:t>rbind</a:t>
            </a:r>
            <a:endParaRPr lang="en-CA" dirty="0" smtClean="0">
              <a:solidFill>
                <a:schemeClr val="accent2">
                  <a:lumMod val="50000"/>
                </a:schemeClr>
              </a:solidFill>
            </a:endParaRPr>
          </a:p>
          <a:p>
            <a:pPr marL="0" indent="0">
              <a:buNone/>
            </a:pPr>
            <a:r>
              <a:rPr lang="en-CA" dirty="0" err="1" smtClean="0">
                <a:solidFill>
                  <a:schemeClr val="accent2">
                    <a:lumMod val="50000"/>
                  </a:schemeClr>
                </a:solidFill>
              </a:rPr>
              <a:t>cancer.scores</a:t>
            </a:r>
            <a:r>
              <a:rPr lang="en-CA" dirty="0" smtClean="0">
                <a:solidFill>
                  <a:schemeClr val="accent2">
                    <a:lumMod val="50000"/>
                  </a:schemeClr>
                </a:solidFill>
              </a:rPr>
              <a:t> </a:t>
            </a:r>
            <a:r>
              <a:rPr lang="en-CA" dirty="0">
                <a:solidFill>
                  <a:schemeClr val="accent2">
                    <a:lumMod val="50000"/>
                  </a:schemeClr>
                </a:solidFill>
              </a:rPr>
              <a:t>= </a:t>
            </a:r>
            <a:r>
              <a:rPr lang="en-CA" dirty="0" err="1">
                <a:solidFill>
                  <a:schemeClr val="accent2">
                    <a:lumMod val="50000"/>
                  </a:schemeClr>
                </a:solidFill>
              </a:rPr>
              <a:t>rbind</a:t>
            </a:r>
            <a:r>
              <a:rPr lang="en-CA" dirty="0">
                <a:solidFill>
                  <a:schemeClr val="accent2">
                    <a:lumMod val="50000"/>
                  </a:schemeClr>
                </a:solidFill>
              </a:rPr>
              <a:t>( </a:t>
            </a:r>
            <a:r>
              <a:rPr lang="en-CA" dirty="0" err="1">
                <a:solidFill>
                  <a:schemeClr val="accent2">
                    <a:lumMod val="50000"/>
                  </a:schemeClr>
                </a:solidFill>
              </a:rPr>
              <a:t>Datasetcdncancercare.scores</a:t>
            </a:r>
            <a:r>
              <a:rPr lang="en-CA" dirty="0">
                <a:solidFill>
                  <a:schemeClr val="accent2">
                    <a:lumMod val="50000"/>
                  </a:schemeClr>
                </a:solidFill>
              </a:rPr>
              <a:t>, </a:t>
            </a:r>
            <a:r>
              <a:rPr lang="en-CA" dirty="0" err="1">
                <a:solidFill>
                  <a:schemeClr val="accent2">
                    <a:lumMod val="50000"/>
                  </a:schemeClr>
                </a:solidFill>
              </a:rPr>
              <a:t>Datasetcancercare.scores</a:t>
            </a:r>
            <a:r>
              <a:rPr lang="en-CA" dirty="0">
                <a:solidFill>
                  <a:schemeClr val="accent2">
                    <a:lumMod val="50000"/>
                  </a:schemeClr>
                </a:solidFill>
              </a:rPr>
              <a:t> )</a:t>
            </a:r>
          </a:p>
          <a:p>
            <a:pPr marL="0" indent="0">
              <a:buNone/>
            </a:pPr>
            <a:r>
              <a:rPr lang="en-CA" dirty="0" smtClean="0">
                <a:solidFill>
                  <a:schemeClr val="accent2">
                    <a:lumMod val="50000"/>
                  </a:schemeClr>
                </a:solidFill>
              </a:rPr>
              <a:t>g</a:t>
            </a:r>
            <a:r>
              <a:rPr lang="en-CA" dirty="0">
                <a:solidFill>
                  <a:schemeClr val="accent2">
                    <a:lumMod val="50000"/>
                  </a:schemeClr>
                </a:solidFill>
              </a:rPr>
              <a:t>&lt;-</a:t>
            </a:r>
            <a:r>
              <a:rPr lang="en-CA" dirty="0" err="1">
                <a:solidFill>
                  <a:schemeClr val="accent2">
                    <a:lumMod val="50000"/>
                  </a:schemeClr>
                </a:solidFill>
              </a:rPr>
              <a:t>ggplot</a:t>
            </a:r>
            <a:r>
              <a:rPr lang="en-CA" dirty="0">
                <a:solidFill>
                  <a:schemeClr val="accent2">
                    <a:lumMod val="50000"/>
                  </a:schemeClr>
                </a:solidFill>
              </a:rPr>
              <a:t>(</a:t>
            </a:r>
            <a:r>
              <a:rPr lang="en-CA" dirty="0" err="1">
                <a:solidFill>
                  <a:schemeClr val="accent2">
                    <a:lumMod val="50000"/>
                  </a:schemeClr>
                </a:solidFill>
              </a:rPr>
              <a:t>cancer.scores</a:t>
            </a:r>
            <a:r>
              <a:rPr lang="en-CA" dirty="0">
                <a:solidFill>
                  <a:schemeClr val="accent2">
                    <a:lumMod val="50000"/>
                  </a:schemeClr>
                </a:solidFill>
              </a:rPr>
              <a:t>, </a:t>
            </a:r>
            <a:r>
              <a:rPr lang="en-CA" dirty="0" err="1">
                <a:solidFill>
                  <a:schemeClr val="accent2">
                    <a:lumMod val="50000"/>
                  </a:schemeClr>
                </a:solidFill>
              </a:rPr>
              <a:t>aes</a:t>
            </a:r>
            <a:r>
              <a:rPr lang="en-CA" dirty="0">
                <a:solidFill>
                  <a:schemeClr val="accent2">
                    <a:lumMod val="50000"/>
                  </a:schemeClr>
                </a:solidFill>
              </a:rPr>
              <a:t>(x=</a:t>
            </a:r>
            <a:r>
              <a:rPr lang="en-CA" dirty="0" err="1">
                <a:solidFill>
                  <a:schemeClr val="accent2">
                    <a:lumMod val="50000"/>
                  </a:schemeClr>
                </a:solidFill>
              </a:rPr>
              <a:t>score,fill</a:t>
            </a:r>
            <a:r>
              <a:rPr lang="en-CA" dirty="0">
                <a:solidFill>
                  <a:schemeClr val="accent2">
                    <a:lumMod val="50000"/>
                  </a:schemeClr>
                </a:solidFill>
              </a:rPr>
              <a:t>=</a:t>
            </a:r>
            <a:r>
              <a:rPr lang="en-CA" dirty="0" err="1">
                <a:solidFill>
                  <a:schemeClr val="accent2">
                    <a:lumMod val="50000"/>
                  </a:schemeClr>
                </a:solidFill>
              </a:rPr>
              <a:t>twithandle</a:t>
            </a:r>
            <a:r>
              <a:rPr lang="en-CA" dirty="0">
                <a:solidFill>
                  <a:schemeClr val="accent2">
                    <a:lumMod val="50000"/>
                  </a:schemeClr>
                </a:solidFill>
              </a:rPr>
              <a:t>))+</a:t>
            </a:r>
          </a:p>
          <a:p>
            <a:pPr marL="0" indent="0">
              <a:buNone/>
            </a:pPr>
            <a:r>
              <a:rPr lang="en-CA" dirty="0" smtClean="0">
                <a:solidFill>
                  <a:schemeClr val="accent2">
                    <a:lumMod val="50000"/>
                  </a:schemeClr>
                </a:solidFill>
              </a:rPr>
              <a:t> </a:t>
            </a:r>
            <a:r>
              <a:rPr lang="en-CA" dirty="0" err="1">
                <a:solidFill>
                  <a:schemeClr val="accent2">
                    <a:lumMod val="50000"/>
                  </a:schemeClr>
                </a:solidFill>
              </a:rPr>
              <a:t>geom_histogram</a:t>
            </a:r>
            <a:r>
              <a:rPr lang="en-CA" dirty="0">
                <a:solidFill>
                  <a:schemeClr val="accent2">
                    <a:lumMod val="50000"/>
                  </a:schemeClr>
                </a:solidFill>
              </a:rPr>
              <a:t>(</a:t>
            </a:r>
            <a:r>
              <a:rPr lang="en-CA" dirty="0" err="1">
                <a:solidFill>
                  <a:schemeClr val="accent2">
                    <a:lumMod val="50000"/>
                  </a:schemeClr>
                </a:solidFill>
              </a:rPr>
              <a:t>binwidth</a:t>
            </a:r>
            <a:r>
              <a:rPr lang="en-CA" dirty="0">
                <a:solidFill>
                  <a:schemeClr val="accent2">
                    <a:lumMod val="50000"/>
                  </a:schemeClr>
                </a:solidFill>
              </a:rPr>
              <a:t>=0.5)+</a:t>
            </a:r>
          </a:p>
          <a:p>
            <a:pPr marL="0" indent="0">
              <a:buNone/>
            </a:pPr>
            <a:r>
              <a:rPr lang="en-CA" dirty="0" err="1" smtClean="0">
                <a:solidFill>
                  <a:schemeClr val="accent2">
                    <a:lumMod val="50000"/>
                  </a:schemeClr>
                </a:solidFill>
              </a:rPr>
              <a:t>facet_grid</a:t>
            </a:r>
            <a:r>
              <a:rPr lang="en-CA" dirty="0" smtClean="0">
                <a:solidFill>
                  <a:schemeClr val="accent2">
                    <a:lumMod val="50000"/>
                  </a:schemeClr>
                </a:solidFill>
              </a:rPr>
              <a:t>(</a:t>
            </a:r>
            <a:r>
              <a:rPr lang="en-CA" dirty="0" err="1" smtClean="0">
                <a:solidFill>
                  <a:schemeClr val="accent2">
                    <a:lumMod val="50000"/>
                  </a:schemeClr>
                </a:solidFill>
              </a:rPr>
              <a:t>twithandle</a:t>
            </a:r>
            <a:r>
              <a:rPr lang="en-CA" dirty="0" smtClean="0">
                <a:solidFill>
                  <a:schemeClr val="accent2">
                    <a:lumMod val="50000"/>
                  </a:schemeClr>
                </a:solidFill>
              </a:rPr>
              <a:t> </a:t>
            </a:r>
            <a:r>
              <a:rPr lang="en-CA" dirty="0">
                <a:solidFill>
                  <a:schemeClr val="accent2">
                    <a:lumMod val="50000"/>
                  </a:schemeClr>
                </a:solidFill>
              </a:rPr>
              <a:t>~ .) </a:t>
            </a:r>
            <a:r>
              <a:rPr lang="en-CA" dirty="0" smtClean="0">
                <a:solidFill>
                  <a:schemeClr val="accent2">
                    <a:lumMod val="50000"/>
                  </a:schemeClr>
                </a:solidFill>
              </a:rPr>
              <a:t>+</a:t>
            </a:r>
          </a:p>
          <a:p>
            <a:pPr marL="0" indent="0">
              <a:buNone/>
            </a:pPr>
            <a:r>
              <a:rPr lang="en-CA" dirty="0" err="1" smtClean="0">
                <a:solidFill>
                  <a:schemeClr val="accent2">
                    <a:lumMod val="50000"/>
                  </a:schemeClr>
                </a:solidFill>
              </a:rPr>
              <a:t>theme_bw</a:t>
            </a:r>
            <a:r>
              <a:rPr lang="en-CA" dirty="0" smtClean="0">
                <a:solidFill>
                  <a:schemeClr val="accent2">
                    <a:lumMod val="50000"/>
                  </a:schemeClr>
                </a:solidFill>
              </a:rPr>
              <a:t>() + </a:t>
            </a:r>
            <a:r>
              <a:rPr lang="en-CA" dirty="0" err="1" smtClean="0">
                <a:solidFill>
                  <a:schemeClr val="accent2">
                    <a:lumMod val="50000"/>
                  </a:schemeClr>
                </a:solidFill>
              </a:rPr>
              <a:t>scale_fill_brewer</a:t>
            </a:r>
            <a:r>
              <a:rPr lang="en-CA" dirty="0" smtClean="0">
                <a:solidFill>
                  <a:schemeClr val="accent2">
                    <a:lumMod val="50000"/>
                  </a:schemeClr>
                </a:solidFill>
              </a:rPr>
              <a:t>()</a:t>
            </a:r>
          </a:p>
          <a:p>
            <a:pPr marL="0" indent="0">
              <a:buNone/>
            </a:pPr>
            <a:r>
              <a:rPr lang="en-CA" dirty="0" smtClean="0">
                <a:solidFill>
                  <a:schemeClr val="accent2">
                    <a:lumMod val="50000"/>
                  </a:schemeClr>
                </a:solidFill>
              </a:rPr>
              <a:t>g</a:t>
            </a:r>
            <a:endParaRPr lang="en-CA" dirty="0">
              <a:solidFill>
                <a:schemeClr val="accent2">
                  <a:lumMod val="50000"/>
                </a:schemeClr>
              </a:solidFill>
            </a:endParaRPr>
          </a:p>
        </p:txBody>
      </p:sp>
    </p:spTree>
    <p:extLst>
      <p:ext uri="{BB962C8B-B14F-4D97-AF65-F5344CB8AC3E}">
        <p14:creationId xmlns:p14="http://schemas.microsoft.com/office/powerpoint/2010/main" val="2680423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04286"/>
          </a:xfrm>
        </p:spPr>
        <p:txBody>
          <a:bodyPr>
            <a:normAutofit/>
          </a:bodyPr>
          <a:lstStyle/>
          <a:p>
            <a:r>
              <a:rPr lang="en-US" dirty="0" smtClean="0"/>
              <a:t/>
            </a:r>
            <a:br>
              <a:rPr lang="en-US" dirty="0" smtClean="0"/>
            </a:br>
            <a:r>
              <a:rPr lang="en-US" b="1" dirty="0" smtClean="0">
                <a:solidFill>
                  <a:schemeClr val="accent1">
                    <a:lumMod val="75000"/>
                  </a:schemeClr>
                </a:solidFill>
              </a:rPr>
              <a:t>Sentiment analysis– NY Times</a:t>
            </a:r>
            <a:endParaRPr lang="en-US" b="1" dirty="0">
              <a:solidFill>
                <a:schemeClr val="accent1">
                  <a:lumMod val="75000"/>
                </a:schemeClr>
              </a:solidFill>
            </a:endParaRPr>
          </a:p>
        </p:txBody>
      </p:sp>
      <p:pic>
        <p:nvPicPr>
          <p:cNvPr id="1026" name="Picture 2"/>
          <p:cNvPicPr>
            <a:picLocks noGrp="1" noChangeAspect="1" noChangeArrowheads="1"/>
          </p:cNvPicPr>
          <p:nvPr>
            <p:ph idx="1"/>
          </p:nvPr>
        </p:nvPicPr>
        <p:blipFill>
          <a:blip r:embed="rId2"/>
          <a:srcRect/>
          <a:stretch>
            <a:fillRect/>
          </a:stretch>
        </p:blipFill>
        <p:spPr bwMode="auto">
          <a:xfrm>
            <a:off x="4343400" y="1778924"/>
            <a:ext cx="4267200" cy="4573386"/>
          </a:xfrm>
          <a:prstGeom prst="rect">
            <a:avLst/>
          </a:prstGeom>
          <a:noFill/>
          <a:ln w="9525">
            <a:noFill/>
            <a:miter lim="800000"/>
            <a:headEnd/>
            <a:tailEnd/>
          </a:ln>
          <a:effectLst/>
        </p:spPr>
      </p:pic>
      <p:sp>
        <p:nvSpPr>
          <p:cNvPr id="5" name="Rectangle 4"/>
          <p:cNvSpPr/>
          <p:nvPr/>
        </p:nvSpPr>
        <p:spPr>
          <a:xfrm>
            <a:off x="762000" y="2286000"/>
            <a:ext cx="3581400" cy="923330"/>
          </a:xfrm>
          <a:prstGeom prst="rect">
            <a:avLst/>
          </a:prstGeom>
        </p:spPr>
        <p:txBody>
          <a:bodyPr wrap="square">
            <a:spAutoFit/>
          </a:bodyPr>
          <a:lstStyle/>
          <a:p>
            <a:r>
              <a:rPr lang="en-US" b="1" dirty="0" smtClean="0"/>
              <a:t>Computers may be good at crunching numbers, but can they crunch feelings?</a:t>
            </a:r>
            <a:endParaRPr lang="en-US" b="1" dirty="0"/>
          </a:p>
        </p:txBody>
      </p:sp>
      <p:cxnSp>
        <p:nvCxnSpPr>
          <p:cNvPr id="7" name="Elbow Connector 6"/>
          <p:cNvCxnSpPr/>
          <p:nvPr/>
        </p:nvCxnSpPr>
        <p:spPr>
          <a:xfrm>
            <a:off x="2743200" y="2992582"/>
            <a:ext cx="2776451" cy="1147156"/>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387907"/>
          </a:xfrm>
        </p:spPr>
        <p:txBody>
          <a:bodyPr>
            <a:normAutofit fontScale="90000"/>
          </a:bodyPr>
          <a:lstStyle/>
          <a:p>
            <a:r>
              <a:rPr lang="en-US" dirty="0" smtClean="0"/>
              <a:t/>
            </a:r>
            <a:br>
              <a:rPr lang="en-US" dirty="0" smtClean="0"/>
            </a:br>
            <a:r>
              <a:rPr lang="en-US" b="1" dirty="0" smtClean="0">
                <a:solidFill>
                  <a:schemeClr val="accent1">
                    <a:lumMod val="75000"/>
                  </a:schemeClr>
                </a:solidFill>
              </a:rPr>
              <a:t>Sentiment Analysis in patient care(2)</a:t>
            </a:r>
            <a:endParaRPr lang="en-US" b="1" dirty="0">
              <a:solidFill>
                <a:schemeClr val="accent1">
                  <a:lumMod val="75000"/>
                </a:schemeClr>
              </a:solidFill>
            </a:endParaRPr>
          </a:p>
        </p:txBody>
      </p:sp>
      <p:pic>
        <p:nvPicPr>
          <p:cNvPr id="2050" name="Picture 2"/>
          <p:cNvPicPr>
            <a:picLocks noGrp="1" noChangeAspect="1" noChangeArrowheads="1"/>
          </p:cNvPicPr>
          <p:nvPr>
            <p:ph idx="1"/>
          </p:nvPr>
        </p:nvPicPr>
        <p:blipFill>
          <a:blip r:embed="rId2"/>
          <a:srcRect/>
          <a:stretch>
            <a:fillRect/>
          </a:stretch>
        </p:blipFill>
        <p:spPr bwMode="auto">
          <a:xfrm>
            <a:off x="1396537" y="1915271"/>
            <a:ext cx="5702531" cy="4210892"/>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fontScale="90000"/>
          </a:bodyPr>
          <a:lstStyle/>
          <a:p>
            <a:r>
              <a:rPr lang="en-US" dirty="0" smtClean="0"/>
              <a:t/>
            </a:r>
            <a:br>
              <a:rPr lang="en-US" dirty="0" smtClean="0"/>
            </a:br>
            <a:r>
              <a:rPr lang="en-US" b="1" dirty="0" smtClean="0">
                <a:solidFill>
                  <a:schemeClr val="accent1">
                    <a:lumMod val="75000"/>
                  </a:schemeClr>
                </a:solidFill>
              </a:rPr>
              <a:t>Facts versus opinions</a:t>
            </a:r>
            <a:endParaRPr lang="en-US" b="1" dirty="0">
              <a:solidFill>
                <a:schemeClr val="accent1">
                  <a:lumMod val="75000"/>
                </a:schemeClr>
              </a:solidFill>
            </a:endParaRPr>
          </a:p>
        </p:txBody>
      </p:sp>
      <p:sp>
        <p:nvSpPr>
          <p:cNvPr id="3" name="Content Placeholder 2"/>
          <p:cNvSpPr>
            <a:spLocks noGrp="1"/>
          </p:cNvSpPr>
          <p:nvPr>
            <p:ph idx="1"/>
          </p:nvPr>
        </p:nvSpPr>
        <p:spPr/>
        <p:txBody>
          <a:bodyPr/>
          <a:lstStyle/>
          <a:p>
            <a:r>
              <a:rPr lang="en-US" dirty="0" smtClean="0">
                <a:solidFill>
                  <a:schemeClr val="accent2">
                    <a:lumMod val="50000"/>
                  </a:schemeClr>
                </a:solidFill>
              </a:rPr>
              <a:t>Facts:  objective expressions about entities, events and their attributes. </a:t>
            </a:r>
            <a:r>
              <a:rPr lang="en-US" dirty="0" err="1" smtClean="0">
                <a:solidFill>
                  <a:schemeClr val="accent2">
                    <a:lumMod val="50000"/>
                  </a:schemeClr>
                </a:solidFill>
              </a:rPr>
              <a:t>eg</a:t>
            </a:r>
            <a:r>
              <a:rPr lang="en-US" dirty="0" smtClean="0">
                <a:solidFill>
                  <a:schemeClr val="accent2">
                    <a:lumMod val="50000"/>
                  </a:schemeClr>
                </a:solidFill>
              </a:rPr>
              <a:t>. I bought a Dell laptop today</a:t>
            </a:r>
          </a:p>
          <a:p>
            <a:r>
              <a:rPr lang="en-US" dirty="0" smtClean="0">
                <a:solidFill>
                  <a:schemeClr val="accent2">
                    <a:lumMod val="50000"/>
                  </a:schemeClr>
                </a:solidFill>
              </a:rPr>
              <a:t>Opinions: subjective expressions of emotions, attitudes or feelings toward the event, entity and their attributes, </a:t>
            </a:r>
            <a:r>
              <a:rPr lang="en-US" dirty="0" err="1" smtClean="0">
                <a:solidFill>
                  <a:schemeClr val="accent2">
                    <a:lumMod val="50000"/>
                  </a:schemeClr>
                </a:solidFill>
              </a:rPr>
              <a:t>eg</a:t>
            </a:r>
            <a:r>
              <a:rPr lang="en-US" dirty="0" smtClean="0">
                <a:solidFill>
                  <a:schemeClr val="accent2">
                    <a:lumMod val="50000"/>
                  </a:schemeClr>
                </a:solidFill>
              </a:rPr>
              <a:t>.  I really </a:t>
            </a:r>
            <a:r>
              <a:rPr lang="en-US" u="sng" dirty="0" smtClean="0">
                <a:solidFill>
                  <a:schemeClr val="accent2">
                    <a:lumMod val="50000"/>
                  </a:schemeClr>
                </a:solidFill>
              </a:rPr>
              <a:t>love</a:t>
            </a:r>
            <a:r>
              <a:rPr lang="en-US" dirty="0" smtClean="0">
                <a:solidFill>
                  <a:schemeClr val="accent2">
                    <a:lumMod val="50000"/>
                  </a:schemeClr>
                </a:solidFill>
              </a:rPr>
              <a:t> the new laptop</a:t>
            </a:r>
            <a:endParaRPr lang="en-US" dirty="0">
              <a:solidFill>
                <a:schemeClr val="accent2">
                  <a:lumMod val="5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fontScale="90000"/>
          </a:bodyPr>
          <a:lstStyle/>
          <a:p>
            <a:r>
              <a:rPr lang="en-US" sz="4900" dirty="0" smtClean="0"/>
              <a:t/>
            </a:r>
            <a:br>
              <a:rPr lang="en-US" sz="4900" dirty="0" smtClean="0"/>
            </a:br>
            <a:r>
              <a:rPr lang="en-US" sz="4900" b="1" dirty="0" smtClean="0">
                <a:solidFill>
                  <a:schemeClr val="accent1">
                    <a:lumMod val="75000"/>
                  </a:schemeClr>
                </a:solidFill>
              </a:rPr>
              <a:t>Kinds of sentiment analysis</a:t>
            </a:r>
            <a:endParaRPr lang="en-US" sz="4900" b="1" dirty="0">
              <a:solidFill>
                <a:schemeClr val="accent1">
                  <a:lumMod val="75000"/>
                </a:schemeClr>
              </a:solidFill>
            </a:endParaRPr>
          </a:p>
        </p:txBody>
      </p:sp>
      <p:sp>
        <p:nvSpPr>
          <p:cNvPr id="3" name="Content Placeholder 2"/>
          <p:cNvSpPr>
            <a:spLocks noGrp="1"/>
          </p:cNvSpPr>
          <p:nvPr>
            <p:ph idx="1"/>
          </p:nvPr>
        </p:nvSpPr>
        <p:spPr/>
        <p:txBody>
          <a:bodyPr>
            <a:normAutofit fontScale="77500" lnSpcReduction="20000"/>
          </a:bodyPr>
          <a:lstStyle/>
          <a:p>
            <a:r>
              <a:rPr lang="en-US" sz="3800" dirty="0" smtClean="0">
                <a:solidFill>
                  <a:schemeClr val="accent2">
                    <a:lumMod val="50000"/>
                  </a:schemeClr>
                </a:solidFill>
              </a:rPr>
              <a:t>Document level sentiment classification: applicable for single entity analysis in the whole document, </a:t>
            </a:r>
            <a:r>
              <a:rPr lang="en-US" sz="3800" dirty="0" err="1" smtClean="0">
                <a:solidFill>
                  <a:schemeClr val="accent2">
                    <a:lumMod val="50000"/>
                  </a:schemeClr>
                </a:solidFill>
              </a:rPr>
              <a:t>eg</a:t>
            </a:r>
            <a:r>
              <a:rPr lang="en-US" sz="3800" dirty="0" smtClean="0">
                <a:solidFill>
                  <a:schemeClr val="accent2">
                    <a:lumMod val="50000"/>
                  </a:schemeClr>
                </a:solidFill>
              </a:rPr>
              <a:t>. One product (positive/negative)</a:t>
            </a:r>
          </a:p>
          <a:p>
            <a:r>
              <a:rPr lang="en-US" sz="3800" dirty="0" smtClean="0">
                <a:solidFill>
                  <a:schemeClr val="accent2">
                    <a:lumMod val="50000"/>
                  </a:schemeClr>
                </a:solidFill>
              </a:rPr>
              <a:t>Sentence level: only at the sentence level to express positive/negative/neutral opinion.  	</a:t>
            </a:r>
          </a:p>
          <a:p>
            <a:pPr>
              <a:buNone/>
            </a:pPr>
            <a:r>
              <a:rPr lang="en-US" sz="3800" dirty="0" smtClean="0">
                <a:solidFill>
                  <a:schemeClr val="accent2">
                    <a:lumMod val="50000"/>
                  </a:schemeClr>
                </a:solidFill>
              </a:rPr>
              <a:t>	Can be subjective/objective</a:t>
            </a:r>
          </a:p>
          <a:p>
            <a:pPr>
              <a:buNone/>
            </a:pPr>
            <a:r>
              <a:rPr lang="en-US" sz="3800" dirty="0" smtClean="0">
                <a:solidFill>
                  <a:schemeClr val="accent2">
                    <a:lumMod val="50000"/>
                  </a:schemeClr>
                </a:solidFill>
              </a:rPr>
              <a:t>	Subjective is not necessarily a sentiment</a:t>
            </a:r>
          </a:p>
          <a:p>
            <a:r>
              <a:rPr lang="en-US" sz="3800" dirty="0" smtClean="0">
                <a:solidFill>
                  <a:schemeClr val="accent2">
                    <a:lumMod val="50000"/>
                  </a:schemeClr>
                </a:solidFill>
              </a:rPr>
              <a:t>Entity/aspect level: also known as feature selection; catered for fine-grained analysis</a:t>
            </a:r>
          </a:p>
          <a:p>
            <a:pPr>
              <a:buNone/>
            </a:pPr>
            <a:r>
              <a:rPr lang="en-US" sz="3800" dirty="0" smtClean="0">
                <a:solidFill>
                  <a:schemeClr val="accent2">
                    <a:lumMod val="50000"/>
                  </a:schemeClr>
                </a:solidFill>
              </a:rPr>
              <a:t>	It looks directly at the opinion itself.</a:t>
            </a:r>
          </a:p>
          <a:p>
            <a:pPr>
              <a:buFont typeface="Arial" pitchFamily="34" charset="0"/>
              <a:buChar char="•"/>
            </a:pPr>
            <a:r>
              <a:rPr lang="en-US" sz="3800" dirty="0" smtClean="0">
                <a:solidFill>
                  <a:schemeClr val="accent2">
                    <a:lumMod val="50000"/>
                  </a:schemeClr>
                </a:solidFill>
              </a:rPr>
              <a:t>Opinion consists of sentiment(-</a:t>
            </a:r>
            <a:r>
              <a:rPr lang="en-US" sz="3800" dirty="0" err="1" smtClean="0">
                <a:solidFill>
                  <a:schemeClr val="accent2">
                    <a:lumMod val="50000"/>
                  </a:schemeClr>
                </a:solidFill>
              </a:rPr>
              <a:t>ve</a:t>
            </a:r>
            <a:r>
              <a:rPr lang="en-US" sz="3800" dirty="0" smtClean="0">
                <a:solidFill>
                  <a:schemeClr val="accent2">
                    <a:lumMod val="50000"/>
                  </a:schemeClr>
                </a:solidFill>
              </a:rPr>
              <a:t>/+</a:t>
            </a:r>
            <a:r>
              <a:rPr lang="en-US" sz="3800" dirty="0" err="1" smtClean="0">
                <a:solidFill>
                  <a:schemeClr val="accent2">
                    <a:lumMod val="50000"/>
                  </a:schemeClr>
                </a:solidFill>
              </a:rPr>
              <a:t>ve</a:t>
            </a:r>
            <a:r>
              <a:rPr lang="en-US" sz="3800" dirty="0" smtClean="0">
                <a:solidFill>
                  <a:schemeClr val="accent2">
                    <a:lumMod val="50000"/>
                  </a:schemeClr>
                </a:solidFill>
              </a:rPr>
              <a:t>) and target</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fontScale="90000"/>
          </a:bodyPr>
          <a:lstStyle/>
          <a:p>
            <a:r>
              <a:rPr lang="en-US" dirty="0" smtClean="0"/>
              <a:t/>
            </a:r>
            <a:br>
              <a:rPr lang="en-US" dirty="0" smtClean="0"/>
            </a:br>
            <a:r>
              <a:rPr lang="en-US" sz="4900" b="1" dirty="0" smtClean="0">
                <a:solidFill>
                  <a:schemeClr val="tx2">
                    <a:lumMod val="75000"/>
                  </a:schemeClr>
                </a:solidFill>
              </a:rPr>
              <a:t>Practical Applications</a:t>
            </a:r>
            <a:endParaRPr lang="en-US" sz="4900" b="1" dirty="0">
              <a:solidFill>
                <a:schemeClr val="tx2">
                  <a:lumMod val="75000"/>
                </a:schemeClr>
              </a:solidFill>
            </a:endParaRPr>
          </a:p>
        </p:txBody>
      </p:sp>
      <p:sp>
        <p:nvSpPr>
          <p:cNvPr id="3" name="Content Placeholder 2"/>
          <p:cNvSpPr>
            <a:spLocks noGrp="1"/>
          </p:cNvSpPr>
          <p:nvPr>
            <p:ph idx="1"/>
          </p:nvPr>
        </p:nvSpPr>
        <p:spPr>
          <a:xfrm>
            <a:off x="457200" y="1600200"/>
            <a:ext cx="8229600" cy="4800600"/>
          </a:xfrm>
        </p:spPr>
        <p:txBody>
          <a:bodyPr>
            <a:noAutofit/>
          </a:bodyPr>
          <a:lstStyle/>
          <a:p>
            <a:r>
              <a:rPr lang="en-US" dirty="0" smtClean="0">
                <a:solidFill>
                  <a:schemeClr val="accent2">
                    <a:lumMod val="50000"/>
                  </a:schemeClr>
                </a:solidFill>
              </a:rPr>
              <a:t>Market research on industries, </a:t>
            </a:r>
            <a:r>
              <a:rPr lang="en-US" dirty="0" err="1" smtClean="0">
                <a:solidFill>
                  <a:schemeClr val="accent2">
                    <a:lumMod val="50000"/>
                  </a:schemeClr>
                </a:solidFill>
              </a:rPr>
              <a:t>eg</a:t>
            </a:r>
            <a:r>
              <a:rPr lang="en-US" dirty="0" smtClean="0">
                <a:solidFill>
                  <a:schemeClr val="accent2">
                    <a:lumMod val="50000"/>
                  </a:schemeClr>
                </a:solidFill>
              </a:rPr>
              <a:t>. retail entertainment, hospitality, product development</a:t>
            </a:r>
          </a:p>
          <a:p>
            <a:r>
              <a:rPr lang="en-US" dirty="0" smtClean="0">
                <a:solidFill>
                  <a:schemeClr val="accent2">
                    <a:lumMod val="50000"/>
                  </a:schemeClr>
                </a:solidFill>
              </a:rPr>
              <a:t>Brand Management, Advertisement optimization</a:t>
            </a:r>
          </a:p>
          <a:p>
            <a:r>
              <a:rPr lang="en-US" dirty="0" smtClean="0">
                <a:solidFill>
                  <a:schemeClr val="accent2">
                    <a:lumMod val="50000"/>
                  </a:schemeClr>
                </a:solidFill>
              </a:rPr>
              <a:t>Competitor analysis, Social media monitoring</a:t>
            </a:r>
          </a:p>
          <a:p>
            <a:r>
              <a:rPr lang="en-US" dirty="0" smtClean="0">
                <a:solidFill>
                  <a:schemeClr val="accent2">
                    <a:lumMod val="50000"/>
                  </a:schemeClr>
                </a:solidFill>
              </a:rPr>
              <a:t>Health care : analyze patient data, biomedical text; hence exploring public accountability and use of taxpayers money</a:t>
            </a:r>
            <a:endParaRPr lang="en-US" dirty="0">
              <a:solidFill>
                <a:schemeClr val="accent2">
                  <a:lumMod val="5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sz="4900" b="1" dirty="0" smtClean="0">
                <a:solidFill>
                  <a:schemeClr val="tx2">
                    <a:lumMod val="75000"/>
                  </a:schemeClr>
                </a:solidFill>
              </a:rPr>
              <a:t>From </a:t>
            </a:r>
            <a:r>
              <a:rPr lang="en-US" sz="4900" b="1" dirty="0" err="1" smtClean="0">
                <a:solidFill>
                  <a:schemeClr val="tx2">
                    <a:lumMod val="75000"/>
                  </a:schemeClr>
                </a:solidFill>
              </a:rPr>
              <a:t>Pubmed</a:t>
            </a:r>
            <a:endParaRPr lang="en-US" sz="4900" b="1" dirty="0">
              <a:solidFill>
                <a:schemeClr val="tx2">
                  <a:lumMod val="75000"/>
                </a:schemeClr>
              </a:solidFill>
            </a:endParaRPr>
          </a:p>
        </p:txBody>
      </p:sp>
      <p:pic>
        <p:nvPicPr>
          <p:cNvPr id="5122" name="Picture 2"/>
          <p:cNvPicPr>
            <a:picLocks noGrp="1" noChangeAspect="1" noChangeArrowheads="1"/>
          </p:cNvPicPr>
          <p:nvPr>
            <p:ph idx="1"/>
          </p:nvPr>
        </p:nvPicPr>
        <p:blipFill>
          <a:blip r:embed="rId2"/>
          <a:srcRect/>
          <a:stretch>
            <a:fillRect/>
          </a:stretch>
        </p:blipFill>
        <p:spPr bwMode="auto">
          <a:xfrm>
            <a:off x="1110969" y="1600200"/>
            <a:ext cx="6922061" cy="4525963"/>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354657"/>
          </a:xfrm>
        </p:spPr>
        <p:txBody>
          <a:bodyPr>
            <a:normAutofit fontScale="90000"/>
          </a:bodyPr>
          <a:lstStyle/>
          <a:p>
            <a:r>
              <a:rPr lang="en-US" dirty="0" smtClean="0"/>
              <a:t/>
            </a:r>
            <a:br>
              <a:rPr lang="en-US" dirty="0" smtClean="0"/>
            </a:br>
            <a:r>
              <a:rPr lang="en-US" sz="4900" b="1" dirty="0" smtClean="0">
                <a:solidFill>
                  <a:schemeClr val="tx2">
                    <a:lumMod val="75000"/>
                  </a:schemeClr>
                </a:solidFill>
              </a:rPr>
              <a:t>Alberta Hospital Reviews</a:t>
            </a:r>
            <a:endParaRPr lang="en-US" sz="4900" b="1" dirty="0">
              <a:solidFill>
                <a:schemeClr val="tx2">
                  <a:lumMod val="75000"/>
                </a:schemeClr>
              </a:solidFill>
            </a:endParaRPr>
          </a:p>
        </p:txBody>
      </p:sp>
      <p:pic>
        <p:nvPicPr>
          <p:cNvPr id="1026" name="Picture 2"/>
          <p:cNvPicPr>
            <a:picLocks noGrp="1" noChangeAspect="1" noChangeArrowheads="1"/>
          </p:cNvPicPr>
          <p:nvPr>
            <p:ph idx="1"/>
          </p:nvPr>
        </p:nvPicPr>
        <p:blipFill>
          <a:blip r:embed="rId2"/>
          <a:srcRect/>
          <a:stretch>
            <a:fillRect/>
          </a:stretch>
        </p:blipFill>
        <p:spPr bwMode="auto">
          <a:xfrm>
            <a:off x="2094807" y="1600200"/>
            <a:ext cx="4937759" cy="4918364"/>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1863</TotalTime>
  <Words>956</Words>
  <Application>Microsoft Office PowerPoint</Application>
  <PresentationFormat>On-screen Show (4:3)</PresentationFormat>
  <Paragraphs>146</Paragraphs>
  <Slides>29</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Calibri</vt:lpstr>
      <vt:lpstr>Office Theme</vt:lpstr>
      <vt:lpstr>Sentiment Analysis</vt:lpstr>
      <vt:lpstr> What is sentimental analysis</vt:lpstr>
      <vt:lpstr> Sentiment analysis– NY Times</vt:lpstr>
      <vt:lpstr> Sentiment Analysis in patient care(2)</vt:lpstr>
      <vt:lpstr> Facts versus opinions</vt:lpstr>
      <vt:lpstr> Kinds of sentiment analysis</vt:lpstr>
      <vt:lpstr> Practical Applications</vt:lpstr>
      <vt:lpstr> From Pubmed</vt:lpstr>
      <vt:lpstr> Alberta Hospital Reviews</vt:lpstr>
      <vt:lpstr> Patient centred healthcare</vt:lpstr>
      <vt:lpstr> Patient centred healthcare</vt:lpstr>
      <vt:lpstr> Sentiment analysis problems</vt:lpstr>
      <vt:lpstr>  Healthcare Sentiment Analysis  </vt:lpstr>
      <vt:lpstr> Document Analysis </vt:lpstr>
      <vt:lpstr> References</vt:lpstr>
      <vt:lpstr> References</vt:lpstr>
      <vt:lpstr> SA of Canadian and US Cancer Care</vt:lpstr>
      <vt:lpstr> Install Packages</vt:lpstr>
      <vt:lpstr> Load Libraries</vt:lpstr>
      <vt:lpstr> Twitter Authentication</vt:lpstr>
      <vt:lpstr> Retrieving Tweets</vt:lpstr>
      <vt:lpstr> Retrieving Cdn Tweets</vt:lpstr>
      <vt:lpstr> Sentiment Function</vt:lpstr>
      <vt:lpstr> Function(Continued)</vt:lpstr>
      <vt:lpstr> Lexicon Words</vt:lpstr>
      <vt:lpstr> Read the Tweets</vt:lpstr>
      <vt:lpstr> Score the Tweets</vt:lpstr>
      <vt:lpstr> Histogram of CDN and US Tweets</vt:lpstr>
      <vt:lpstr> Histogram using ggplot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Web Developer</dc:creator>
  <cp:lastModifiedBy>Sujoy</cp:lastModifiedBy>
  <cp:revision>56</cp:revision>
  <dcterms:created xsi:type="dcterms:W3CDTF">2015-10-15T18:17:49Z</dcterms:created>
  <dcterms:modified xsi:type="dcterms:W3CDTF">2016-02-18T04:35:59Z</dcterms:modified>
</cp:coreProperties>
</file>