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99" y="47505"/>
            <a:ext cx="8782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 smtClean="0">
                <a:solidFill>
                  <a:schemeClr val="bg1">
                    <a:lumMod val="75000"/>
                  </a:schemeClr>
                </a:solidFill>
              </a:rPr>
              <a:t>Napovedovanje onesnaženosti zraka</a:t>
            </a:r>
            <a:endParaRPr lang="sl-SI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AutoShape 2" descr="Image result for nvidia geforce GTX 1070"/>
          <p:cNvSpPr>
            <a:spLocks noChangeAspect="1" noChangeArrowheads="1"/>
          </p:cNvSpPr>
          <p:nvPr/>
        </p:nvSpPr>
        <p:spPr bwMode="auto">
          <a:xfrm>
            <a:off x="155575" y="-2376488"/>
            <a:ext cx="7191375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3" name="AutoShape 4" descr="Image result for nvidia geforce GTX 1070"/>
          <p:cNvSpPr>
            <a:spLocks noChangeAspect="1" noChangeArrowheads="1"/>
          </p:cNvSpPr>
          <p:nvPr/>
        </p:nvSpPr>
        <p:spPr bwMode="auto">
          <a:xfrm>
            <a:off x="307975" y="-2224088"/>
            <a:ext cx="7191375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5" name="AutoShape 9" descr="Image result for brain parcel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6" name="AutoShape 11" descr="Image result for brain parcell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7" name="TextBox 6"/>
          <p:cNvSpPr txBox="1"/>
          <p:nvPr/>
        </p:nvSpPr>
        <p:spPr>
          <a:xfrm>
            <a:off x="612775" y="868353"/>
            <a:ext cx="77997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 smtClean="0"/>
              <a:t>Onesnaženje s PM10 in ozonom je globalni problem.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Evropska unija zahteva izdajo opozoril ob visokih koncentracijah onesnaženja.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Potrebne napovedi povprečne koncentracije za celoten dan vnaprej.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Trenutno napovedujejo eksperti.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Cilj: Uporaba strojnega učenja za avtomatizirane in bolj kvalitetne napovedi.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Koncentracija delcev odvisna od večih faktorjev:</a:t>
            </a:r>
          </a:p>
          <a:p>
            <a:pPr marL="742950" lvl="1" indent="-285750">
              <a:buFontTx/>
              <a:buChar char="-"/>
            </a:pPr>
            <a:r>
              <a:rPr lang="sl-SI" dirty="0" smtClean="0"/>
              <a:t>Temperatura</a:t>
            </a:r>
          </a:p>
          <a:p>
            <a:pPr marL="742950" lvl="1" indent="-285750">
              <a:buFontTx/>
              <a:buChar char="-"/>
            </a:pPr>
            <a:r>
              <a:rPr lang="sl-SI" dirty="0" smtClean="0"/>
              <a:t>Oblačnost</a:t>
            </a:r>
          </a:p>
          <a:p>
            <a:pPr marL="742950" lvl="1" indent="-285750">
              <a:buFontTx/>
              <a:buChar char="-"/>
            </a:pPr>
            <a:r>
              <a:rPr lang="sl-SI" dirty="0" smtClean="0"/>
              <a:t>Pritisk</a:t>
            </a:r>
          </a:p>
          <a:p>
            <a:pPr marL="742950" lvl="1" indent="-285750">
              <a:buFontTx/>
              <a:buChar char="-"/>
            </a:pPr>
            <a:r>
              <a:rPr lang="sl-SI" dirty="0" smtClean="0"/>
              <a:t>Veter</a:t>
            </a:r>
          </a:p>
          <a:p>
            <a:pPr marL="742950" lvl="1" indent="-285750">
              <a:buFontTx/>
              <a:buChar char="-"/>
            </a:pPr>
            <a:r>
              <a:rPr lang="sl-SI" dirty="0" smtClean="0"/>
              <a:t>Dan v tednu</a:t>
            </a:r>
          </a:p>
          <a:p>
            <a:pPr marL="742950" lvl="1" indent="-285750">
              <a:buFontTx/>
              <a:buChar char="-"/>
            </a:pPr>
            <a:r>
              <a:rPr lang="sl-SI" dirty="0" smtClean="0"/>
              <a:t>Letni čas</a:t>
            </a:r>
          </a:p>
          <a:p>
            <a:pPr marL="742950" lvl="1" indent="-285750">
              <a:buFontTx/>
              <a:buChar char="-"/>
            </a:pPr>
            <a:r>
              <a:rPr lang="sl-SI" dirty="0" smtClean="0"/>
              <a:t>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85" y="3056273"/>
            <a:ext cx="4495800" cy="31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99" y="47505"/>
            <a:ext cx="8782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 smtClean="0">
                <a:solidFill>
                  <a:schemeClr val="bg1">
                    <a:lumMod val="75000"/>
                  </a:schemeClr>
                </a:solidFill>
              </a:rPr>
              <a:t>Izbira modelov</a:t>
            </a:r>
            <a:endParaRPr lang="sl-SI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AutoShape 2" descr="Image result for nvidia geforce GTX 1070"/>
          <p:cNvSpPr>
            <a:spLocks noChangeAspect="1" noChangeArrowheads="1"/>
          </p:cNvSpPr>
          <p:nvPr/>
        </p:nvSpPr>
        <p:spPr bwMode="auto">
          <a:xfrm>
            <a:off x="155575" y="-2376488"/>
            <a:ext cx="7191375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3" name="AutoShape 4" descr="Image result for nvidia geforce GTX 1070"/>
          <p:cNvSpPr>
            <a:spLocks noChangeAspect="1" noChangeArrowheads="1"/>
          </p:cNvSpPr>
          <p:nvPr/>
        </p:nvSpPr>
        <p:spPr bwMode="auto">
          <a:xfrm>
            <a:off x="307975" y="-2224088"/>
            <a:ext cx="7191375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5" name="AutoShape 9" descr="Image result for brain parcel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6" name="AutoShape 11" descr="Image result for brain parcell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7" name="TextBox 6"/>
          <p:cNvSpPr txBox="1"/>
          <p:nvPr/>
        </p:nvSpPr>
        <p:spPr>
          <a:xfrm>
            <a:off x="612775" y="868353"/>
            <a:ext cx="71894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 smtClean="0"/>
              <a:t>Obstaja velik nabor modelov, ki so sposobni rešiti problem.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 smtClean="0"/>
              <a:t>Nobeden izmed modelov ni najboljši v vsaki situaciji – pomembna izbira</a:t>
            </a:r>
          </a:p>
          <a:p>
            <a:r>
              <a:rPr lang="sl-SI" dirty="0" smtClean="0"/>
              <a:t>      pravega modela.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Primeri modelov:</a:t>
            </a:r>
          </a:p>
          <a:p>
            <a:pPr marL="742950" lvl="1" indent="-285750">
              <a:buFontTx/>
              <a:buChar char="-"/>
            </a:pPr>
            <a:endParaRPr lang="sl-SI" dirty="0" smtClean="0"/>
          </a:p>
          <a:p>
            <a:pPr marL="742950" lvl="1" indent="-285750">
              <a:buFontTx/>
              <a:buChar char="-"/>
            </a:pPr>
            <a:endParaRPr lang="sl-SI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33" y="2369968"/>
            <a:ext cx="1909133" cy="2297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98" y="4826052"/>
            <a:ext cx="2362200" cy="1857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30" y="2389032"/>
            <a:ext cx="2248958" cy="1619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9" y="4343399"/>
            <a:ext cx="3189817" cy="23923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6823" y="1998025"/>
            <a:ext cx="185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Linearna regresija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72981" y="1998025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Umetne nevronske mreže</a:t>
            </a:r>
            <a:endParaRPr lang="sl-SI" dirty="0"/>
          </a:p>
        </p:txBody>
      </p:sp>
      <p:sp>
        <p:nvSpPr>
          <p:cNvPr id="15" name="TextBox 14"/>
          <p:cNvSpPr txBox="1"/>
          <p:nvPr/>
        </p:nvSpPr>
        <p:spPr>
          <a:xfrm>
            <a:off x="5159945" y="4586346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Naključni gozdovi</a:t>
            </a:r>
            <a:endParaRPr lang="sl-SI" dirty="0"/>
          </a:p>
        </p:txBody>
      </p:sp>
      <p:sp>
        <p:nvSpPr>
          <p:cNvPr id="16" name="TextBox 15"/>
          <p:cNvSpPr txBox="1"/>
          <p:nvPr/>
        </p:nvSpPr>
        <p:spPr>
          <a:xfrm>
            <a:off x="1175258" y="4158733"/>
            <a:ext cx="20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Bayesovske metode</a:t>
            </a:r>
          </a:p>
        </p:txBody>
      </p:sp>
    </p:spTree>
    <p:extLst>
      <p:ext uri="{BB962C8B-B14F-4D97-AF65-F5344CB8AC3E}">
        <p14:creationId xmlns:p14="http://schemas.microsoft.com/office/powerpoint/2010/main" val="17103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99" y="47505"/>
            <a:ext cx="8782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b="1" dirty="0" smtClean="0">
                <a:solidFill>
                  <a:schemeClr val="bg1">
                    <a:lumMod val="75000"/>
                  </a:schemeClr>
                </a:solidFill>
              </a:rPr>
              <a:t>Primerjava z ekspertnimi napovedmi</a:t>
            </a:r>
            <a:endParaRPr lang="sl-SI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AutoShape 2" descr="Image result for nvidia geforce GTX 1070"/>
          <p:cNvSpPr>
            <a:spLocks noChangeAspect="1" noChangeArrowheads="1"/>
          </p:cNvSpPr>
          <p:nvPr/>
        </p:nvSpPr>
        <p:spPr bwMode="auto">
          <a:xfrm>
            <a:off x="155575" y="-2376488"/>
            <a:ext cx="7191375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3" name="AutoShape 4" descr="Image result for nvidia geforce GTX 1070"/>
          <p:cNvSpPr>
            <a:spLocks noChangeAspect="1" noChangeArrowheads="1"/>
          </p:cNvSpPr>
          <p:nvPr/>
        </p:nvSpPr>
        <p:spPr bwMode="auto">
          <a:xfrm>
            <a:off x="307975" y="-2224088"/>
            <a:ext cx="7191375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5" name="AutoShape 9" descr="Image result for brain parcel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6" name="AutoShape 11" descr="Image result for brain parcell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7" name="TextBox 6"/>
          <p:cNvSpPr txBox="1"/>
          <p:nvPr/>
        </p:nvSpPr>
        <p:spPr>
          <a:xfrm>
            <a:off x="612775" y="868353"/>
            <a:ext cx="667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 smtClean="0"/>
              <a:t>Ali lahko modeli napovejo enako dobro kot eksperti, ali celo bolje?</a:t>
            </a:r>
          </a:p>
          <a:p>
            <a:endParaRPr lang="sl-SI" dirty="0" smtClean="0"/>
          </a:p>
          <a:p>
            <a:pPr marL="285750" indent="-285750">
              <a:buFontTx/>
              <a:buChar char="-"/>
            </a:pPr>
            <a:endParaRPr lang="sl-SI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6984" y="4037608"/>
            <a:ext cx="6428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/>
              <a:t>Eksperti so nagnjeni k napovedim večjih koncentracij – bolje da </a:t>
            </a:r>
          </a:p>
          <a:p>
            <a:r>
              <a:rPr lang="sl-SI" dirty="0"/>
              <a:t>      napovejo preveč, kot pa premalo.</a:t>
            </a:r>
          </a:p>
          <a:p>
            <a:pPr marL="285750" indent="-285750">
              <a:buFontTx/>
              <a:buChar char="-"/>
            </a:pPr>
            <a:r>
              <a:rPr lang="sl-SI" dirty="0"/>
              <a:t>Kako to tendenco upoštevati v modelih</a:t>
            </a:r>
            <a:r>
              <a:rPr lang="sl-SI" dirty="0" smtClean="0"/>
              <a:t>?</a:t>
            </a:r>
          </a:p>
          <a:p>
            <a:pPr marL="742950" lvl="1" indent="-285750">
              <a:buFontTx/>
              <a:buChar char="-"/>
            </a:pPr>
            <a:r>
              <a:rPr lang="sl-SI" dirty="0" smtClean="0"/>
              <a:t>Matrike cen</a:t>
            </a:r>
            <a:endParaRPr lang="sl-SI" dirty="0"/>
          </a:p>
        </p:txBody>
      </p:sp>
      <p:sp>
        <p:nvSpPr>
          <p:cNvPr id="11" name="TextBox 10"/>
          <p:cNvSpPr txBox="1"/>
          <p:nvPr/>
        </p:nvSpPr>
        <p:spPr>
          <a:xfrm>
            <a:off x="1447799" y="1237918"/>
            <a:ext cx="182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Točnost napovedi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123791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Ocena RPS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67948"/>
              </p:ext>
            </p:extLst>
          </p:nvPr>
        </p:nvGraphicFramePr>
        <p:xfrm>
          <a:off x="3600654" y="5149311"/>
          <a:ext cx="1504746" cy="1314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582">
                  <a:extLst>
                    <a:ext uri="{9D8B030D-6E8A-4147-A177-3AD203B41FA5}">
                      <a16:colId xmlns:a16="http://schemas.microsoft.com/office/drawing/2014/main" val="942333438"/>
                    </a:ext>
                  </a:extLst>
                </a:gridCol>
                <a:gridCol w="501582">
                  <a:extLst>
                    <a:ext uri="{9D8B030D-6E8A-4147-A177-3AD203B41FA5}">
                      <a16:colId xmlns:a16="http://schemas.microsoft.com/office/drawing/2014/main" val="4237919532"/>
                    </a:ext>
                  </a:extLst>
                </a:gridCol>
                <a:gridCol w="501582">
                  <a:extLst>
                    <a:ext uri="{9D8B030D-6E8A-4147-A177-3AD203B41FA5}">
                      <a16:colId xmlns:a16="http://schemas.microsoft.com/office/drawing/2014/main" val="2981216791"/>
                    </a:ext>
                  </a:extLst>
                </a:gridCol>
              </a:tblGrid>
              <a:tr h="438163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1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1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46316"/>
                  </a:ext>
                </a:extLst>
              </a:tr>
              <a:tr h="438163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1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800519"/>
                  </a:ext>
                </a:extLst>
              </a:tr>
              <a:tr h="438163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8652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21265"/>
              </p:ext>
            </p:extLst>
          </p:nvPr>
        </p:nvGraphicFramePr>
        <p:xfrm>
          <a:off x="6390862" y="5149310"/>
          <a:ext cx="1504746" cy="1314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582">
                  <a:extLst>
                    <a:ext uri="{9D8B030D-6E8A-4147-A177-3AD203B41FA5}">
                      <a16:colId xmlns:a16="http://schemas.microsoft.com/office/drawing/2014/main" val="942333438"/>
                    </a:ext>
                  </a:extLst>
                </a:gridCol>
                <a:gridCol w="501582">
                  <a:extLst>
                    <a:ext uri="{9D8B030D-6E8A-4147-A177-3AD203B41FA5}">
                      <a16:colId xmlns:a16="http://schemas.microsoft.com/office/drawing/2014/main" val="4237919532"/>
                    </a:ext>
                  </a:extLst>
                </a:gridCol>
                <a:gridCol w="501582">
                  <a:extLst>
                    <a:ext uri="{9D8B030D-6E8A-4147-A177-3AD203B41FA5}">
                      <a16:colId xmlns:a16="http://schemas.microsoft.com/office/drawing/2014/main" val="2981216791"/>
                    </a:ext>
                  </a:extLst>
                </a:gridCol>
              </a:tblGrid>
              <a:tr h="438163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0,1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0,9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46316"/>
                  </a:ext>
                </a:extLst>
              </a:tr>
              <a:tr h="438163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0,1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0,2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800519"/>
                  </a:ext>
                </a:extLst>
              </a:tr>
              <a:tr h="438163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0,2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0,3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0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86527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15" y="1607017"/>
            <a:ext cx="2362200" cy="2362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70" y="1669282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170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</dc:creator>
  <cp:lastModifiedBy>Gregor</cp:lastModifiedBy>
  <cp:revision>18</cp:revision>
  <dcterms:created xsi:type="dcterms:W3CDTF">2006-08-16T00:00:00Z</dcterms:created>
  <dcterms:modified xsi:type="dcterms:W3CDTF">2017-01-26T15:25:06Z</dcterms:modified>
</cp:coreProperties>
</file>