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97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23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05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38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727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051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981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79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8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066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140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E927-0926-4093-9074-EC5968AA6FA4}" type="datetimeFigureOut">
              <a:rPr lang="sl-SI" smtClean="0"/>
              <a:t>16. 01. 2017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433-99D2-41FE-ACB6-B8B8A46E33F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270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Določitev lokacije primarnega tumorja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1" y="1851750"/>
            <a:ext cx="4291422" cy="4351338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0" y="1575085"/>
            <a:ext cx="4016923" cy="5065199"/>
          </a:xfrm>
          <a:prstGeom prst="rect">
            <a:avLst/>
          </a:prstGeom>
        </p:spPr>
      </p:pic>
      <p:sp>
        <p:nvSpPr>
          <p:cNvPr id="6" name="PoljeZBesedilom 5"/>
          <p:cNvSpPr txBox="1"/>
          <p:nvPr/>
        </p:nvSpPr>
        <p:spPr>
          <a:xfrm>
            <a:off x="5039609" y="1883409"/>
            <a:ext cx="241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22 možnih lokacij</a:t>
            </a:r>
          </a:p>
        </p:txBody>
      </p:sp>
    </p:spTree>
    <p:extLst>
      <p:ext uri="{BB962C8B-B14F-4D97-AF65-F5344CB8AC3E}">
        <p14:creationId xmlns:p14="http://schemas.microsoft.com/office/powerpoint/2010/main" val="41902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5146765"/>
            <a:ext cx="10515600" cy="1030197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Podatki za 339 pacientov:</a:t>
            </a:r>
          </a:p>
          <a:p>
            <a:pPr marL="0" indent="0">
              <a:buNone/>
            </a:pPr>
            <a:r>
              <a:rPr lang="sl-SI" sz="2000" dirty="0" smtClean="0"/>
              <a:t>Starost, spol, histološki tip karcinoma, stopnja diferenciacije, 14 možnih lokacij odkritih metastaz</a:t>
            </a:r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Določitev lokacije primarnega tumorja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4014651" y="2090057"/>
            <a:ext cx="2795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22 možnih lokacij: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Naključno: 4,5%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Večinski: 25%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Zdravniki: 32%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Onkologi: 42%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Pravi od treh: 65%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28368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4962525" y="3265488"/>
            <a:ext cx="2266950" cy="10080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sl-SI" altLang="sl-SI"/>
              <a:t>Model</a:t>
            </a:r>
          </a:p>
        </p:txBody>
      </p: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9" y="2401889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400301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4" y="2257426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6" y="2473326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9" y="2617789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4" y="2544764"/>
            <a:ext cx="13303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810125" y="3421064"/>
            <a:ext cx="2266950" cy="10048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sl-SI" altLang="sl-SI" sz="2400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3467100" y="3536951"/>
            <a:ext cx="1163638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302000" y="1528763"/>
            <a:ext cx="5942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dirty="0" err="1">
                <a:latin typeface="Calibri" panose="020F0502020204030204" pitchFamily="34" charset="0"/>
              </a:rPr>
              <a:t>We</a:t>
            </a:r>
            <a:r>
              <a:rPr lang="sl-SI" altLang="sl-SI" dirty="0">
                <a:latin typeface="Calibri" panose="020F0502020204030204" pitchFamily="34" charset="0"/>
              </a:rPr>
              <a:t> </a:t>
            </a:r>
            <a:r>
              <a:rPr lang="sl-SI" altLang="sl-SI" dirty="0" err="1">
                <a:latin typeface="Calibri" panose="020F0502020204030204" pitchFamily="34" charset="0"/>
              </a:rPr>
              <a:t>want</a:t>
            </a:r>
            <a:r>
              <a:rPr lang="sl-SI" altLang="sl-SI" dirty="0">
                <a:latin typeface="Calibri" panose="020F0502020204030204" pitchFamily="34" charset="0"/>
              </a:rPr>
              <a:t> to </a:t>
            </a:r>
            <a:r>
              <a:rPr lang="sl-SI" altLang="sl-SI" dirty="0" err="1">
                <a:latin typeface="Calibri" panose="020F0502020204030204" pitchFamily="34" charset="0"/>
              </a:rPr>
              <a:t>learn</a:t>
            </a:r>
            <a:r>
              <a:rPr lang="sl-SI" altLang="sl-SI" dirty="0">
                <a:latin typeface="Calibri" panose="020F0502020204030204" pitchFamily="34" charset="0"/>
              </a:rPr>
              <a:t> </a:t>
            </a:r>
            <a:r>
              <a:rPr lang="sl-SI" altLang="sl-SI" dirty="0" err="1">
                <a:latin typeface="Calibri" panose="020F0502020204030204" pitchFamily="34" charset="0"/>
              </a:rPr>
              <a:t>from</a:t>
            </a:r>
            <a:r>
              <a:rPr lang="sl-SI" altLang="sl-SI" dirty="0">
                <a:latin typeface="Calibri" panose="020F0502020204030204" pitchFamily="34" charset="0"/>
              </a:rPr>
              <a:t> past </a:t>
            </a:r>
            <a:r>
              <a:rPr lang="sl-SI" altLang="sl-SI" dirty="0" err="1">
                <a:latin typeface="Calibri" panose="020F0502020204030204" pitchFamily="34" charset="0"/>
              </a:rPr>
              <a:t>examples</a:t>
            </a:r>
            <a:r>
              <a:rPr lang="sl-SI" altLang="sl-SI" dirty="0" smtClean="0">
                <a:latin typeface="Calibri" panose="020F0502020204030204" pitchFamily="34" charset="0"/>
              </a:rPr>
              <a:t>, </a:t>
            </a:r>
            <a:r>
              <a:rPr lang="sl-SI" altLang="sl-SI" dirty="0" err="1" smtClean="0">
                <a:latin typeface="Calibri" panose="020F0502020204030204" pitchFamily="34" charset="0"/>
              </a:rPr>
              <a:t>with</a:t>
            </a:r>
            <a:r>
              <a:rPr lang="sl-SI" altLang="sl-SI" dirty="0" smtClean="0">
                <a:latin typeface="Calibri" panose="020F0502020204030204" pitchFamily="34" charset="0"/>
              </a:rPr>
              <a:t> </a:t>
            </a:r>
            <a:r>
              <a:rPr lang="sl-SI" altLang="sl-SI" dirty="0" err="1">
                <a:latin typeface="Calibri" panose="020F0502020204030204" pitchFamily="34" charset="0"/>
              </a:rPr>
              <a:t>known</a:t>
            </a:r>
            <a:r>
              <a:rPr lang="sl-SI" altLang="sl-SI" dirty="0">
                <a:latin typeface="Calibri" panose="020F0502020204030204" pitchFamily="34" charset="0"/>
              </a:rPr>
              <a:t> </a:t>
            </a:r>
            <a:r>
              <a:rPr lang="sl-SI" altLang="sl-SI" dirty="0" err="1">
                <a:latin typeface="Calibri" panose="020F0502020204030204" pitchFamily="34" charset="0"/>
              </a:rPr>
              <a:t>outcomes</a:t>
            </a:r>
            <a:r>
              <a:rPr lang="sl-SI" altLang="sl-SI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4049714" y="4875213"/>
            <a:ext cx="4090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>
                <a:latin typeface="Calibri" panose="020F0502020204030204" pitchFamily="34" charset="0"/>
              </a:rPr>
              <a:t>To predict the outcome for a new patient.</a:t>
            </a:r>
          </a:p>
        </p:txBody>
      </p:sp>
      <p:graphicFrame>
        <p:nvGraphicFramePr>
          <p:cNvPr id="7200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2135189" y="3122613"/>
          <a:ext cx="129063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7504762" imgH="7720635" progId="Photoshop.Image.7">
                  <p:embed/>
                </p:oleObj>
              </mc:Choice>
              <mc:Fallback>
                <p:oleObj name="Image" r:id="rId4" imgW="7504762" imgH="7720635" progId="Photoshop.Image.7">
                  <p:embed/>
                  <p:pic>
                    <p:nvPicPr>
                      <p:cNvPr id="7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122613"/>
                        <a:ext cx="1290637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574925" y="3455989"/>
            <a:ext cx="375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sz="32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524001" y="0"/>
            <a:ext cx="7408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altLang="sl-SI" sz="3600" dirty="0" err="1">
                <a:latin typeface="Calibri" panose="020F0502020204030204" pitchFamily="34" charset="0"/>
              </a:rPr>
              <a:t>Basic</a:t>
            </a:r>
            <a:r>
              <a:rPr lang="sl-SI" altLang="sl-SI" sz="3600" dirty="0">
                <a:latin typeface="Calibri" panose="020F0502020204030204" pitchFamily="34" charset="0"/>
              </a:rPr>
              <a:t> </a:t>
            </a:r>
            <a:r>
              <a:rPr lang="sl-SI" altLang="sl-SI" sz="3600" dirty="0" err="1">
                <a:latin typeface="Calibri" panose="020F0502020204030204" pitchFamily="34" charset="0"/>
              </a:rPr>
              <a:t>Task</a:t>
            </a:r>
            <a:r>
              <a:rPr lang="sl-SI" altLang="sl-SI" sz="3600" dirty="0">
                <a:latin typeface="Calibri" panose="020F0502020204030204" pitchFamily="34" charset="0"/>
              </a:rPr>
              <a:t> in </a:t>
            </a:r>
            <a:r>
              <a:rPr lang="sl-SI" altLang="sl-SI" sz="3600" dirty="0" err="1" smtClean="0">
                <a:latin typeface="Calibri" panose="020F0502020204030204" pitchFamily="34" charset="0"/>
              </a:rPr>
              <a:t>Machine</a:t>
            </a:r>
            <a:r>
              <a:rPr lang="sl-SI" altLang="sl-SI" sz="3600" dirty="0" smtClean="0">
                <a:latin typeface="Calibri" panose="020F0502020204030204" pitchFamily="34" charset="0"/>
              </a:rPr>
              <a:t> </a:t>
            </a:r>
            <a:r>
              <a:rPr lang="sl-SI" altLang="sl-SI" sz="3600" dirty="0" err="1" smtClean="0">
                <a:latin typeface="Calibri" panose="020F0502020204030204" pitchFamily="34" charset="0"/>
              </a:rPr>
              <a:t>learning</a:t>
            </a:r>
            <a:endParaRPr lang="sl-SI" altLang="sl-SI" sz="3600" dirty="0">
              <a:latin typeface="Calibri" panose="020F0502020204030204" pitchFamily="34" charset="0"/>
            </a:endParaRPr>
          </a:p>
        </p:txBody>
      </p:sp>
      <p:sp>
        <p:nvSpPr>
          <p:cNvPr id="7210" name="AutoShape 42"/>
          <p:cNvSpPr>
            <a:spLocks noChangeArrowheads="1"/>
          </p:cNvSpPr>
          <p:nvPr/>
        </p:nvSpPr>
        <p:spPr bwMode="auto">
          <a:xfrm>
            <a:off x="7529514" y="3516314"/>
            <a:ext cx="1163637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8959850" y="3284538"/>
            <a:ext cx="501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sz="540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92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4781006"/>
            <a:ext cx="10665823" cy="1822677"/>
          </a:xfrm>
        </p:spPr>
        <p:txBody>
          <a:bodyPr>
            <a:normAutofit/>
          </a:bodyPr>
          <a:lstStyle/>
          <a:p>
            <a:r>
              <a:rPr lang="sl-SI" dirty="0" smtClean="0"/>
              <a:t>Onkologi: 42% (Pravi od treh: 65%)</a:t>
            </a:r>
          </a:p>
          <a:p>
            <a:r>
              <a:rPr lang="sl-SI" dirty="0" smtClean="0"/>
              <a:t>Odločitvena drevesa: 45% (Pravi od treh: 69%)</a:t>
            </a:r>
          </a:p>
          <a:p>
            <a:r>
              <a:rPr lang="sl-SI" dirty="0" smtClean="0"/>
              <a:t>Naivni </a:t>
            </a:r>
            <a:r>
              <a:rPr lang="sl-SI" dirty="0" err="1" smtClean="0"/>
              <a:t>Bayesov</a:t>
            </a:r>
            <a:r>
              <a:rPr lang="sl-SI" dirty="0" smtClean="0"/>
              <a:t> klasifikator: 50% (Pravi od treh: 75%)</a:t>
            </a:r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Določitev lokacije primarnega tumorja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0" y="1690688"/>
            <a:ext cx="3154779" cy="2979513"/>
          </a:xfrm>
          <a:prstGeom prst="rect">
            <a:avLst/>
          </a:prstGeom>
        </p:spPr>
      </p:pic>
      <p:sp>
        <p:nvSpPr>
          <p:cNvPr id="6" name="PoljeZBesedilom 5"/>
          <p:cNvSpPr txBox="1"/>
          <p:nvPr/>
        </p:nvSpPr>
        <p:spPr>
          <a:xfrm>
            <a:off x="1593668" y="1459855"/>
            <a:ext cx="296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Odločitvena drevesa</a:t>
            </a:r>
            <a:endParaRPr lang="sl-SI" sz="2400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76" y="2624032"/>
            <a:ext cx="3609900" cy="895833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6096000" y="1459855"/>
            <a:ext cx="3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Naivni </a:t>
            </a:r>
            <a:r>
              <a:rPr lang="sl-SI" sz="2400" dirty="0" err="1" smtClean="0"/>
              <a:t>Bayesov</a:t>
            </a:r>
            <a:r>
              <a:rPr lang="sl-SI" sz="2400" dirty="0" smtClean="0"/>
              <a:t> klasifikator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8707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9669" y="1428206"/>
            <a:ext cx="11284131" cy="4748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400" b="1" dirty="0" smtClean="0"/>
              <a:t>RAZLAGA DIAGNOSTICIRANJA:</a:t>
            </a:r>
          </a:p>
          <a:p>
            <a:r>
              <a:rPr lang="sl-SI" sz="2400" b="1" dirty="0" smtClean="0"/>
              <a:t>Odločitveno drevo: </a:t>
            </a:r>
          </a:p>
          <a:p>
            <a:pPr marL="0" indent="0">
              <a:buNone/>
            </a:pPr>
            <a:r>
              <a:rPr lang="sl-SI" sz="2400" dirty="0"/>
              <a:t> </a:t>
            </a:r>
            <a:r>
              <a:rPr lang="sl-SI" sz="2400" dirty="0" smtClean="0"/>
              <a:t>- uporabljena veja drevesa je </a:t>
            </a:r>
            <a:r>
              <a:rPr lang="sl-SI" sz="2400" dirty="0" err="1" smtClean="0"/>
              <a:t>if-then</a:t>
            </a:r>
            <a:r>
              <a:rPr lang="sl-SI" sz="2400" dirty="0" smtClean="0"/>
              <a:t> pravilo</a:t>
            </a:r>
          </a:p>
          <a:p>
            <a:pPr marL="0" indent="0">
              <a:buNone/>
            </a:pPr>
            <a:r>
              <a:rPr lang="sl-SI" sz="2400" dirty="0"/>
              <a:t> </a:t>
            </a:r>
            <a:r>
              <a:rPr lang="sl-SI" sz="2400" dirty="0" smtClean="0"/>
              <a:t>- zdravniki: </a:t>
            </a:r>
            <a:r>
              <a:rPr lang="sl-SI" sz="2400" dirty="0" smtClean="0">
                <a:solidFill>
                  <a:srgbClr val="FF0000"/>
                </a:solidFill>
              </a:rPr>
              <a:t>premalo uporabljenih podatkov </a:t>
            </a:r>
          </a:p>
          <a:p>
            <a:r>
              <a:rPr lang="sl-SI" sz="2400" b="1" dirty="0" smtClean="0"/>
              <a:t>Naivni </a:t>
            </a:r>
            <a:r>
              <a:rPr lang="sl-SI" sz="2400" b="1" dirty="0" err="1" smtClean="0"/>
              <a:t>Bayesov</a:t>
            </a:r>
            <a:r>
              <a:rPr lang="sl-SI" sz="2400" b="1" dirty="0" smtClean="0"/>
              <a:t> klasifikator: </a:t>
            </a:r>
          </a:p>
          <a:p>
            <a:pPr marL="0" indent="0">
              <a:buNone/>
            </a:pPr>
            <a:r>
              <a:rPr lang="sl-SI" sz="2400" dirty="0"/>
              <a:t> </a:t>
            </a:r>
            <a:r>
              <a:rPr lang="sl-SI" sz="2400" dirty="0" smtClean="0"/>
              <a:t>- vsak podatek prispeva informacijo za ali </a:t>
            </a:r>
            <a:r>
              <a:rPr lang="sl-SI" sz="2400" dirty="0" smtClean="0"/>
              <a:t>proti </a:t>
            </a:r>
            <a:r>
              <a:rPr lang="sl-SI" sz="2400" dirty="0" smtClean="0"/>
              <a:t>nekemu razredu</a:t>
            </a:r>
          </a:p>
          <a:p>
            <a:pPr marL="0" indent="0">
              <a:buNone/>
            </a:pPr>
            <a:r>
              <a:rPr lang="sl-SI" sz="2400" dirty="0"/>
              <a:t> </a:t>
            </a:r>
            <a:r>
              <a:rPr lang="sl-SI" sz="2400" dirty="0" smtClean="0"/>
              <a:t>- zdravniki: </a:t>
            </a:r>
            <a:r>
              <a:rPr lang="sl-SI" sz="2400" dirty="0" smtClean="0">
                <a:solidFill>
                  <a:srgbClr val="0070C0"/>
                </a:solidFill>
              </a:rPr>
              <a:t>mi tudi seštevamo evidenco za </a:t>
            </a:r>
            <a:r>
              <a:rPr lang="sl-SI" sz="2400" dirty="0" smtClean="0">
                <a:solidFill>
                  <a:srgbClr val="0070C0"/>
                </a:solidFill>
              </a:rPr>
              <a:t>ali proti </a:t>
            </a:r>
            <a:r>
              <a:rPr lang="sl-SI" sz="2400" dirty="0" smtClean="0">
                <a:solidFill>
                  <a:srgbClr val="0070C0"/>
                </a:solidFill>
              </a:rPr>
              <a:t>neki diagnozi</a:t>
            </a:r>
            <a:endParaRPr lang="sl-SI" sz="2400" dirty="0">
              <a:solidFill>
                <a:srgbClr val="0070C0"/>
              </a:solidFill>
            </a:endParaRPr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Določitev lokacije primarnega tumorja</a:t>
            </a:r>
            <a:endParaRPr lang="sl-SI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71" y="3067913"/>
            <a:ext cx="3598863" cy="35988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/>
          <p:cNvSpPr txBox="1"/>
          <p:nvPr/>
        </p:nvSpPr>
        <p:spPr>
          <a:xfrm>
            <a:off x="191589" y="4911635"/>
            <a:ext cx="7759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smtClean="0"/>
              <a:t>Vpliv na strojno učenje:</a:t>
            </a:r>
          </a:p>
          <a:p>
            <a:pPr marL="342900" indent="-342900">
              <a:buFontTx/>
              <a:buChar char="-"/>
            </a:pPr>
            <a:r>
              <a:rPr lang="sl-SI" sz="2400" b="1" dirty="0" smtClean="0"/>
              <a:t>Razvili smo razlago NB (prvi na svetu)</a:t>
            </a:r>
          </a:p>
          <a:p>
            <a:pPr marL="342900" indent="-342900">
              <a:buFontTx/>
              <a:buChar char="-"/>
            </a:pPr>
            <a:r>
              <a:rPr lang="sl-SI" sz="2400" b="1" dirty="0" smtClean="0"/>
              <a:t>uporabili smo NB v listih drevesa </a:t>
            </a:r>
            <a:r>
              <a:rPr lang="sl-SI" sz="2400" b="1" dirty="0"/>
              <a:t>(prvi na svetu)</a:t>
            </a:r>
          </a:p>
          <a:p>
            <a:r>
              <a:rPr lang="sl-SI" sz="2400" b="1" dirty="0" smtClean="0"/>
              <a:t>-    Kasneje smo razvili metodo razlage za poljuben model</a:t>
            </a:r>
          </a:p>
        </p:txBody>
      </p:sp>
    </p:spTree>
    <p:extLst>
      <p:ext uri="{BB962C8B-B14F-4D97-AF65-F5344CB8AC3E}">
        <p14:creationId xmlns:p14="http://schemas.microsoft.com/office/powerpoint/2010/main" val="217470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220</Words>
  <Application>Microsoft Office PowerPoint</Application>
  <PresentationFormat>Širokozaslonsko</PresentationFormat>
  <Paragraphs>36</Paragraphs>
  <Slides>5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Officeova tema</vt:lpstr>
      <vt:lpstr>Image</vt:lpstr>
      <vt:lpstr>Določitev lokacije primarnega tumorja</vt:lpstr>
      <vt:lpstr>Določitev lokacije primarnega tumorja</vt:lpstr>
      <vt:lpstr>PowerPointova predstavitev</vt:lpstr>
      <vt:lpstr>Določitev lokacije primarnega tumorja</vt:lpstr>
      <vt:lpstr>Določitev lokacije primarnega tumorja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Igor</dc:creator>
  <cp:lastModifiedBy>Igor</cp:lastModifiedBy>
  <cp:revision>10</cp:revision>
  <dcterms:created xsi:type="dcterms:W3CDTF">2017-01-16T07:13:49Z</dcterms:created>
  <dcterms:modified xsi:type="dcterms:W3CDTF">2017-01-16T08:39:13Z</dcterms:modified>
</cp:coreProperties>
</file>