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2"/>
  </p:notesMasterIdLst>
  <p:sldIdLst>
    <p:sldId id="324" r:id="rId2"/>
    <p:sldId id="309" r:id="rId3"/>
    <p:sldId id="325" r:id="rId4"/>
    <p:sldId id="315" r:id="rId5"/>
    <p:sldId id="307" r:id="rId6"/>
    <p:sldId id="313" r:id="rId7"/>
    <p:sldId id="317" r:id="rId8"/>
    <p:sldId id="318" r:id="rId9"/>
    <p:sldId id="320" r:id="rId10"/>
    <p:sldId id="32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86714" autoAdjust="0"/>
  </p:normalViewPr>
  <p:slideViewPr>
    <p:cSldViewPr snapToGrid="0" snapToObjects="1">
      <p:cViewPr varScale="1">
        <p:scale>
          <a:sx n="76" d="100"/>
          <a:sy n="76" d="100"/>
        </p:scale>
        <p:origin x="164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F5B68-E4EA-4696-8F2A-2ECB204E3BF1}" type="datetimeFigureOut">
              <a:rPr lang="sl-SI" smtClean="0"/>
              <a:pPr/>
              <a:t>16. 01. 2017</a:t>
            </a:fld>
            <a:endParaRPr lang="sl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D0F26-C385-4EAB-AEF0-B10C0F3A72C7}" type="slidenum">
              <a:rPr lang="sl-SI" smtClean="0"/>
              <a:pPr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06662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D0F26-C385-4EAB-AEF0-B10C0F3A72C7}" type="slidenum">
              <a:rPr lang="sl-SI" smtClean="0"/>
              <a:pPr/>
              <a:t>1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0772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717" y="4240404"/>
            <a:ext cx="8229600" cy="1920030"/>
          </a:xfrm>
        </p:spPr>
        <p:txBody>
          <a:bodyPr>
            <a:normAutofit fontScale="90000"/>
          </a:bodyPr>
          <a:lstStyle/>
          <a:p>
            <a:r>
              <a:rPr lang="sl-SI" dirty="0" err="1" smtClean="0">
                <a:solidFill>
                  <a:srgbClr val="0070C0"/>
                </a:solidFill>
              </a:rPr>
              <a:t>Multidocument</a:t>
            </a:r>
            <a:r>
              <a:rPr lang="sl-SI" dirty="0" smtClean="0">
                <a:solidFill>
                  <a:srgbClr val="0070C0"/>
                </a:solidFill>
              </a:rPr>
              <a:t> </a:t>
            </a:r>
            <a:r>
              <a:rPr lang="sl-SI" dirty="0" err="1" smtClean="0">
                <a:solidFill>
                  <a:srgbClr val="0070C0"/>
                </a:solidFill>
              </a:rPr>
              <a:t>summarization</a:t>
            </a:r>
            <a:r>
              <a:rPr lang="sl-SI" dirty="0" smtClean="0"/>
              <a:t/>
            </a:r>
            <a:br>
              <a:rPr lang="sl-SI" dirty="0" smtClean="0"/>
            </a:br>
            <a:r>
              <a:rPr lang="sl-SI" dirty="0"/>
              <a:t/>
            </a:r>
            <a:br>
              <a:rPr lang="sl-SI" dirty="0"/>
            </a:br>
            <a:r>
              <a:rPr lang="sl-SI" dirty="0" smtClean="0"/>
              <a:t>Ali </a:t>
            </a:r>
            <a:r>
              <a:rPr lang="sl-SI" dirty="0" smtClean="0"/>
              <a:t>lahko povzamem množico besedil brez njihovega razumevanja</a:t>
            </a:r>
            <a:r>
              <a:rPr lang="sl-SI" dirty="0" smtClean="0"/>
              <a:t>?</a:t>
            </a:r>
            <a:br>
              <a:rPr lang="sl-SI" dirty="0" smtClean="0"/>
            </a:br>
            <a:r>
              <a:rPr lang="sl-SI" dirty="0" smtClean="0">
                <a:solidFill>
                  <a:srgbClr val="00B050"/>
                </a:solidFill>
              </a:rPr>
              <a:t>Ideja: poišči k ključnih stavkov!</a:t>
            </a:r>
            <a:r>
              <a:rPr lang="sl-SI" dirty="0" smtClean="0">
                <a:solidFill>
                  <a:srgbClr val="00B050"/>
                </a:solidFill>
              </a:rPr>
              <a:t> </a:t>
            </a:r>
            <a:endParaRPr lang="sl-SI" dirty="0">
              <a:solidFill>
                <a:srgbClr val="00B050"/>
              </a:solidFill>
            </a:endParaRPr>
          </a:p>
        </p:txBody>
      </p:sp>
      <p:pic>
        <p:nvPicPr>
          <p:cNvPr id="3" name="Slika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8" y="113972"/>
            <a:ext cx="3218688" cy="2151888"/>
          </a:xfrm>
          <a:prstGeom prst="rect">
            <a:avLst/>
          </a:prstGeom>
        </p:spPr>
      </p:pic>
      <p:pic>
        <p:nvPicPr>
          <p:cNvPr id="4" name="Slika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809" y="1014004"/>
            <a:ext cx="4863401" cy="27870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89629"/>
          </a:xfrm>
        </p:spPr>
        <p:txBody>
          <a:bodyPr>
            <a:normAutofit/>
          </a:bodyPr>
          <a:lstStyle/>
          <a:p>
            <a:r>
              <a:rPr lang="en-US" dirty="0" smtClean="0"/>
              <a:t>Experimental comparison</a:t>
            </a:r>
            <a:br>
              <a:rPr lang="en-US" dirty="0" smtClean="0"/>
            </a:br>
            <a:r>
              <a:rPr lang="en-US" sz="2400" dirty="0" smtClean="0"/>
              <a:t>(</a:t>
            </a:r>
            <a:r>
              <a:rPr lang="en-US" sz="2400" dirty="0" err="1" smtClean="0"/>
              <a:t>DUC2006</a:t>
            </a:r>
            <a:r>
              <a:rPr lang="en-US" sz="2400" dirty="0" smtClean="0"/>
              <a:t>)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3557" y="1447050"/>
            <a:ext cx="6370957" cy="541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691" y="2054578"/>
            <a:ext cx="9160883" cy="3623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ravokotnik 2"/>
          <p:cNvSpPr/>
          <p:nvPr/>
        </p:nvSpPr>
        <p:spPr>
          <a:xfrm>
            <a:off x="663191" y="384472"/>
            <a:ext cx="72348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sl-SI" sz="3200" dirty="0" err="1"/>
              <a:t>Detect</a:t>
            </a:r>
            <a:r>
              <a:rPr lang="sl-SI" sz="3200" dirty="0"/>
              <a:t> </a:t>
            </a:r>
            <a:r>
              <a:rPr lang="sl-SI" sz="3200" dirty="0" err="1"/>
              <a:t>the</a:t>
            </a:r>
            <a:r>
              <a:rPr lang="sl-SI" sz="3200" dirty="0"/>
              <a:t> </a:t>
            </a:r>
            <a:r>
              <a:rPr lang="sl-SI" sz="3200" dirty="0" err="1"/>
              <a:t>relation</a:t>
            </a:r>
            <a:r>
              <a:rPr lang="sl-SI" sz="3200" dirty="0"/>
              <a:t> </a:t>
            </a:r>
            <a:r>
              <a:rPr lang="sl-SI" sz="3200" dirty="0" err="1"/>
              <a:t>between</a:t>
            </a:r>
            <a:r>
              <a:rPr lang="sl-SI" sz="3200" dirty="0"/>
              <a:t> </a:t>
            </a:r>
            <a:r>
              <a:rPr lang="sl-SI" sz="3200" dirty="0" err="1"/>
              <a:t>sentences</a:t>
            </a:r>
            <a:endParaRPr lang="sl-SI" sz="3200" dirty="0"/>
          </a:p>
          <a:p>
            <a:pPr marL="342900" indent="-342900">
              <a:buFont typeface="+mj-lt"/>
              <a:buAutoNum type="arabicPeriod"/>
            </a:pPr>
            <a:r>
              <a:rPr lang="sl-SI" sz="3200" dirty="0" err="1"/>
              <a:t>Represent</a:t>
            </a:r>
            <a:r>
              <a:rPr lang="sl-SI" sz="3200" dirty="0"/>
              <a:t> </a:t>
            </a:r>
            <a:r>
              <a:rPr lang="sl-SI" sz="3200" dirty="0" err="1"/>
              <a:t>document</a:t>
            </a:r>
            <a:r>
              <a:rPr lang="sl-SI" sz="3200" dirty="0"/>
              <a:t> as </a:t>
            </a:r>
            <a:r>
              <a:rPr lang="sl-SI" sz="3200" dirty="0" err="1"/>
              <a:t>graph</a:t>
            </a:r>
            <a:r>
              <a:rPr lang="sl-SI" sz="3200" dirty="0"/>
              <a:t> = </a:t>
            </a:r>
            <a:r>
              <a:rPr lang="sl-SI" sz="3200" dirty="0" err="1"/>
              <a:t>matrix</a:t>
            </a:r>
            <a:endParaRPr lang="sl-SI" sz="3200" dirty="0"/>
          </a:p>
          <a:p>
            <a:pPr marL="342900" indent="-342900">
              <a:buFont typeface="+mj-lt"/>
              <a:buAutoNum type="arabicPeriod"/>
            </a:pPr>
            <a:r>
              <a:rPr lang="sl-SI" sz="3200" dirty="0" err="1"/>
              <a:t>Find</a:t>
            </a:r>
            <a:r>
              <a:rPr lang="sl-SI" sz="3200" dirty="0"/>
              <a:t> most </a:t>
            </a:r>
            <a:r>
              <a:rPr lang="sl-SI" sz="3200" dirty="0" err="1"/>
              <a:t>important</a:t>
            </a:r>
            <a:r>
              <a:rPr lang="sl-SI" sz="3200" dirty="0"/>
              <a:t> </a:t>
            </a:r>
            <a:r>
              <a:rPr lang="sl-SI" sz="3200" dirty="0" err="1"/>
              <a:t>nodes</a:t>
            </a:r>
            <a:r>
              <a:rPr lang="sl-SI" sz="3200" dirty="0"/>
              <a:t> = </a:t>
            </a:r>
            <a:r>
              <a:rPr lang="sl-SI" sz="3200" dirty="0" err="1"/>
              <a:t>sentences</a:t>
            </a:r>
            <a:endParaRPr lang="sl-SI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 err="1" smtClean="0"/>
              <a:t>Matrix</a:t>
            </a:r>
            <a:r>
              <a:rPr lang="sl-SI" dirty="0" smtClean="0"/>
              <a:t> </a:t>
            </a:r>
            <a:r>
              <a:rPr lang="sl-SI" dirty="0" err="1" smtClean="0"/>
              <a:t>factorization</a:t>
            </a:r>
            <a:r>
              <a:rPr lang="sl-SI" dirty="0" smtClean="0"/>
              <a:t> </a:t>
            </a:r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err="1" smtClean="0"/>
              <a:t>multidocument</a:t>
            </a:r>
            <a:r>
              <a:rPr lang="sl-SI" dirty="0" smtClean="0"/>
              <a:t> </a:t>
            </a:r>
            <a:r>
              <a:rPr lang="sl-SI" dirty="0" err="1" smtClean="0"/>
              <a:t>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841360"/>
            <a:ext cx="5531310" cy="4525963"/>
          </a:xfrm>
        </p:spPr>
        <p:txBody>
          <a:bodyPr>
            <a:normAutofit/>
          </a:bodyPr>
          <a:lstStyle/>
          <a:p>
            <a:r>
              <a:rPr lang="sl-SI" sz="2400" dirty="0" err="1" smtClean="0"/>
              <a:t>Detect</a:t>
            </a:r>
            <a:r>
              <a:rPr lang="sl-SI" sz="2400" dirty="0" smtClean="0"/>
              <a:t> </a:t>
            </a:r>
            <a:r>
              <a:rPr lang="sl-SI" sz="2400" dirty="0" err="1" smtClean="0"/>
              <a:t>the</a:t>
            </a:r>
            <a:r>
              <a:rPr lang="sl-SI" sz="2400" dirty="0" smtClean="0"/>
              <a:t> </a:t>
            </a:r>
            <a:r>
              <a:rPr lang="sl-SI" sz="2400" dirty="0" err="1" smtClean="0"/>
              <a:t>relation</a:t>
            </a:r>
            <a:r>
              <a:rPr lang="sl-SI" sz="2400" dirty="0" smtClean="0"/>
              <a:t> </a:t>
            </a:r>
            <a:r>
              <a:rPr lang="sl-SI" sz="2400" dirty="0" err="1" smtClean="0"/>
              <a:t>between</a:t>
            </a:r>
            <a:r>
              <a:rPr lang="sl-SI" sz="2400" dirty="0" smtClean="0"/>
              <a:t> </a:t>
            </a:r>
            <a:r>
              <a:rPr lang="sl-SI" sz="2400" dirty="0" err="1" smtClean="0"/>
              <a:t>sentences</a:t>
            </a:r>
            <a:endParaRPr lang="sl-SI" sz="2400" dirty="0" smtClean="0"/>
          </a:p>
          <a:p>
            <a:r>
              <a:rPr lang="sl-SI" sz="2400" dirty="0" err="1" smtClean="0"/>
              <a:t>Represent</a:t>
            </a:r>
            <a:r>
              <a:rPr lang="sl-SI" sz="2400" dirty="0" smtClean="0"/>
              <a:t> </a:t>
            </a:r>
            <a:r>
              <a:rPr lang="sl-SI" sz="2400" dirty="0" err="1" smtClean="0"/>
              <a:t>document</a:t>
            </a:r>
            <a:r>
              <a:rPr lang="sl-SI" sz="2400" dirty="0" smtClean="0"/>
              <a:t> as </a:t>
            </a:r>
            <a:r>
              <a:rPr lang="sl-SI" sz="2400" dirty="0" err="1" smtClean="0"/>
              <a:t>graph</a:t>
            </a:r>
            <a:r>
              <a:rPr lang="sl-SI" sz="2400" dirty="0" smtClean="0"/>
              <a:t> = </a:t>
            </a:r>
            <a:r>
              <a:rPr lang="sl-SI" sz="2400" dirty="0" err="1" smtClean="0"/>
              <a:t>matrix</a:t>
            </a:r>
            <a:endParaRPr lang="sl-SI" sz="2400" dirty="0" smtClean="0"/>
          </a:p>
          <a:p>
            <a:r>
              <a:rPr lang="sl-SI" sz="2400" dirty="0" err="1" smtClean="0"/>
              <a:t>Find</a:t>
            </a:r>
            <a:r>
              <a:rPr lang="sl-SI" sz="2400" dirty="0" smtClean="0"/>
              <a:t> most </a:t>
            </a:r>
            <a:r>
              <a:rPr lang="sl-SI" sz="2400" dirty="0" err="1" smtClean="0"/>
              <a:t>important</a:t>
            </a:r>
            <a:r>
              <a:rPr lang="sl-SI" sz="2400" dirty="0" smtClean="0"/>
              <a:t> </a:t>
            </a:r>
            <a:r>
              <a:rPr lang="sl-SI" sz="2400" dirty="0" err="1" smtClean="0"/>
              <a:t>nodes</a:t>
            </a:r>
            <a:r>
              <a:rPr lang="sl-SI" sz="2400" dirty="0" smtClean="0"/>
              <a:t> = </a:t>
            </a:r>
            <a:r>
              <a:rPr lang="sl-SI" sz="2400" dirty="0" err="1" smtClean="0"/>
              <a:t>sentences</a:t>
            </a:r>
            <a:endParaRPr lang="sl-SI" sz="2400" dirty="0"/>
          </a:p>
          <a:p>
            <a:r>
              <a:rPr lang="en-US" sz="2400" dirty="0" smtClean="0"/>
              <a:t>Like </a:t>
            </a:r>
            <a:r>
              <a:rPr lang="en-US" sz="2400" dirty="0" smtClean="0"/>
              <a:t>numbers, matrices can be factored</a:t>
            </a:r>
          </a:p>
          <a:p>
            <a:r>
              <a:rPr lang="en-US" sz="2400" i="1" dirty="0" err="1" smtClean="0"/>
              <a:t>m</a:t>
            </a:r>
            <a:r>
              <a:rPr lang="en-US" sz="2400" dirty="0" err="1" smtClean="0"/>
              <a:t>•</a:t>
            </a:r>
            <a:r>
              <a:rPr lang="en-US" sz="2400" i="1" dirty="0" err="1" smtClean="0"/>
              <a:t>n</a:t>
            </a:r>
            <a:r>
              <a:rPr lang="en-US" sz="2400" dirty="0" smtClean="0"/>
              <a:t> matrix = </a:t>
            </a:r>
            <a:r>
              <a:rPr lang="en-US" sz="2400" i="1" dirty="0" err="1" smtClean="0"/>
              <a:t>m</a:t>
            </a:r>
            <a:r>
              <a:rPr lang="en-US" sz="2400" dirty="0" err="1" smtClean="0"/>
              <a:t>•</a:t>
            </a:r>
            <a:r>
              <a:rPr lang="en-US" sz="2400" i="1" dirty="0" err="1" smtClean="0"/>
              <a:t>k</a:t>
            </a:r>
            <a:r>
              <a:rPr lang="en-US" sz="2400" dirty="0" smtClean="0"/>
              <a:t> times </a:t>
            </a:r>
            <a:r>
              <a:rPr lang="en-US" sz="2400" i="1" dirty="0" err="1" smtClean="0"/>
              <a:t>k</a:t>
            </a:r>
            <a:r>
              <a:rPr lang="en-US" sz="2400" dirty="0" err="1" smtClean="0"/>
              <a:t>•</a:t>
            </a:r>
            <a:r>
              <a:rPr lang="en-US" sz="2400" i="1" dirty="0" err="1" smtClean="0"/>
              <a:t>n</a:t>
            </a:r>
            <a:r>
              <a:rPr lang="en-US" sz="2400" dirty="0" smtClean="0"/>
              <a:t> </a:t>
            </a:r>
            <a:endParaRPr lang="sl-SI" sz="2400" dirty="0" smtClean="0"/>
          </a:p>
          <a:p>
            <a:r>
              <a:rPr lang="sl-SI" sz="2400" dirty="0"/>
              <a:t>Use </a:t>
            </a:r>
            <a:r>
              <a:rPr lang="sl-SI" sz="2400" dirty="0" err="1"/>
              <a:t>Arcehtypal</a:t>
            </a:r>
            <a:r>
              <a:rPr lang="sl-SI" sz="2400" dirty="0"/>
              <a:t> </a:t>
            </a:r>
            <a:r>
              <a:rPr lang="sl-SI" sz="2400" dirty="0" err="1"/>
              <a:t>Analysis</a:t>
            </a:r>
            <a:endParaRPr lang="en-US" sz="2400" dirty="0"/>
          </a:p>
          <a:p>
            <a:r>
              <a:rPr lang="sl-SI" sz="2400" dirty="0" smtClean="0"/>
              <a:t>k = </a:t>
            </a:r>
            <a:r>
              <a:rPr lang="sl-SI" sz="2400" dirty="0" err="1" smtClean="0"/>
              <a:t>number</a:t>
            </a:r>
            <a:r>
              <a:rPr lang="sl-SI" sz="2400" dirty="0" smtClean="0"/>
              <a:t> </a:t>
            </a:r>
            <a:r>
              <a:rPr lang="sl-SI" sz="2400" dirty="0" err="1" smtClean="0"/>
              <a:t>of</a:t>
            </a:r>
            <a:r>
              <a:rPr lang="sl-SI" sz="2400" dirty="0" smtClean="0"/>
              <a:t> </a:t>
            </a:r>
            <a:r>
              <a:rPr lang="sl-SI" sz="2400" dirty="0" err="1" smtClean="0"/>
              <a:t>important</a:t>
            </a:r>
            <a:r>
              <a:rPr lang="sl-SI" sz="2400" dirty="0" smtClean="0"/>
              <a:t> </a:t>
            </a:r>
            <a:r>
              <a:rPr lang="sl-SI" sz="2400" dirty="0" err="1" smtClean="0"/>
              <a:t>sentences</a:t>
            </a:r>
            <a:endParaRPr lang="sl-SI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73833" y="2900183"/>
            <a:ext cx="906007" cy="1132551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928225" y="2900183"/>
            <a:ext cx="0" cy="11325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073833" y="2803107"/>
            <a:ext cx="90600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67132" y="3222373"/>
            <a:ext cx="401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02860" y="3028387"/>
            <a:ext cx="5576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/>
              <a:t>=</a:t>
            </a:r>
            <a:endParaRPr lang="en-US" sz="4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377908" y="2408715"/>
            <a:ext cx="32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31310" y="4748409"/>
            <a:ext cx="674011" cy="11325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385702" y="4748409"/>
            <a:ext cx="0" cy="11325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531310" y="4651333"/>
            <a:ext cx="67401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24609" y="5070599"/>
            <a:ext cx="401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29612" y="4263030"/>
            <a:ext cx="30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16200000">
            <a:off x="6666878" y="5077596"/>
            <a:ext cx="67401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03350" y="4882024"/>
            <a:ext cx="30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52943" y="4592100"/>
            <a:ext cx="90600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76518" y="4203797"/>
            <a:ext cx="32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241640" y="4744499"/>
            <a:ext cx="4617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•</a:t>
            </a:r>
            <a:endParaRPr lang="en-US" sz="3600" b="1" dirty="0"/>
          </a:p>
        </p:txBody>
      </p:sp>
      <p:sp>
        <p:nvSpPr>
          <p:cNvPr id="27" name="Rectangle 26"/>
          <p:cNvSpPr/>
          <p:nvPr/>
        </p:nvSpPr>
        <p:spPr>
          <a:xfrm>
            <a:off x="7156898" y="4748409"/>
            <a:ext cx="902052" cy="69431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75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Igor\Desktop\Predavanja\D English SU 2012-13\P10\tabela Ercan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2" y="2077500"/>
            <a:ext cx="8940432" cy="280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949273"/>
          </a:xfrm>
        </p:spPr>
        <p:txBody>
          <a:bodyPr/>
          <a:lstStyle/>
          <a:p>
            <a:r>
              <a:rPr lang="sl-SI" dirty="0" smtClean="0"/>
              <a:t>A </a:t>
            </a:r>
            <a:r>
              <a:rPr lang="sl-SI" dirty="0" err="1" smtClean="0"/>
              <a:t>simple</a:t>
            </a:r>
            <a:r>
              <a:rPr lang="sl-SI" dirty="0" smtClean="0"/>
              <a:t> </a:t>
            </a:r>
            <a:r>
              <a:rPr lang="sl-SI" dirty="0" err="1" smtClean="0"/>
              <a:t>example</a:t>
            </a:r>
            <a:r>
              <a:rPr lang="sl-SI" dirty="0" smtClean="0"/>
              <a:t/>
            </a:r>
            <a:br>
              <a:rPr lang="sl-SI" dirty="0" smtClean="0"/>
            </a:br>
            <a:r>
              <a:rPr lang="sl-SI" sz="2000" dirty="0" smtClean="0"/>
              <a:t>(</a:t>
            </a:r>
            <a:r>
              <a:rPr lang="sl-SI" sz="2000" dirty="0" err="1" smtClean="0"/>
              <a:t>the</a:t>
            </a:r>
            <a:r>
              <a:rPr lang="sl-SI" sz="2000" dirty="0" smtClean="0"/>
              <a:t> </a:t>
            </a:r>
            <a:r>
              <a:rPr lang="sl-SI" sz="2000" dirty="0" err="1" smtClean="0"/>
              <a:t>number</a:t>
            </a:r>
            <a:r>
              <a:rPr lang="sl-SI" sz="2000" dirty="0" smtClean="0"/>
              <a:t> </a:t>
            </a:r>
            <a:r>
              <a:rPr lang="sl-SI" sz="2000" dirty="0" err="1" smtClean="0"/>
              <a:t>of</a:t>
            </a:r>
            <a:r>
              <a:rPr lang="sl-SI" sz="2000" dirty="0" smtClean="0"/>
              <a:t> </a:t>
            </a:r>
            <a:r>
              <a:rPr lang="sl-SI" sz="2000" dirty="0" err="1" smtClean="0"/>
              <a:t>archetypes</a:t>
            </a:r>
            <a:r>
              <a:rPr lang="sl-SI" sz="2000" dirty="0" smtClean="0"/>
              <a:t> = 3)</a:t>
            </a:r>
            <a:endParaRPr lang="en-US" dirty="0"/>
          </a:p>
        </p:txBody>
      </p:sp>
      <p:sp>
        <p:nvSpPr>
          <p:cNvPr id="3" name="Right Brace 2"/>
          <p:cNvSpPr/>
          <p:nvPr/>
        </p:nvSpPr>
        <p:spPr>
          <a:xfrm>
            <a:off x="351692" y="2592125"/>
            <a:ext cx="151227" cy="6575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0" name="Right Brace 9"/>
          <p:cNvSpPr/>
          <p:nvPr/>
        </p:nvSpPr>
        <p:spPr>
          <a:xfrm>
            <a:off x="351692" y="3305143"/>
            <a:ext cx="151227" cy="6767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5" name="TextBox 14"/>
          <p:cNvSpPr txBox="1"/>
          <p:nvPr/>
        </p:nvSpPr>
        <p:spPr>
          <a:xfrm>
            <a:off x="351692" y="274637"/>
            <a:ext cx="3221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 = cluster membership</a:t>
            </a:r>
          </a:p>
          <a:p>
            <a:endParaRPr lang="en-GB" dirty="0" smtClean="0"/>
          </a:p>
          <a:p>
            <a:r>
              <a:rPr lang="en-GB" dirty="0" smtClean="0"/>
              <a:t>C = sentence ranking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02919" y="618978"/>
            <a:ext cx="692835" cy="2229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1"/>
          </p:cNvCxnSpPr>
          <p:nvPr/>
        </p:nvCxnSpPr>
        <p:spPr>
          <a:xfrm flipV="1">
            <a:off x="502919" y="1197967"/>
            <a:ext cx="914400" cy="2445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>
            <a:off x="8304921" y="3981890"/>
            <a:ext cx="400929" cy="6616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cxnSp>
        <p:nvCxnSpPr>
          <p:cNvPr id="25" name="Straight Arrow Connector 24"/>
          <p:cNvCxnSpPr>
            <a:stCxn id="23" idx="1"/>
          </p:cNvCxnSpPr>
          <p:nvPr/>
        </p:nvCxnSpPr>
        <p:spPr>
          <a:xfrm flipH="1" flipV="1">
            <a:off x="7404589" y="736302"/>
            <a:ext cx="900332" cy="3576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485205" y="89971"/>
            <a:ext cx="2799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</a:t>
            </a:r>
          </a:p>
          <a:p>
            <a:r>
              <a:rPr lang="en-GB" dirty="0" smtClean="0"/>
              <a:t>      = archetype significance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32" y="378727"/>
            <a:ext cx="6000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Multi</a:t>
            </a:r>
            <a:r>
              <a:rPr lang="sl-SI" dirty="0" smtClean="0"/>
              <a:t>-</a:t>
            </a:r>
            <a:r>
              <a:rPr lang="sl-SI" dirty="0" err="1" smtClean="0"/>
              <a:t>document</a:t>
            </a:r>
            <a:r>
              <a:rPr lang="sl-SI" dirty="0" smtClean="0"/>
              <a:t>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Given: a set of textual documents</a:t>
            </a:r>
          </a:p>
          <a:p>
            <a:r>
              <a:rPr lang="en-US" dirty="0" smtClean="0"/>
              <a:t>Find: a small subset of sentences that best summarize the contents of all documents</a:t>
            </a:r>
          </a:p>
          <a:p>
            <a:pPr>
              <a:buNone/>
            </a:pPr>
            <a:r>
              <a:rPr lang="en-US" dirty="0" smtClean="0"/>
              <a:t>_______________________________________</a:t>
            </a:r>
          </a:p>
          <a:p>
            <a:pPr>
              <a:buFont typeface="Wingdings" pitchFamily="2" charset="2"/>
              <a:buChar char="ü"/>
            </a:pPr>
            <a:r>
              <a:rPr lang="sl-SI" dirty="0" smtClean="0">
                <a:solidFill>
                  <a:srgbClr val="00B050"/>
                </a:solidFill>
              </a:rPr>
              <a:t>S</a:t>
            </a:r>
            <a:r>
              <a:rPr lang="en-US" dirty="0" err="1" smtClean="0">
                <a:solidFill>
                  <a:srgbClr val="00B050"/>
                </a:solidFill>
              </a:rPr>
              <a:t>entences</a:t>
            </a:r>
            <a:r>
              <a:rPr lang="en-US" dirty="0" smtClean="0">
                <a:solidFill>
                  <a:srgbClr val="00B050"/>
                </a:solidFill>
              </a:rPr>
              <a:t>  </a:t>
            </a:r>
            <a:r>
              <a:rPr lang="en-US" dirty="0">
                <a:solidFill>
                  <a:srgbClr val="00B050"/>
                </a:solidFill>
              </a:rPr>
              <a:t>in the </a:t>
            </a:r>
            <a:r>
              <a:rPr lang="en-US" dirty="0" smtClean="0">
                <a:solidFill>
                  <a:srgbClr val="00B050"/>
                </a:solidFill>
              </a:rPr>
              <a:t>summary  correspond to</a:t>
            </a:r>
            <a:r>
              <a:rPr lang="sl-SI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Archetypes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No need to have separate documents (join them)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Input matrix describes the relation between sentences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No need for advanced NLP  </a:t>
            </a:r>
            <a:endParaRPr lang="sl-SI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sl-SI" dirty="0" err="1" smtClean="0">
                <a:solidFill>
                  <a:srgbClr val="00B050"/>
                </a:solidFill>
              </a:rPr>
              <a:t>Competitive</a:t>
            </a:r>
            <a:r>
              <a:rPr lang="sl-SI" dirty="0" smtClean="0">
                <a:solidFill>
                  <a:srgbClr val="00B050"/>
                </a:solidFill>
              </a:rPr>
              <a:t> </a:t>
            </a:r>
            <a:r>
              <a:rPr lang="sl-SI" dirty="0" err="1" smtClean="0">
                <a:solidFill>
                  <a:srgbClr val="00B050"/>
                </a:solidFill>
              </a:rPr>
              <a:t>results</a:t>
            </a:r>
            <a:r>
              <a:rPr lang="sl-SI" dirty="0" smtClean="0">
                <a:solidFill>
                  <a:srgbClr val="00B050"/>
                </a:solidFill>
              </a:rPr>
              <a:t> </a:t>
            </a:r>
            <a:r>
              <a:rPr lang="sl-SI" dirty="0" err="1" smtClean="0">
                <a:solidFill>
                  <a:srgbClr val="00B050"/>
                </a:solidFill>
              </a:rPr>
              <a:t>when</a:t>
            </a:r>
            <a:r>
              <a:rPr lang="sl-SI" dirty="0" smtClean="0">
                <a:solidFill>
                  <a:srgbClr val="00B050"/>
                </a:solidFill>
              </a:rPr>
              <a:t> </a:t>
            </a:r>
            <a:r>
              <a:rPr lang="sl-SI" dirty="0" err="1" smtClean="0">
                <a:solidFill>
                  <a:srgbClr val="00B050"/>
                </a:solidFill>
              </a:rPr>
              <a:t>compared</a:t>
            </a:r>
            <a:r>
              <a:rPr lang="sl-SI" dirty="0" smtClean="0">
                <a:solidFill>
                  <a:srgbClr val="00B050"/>
                </a:solidFill>
              </a:rPr>
              <a:t> </a:t>
            </a:r>
            <a:r>
              <a:rPr lang="sl-SI" dirty="0" err="1" smtClean="0">
                <a:solidFill>
                  <a:srgbClr val="00B050"/>
                </a:solidFill>
              </a:rPr>
              <a:t>with</a:t>
            </a:r>
            <a:r>
              <a:rPr lang="sl-SI" dirty="0" smtClean="0">
                <a:solidFill>
                  <a:srgbClr val="00B050"/>
                </a:solidFill>
              </a:rPr>
              <a:t>  </a:t>
            </a:r>
            <a:r>
              <a:rPr lang="sl-SI" dirty="0" err="1" smtClean="0">
                <a:solidFill>
                  <a:srgbClr val="00B050"/>
                </a:solidFill>
              </a:rPr>
              <a:t>advanced</a:t>
            </a:r>
            <a:r>
              <a:rPr lang="sl-SI" dirty="0" smtClean="0">
                <a:solidFill>
                  <a:srgbClr val="00B050"/>
                </a:solidFill>
              </a:rPr>
              <a:t> </a:t>
            </a:r>
            <a:r>
              <a:rPr lang="sl-SI" dirty="0" err="1" smtClean="0">
                <a:solidFill>
                  <a:srgbClr val="00B050"/>
                </a:solidFill>
              </a:rPr>
              <a:t>and</a:t>
            </a:r>
            <a:r>
              <a:rPr lang="sl-SI" dirty="0" smtClean="0">
                <a:solidFill>
                  <a:srgbClr val="00B050"/>
                </a:solidFill>
              </a:rPr>
              <a:t> </a:t>
            </a:r>
            <a:r>
              <a:rPr lang="sl-SI" dirty="0" err="1" smtClean="0">
                <a:solidFill>
                  <a:srgbClr val="00B050"/>
                </a:solidFill>
              </a:rPr>
              <a:t>much</a:t>
            </a:r>
            <a:r>
              <a:rPr lang="sl-SI" dirty="0" smtClean="0">
                <a:solidFill>
                  <a:srgbClr val="00B050"/>
                </a:solidFill>
              </a:rPr>
              <a:t> more </a:t>
            </a:r>
            <a:r>
              <a:rPr lang="sl-SI" dirty="0" err="1" smtClean="0">
                <a:solidFill>
                  <a:srgbClr val="00B050"/>
                </a:solidFill>
              </a:rPr>
              <a:t>complicated</a:t>
            </a:r>
            <a:r>
              <a:rPr lang="sl-SI" dirty="0" smtClean="0">
                <a:solidFill>
                  <a:srgbClr val="00B050"/>
                </a:solidFill>
              </a:rPr>
              <a:t> </a:t>
            </a:r>
            <a:r>
              <a:rPr lang="sl-SI" dirty="0" err="1" smtClean="0">
                <a:solidFill>
                  <a:srgbClr val="00B050"/>
                </a:solidFill>
              </a:rPr>
              <a:t>methods</a:t>
            </a:r>
            <a:endParaRPr lang="sl-SI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sl-SI" dirty="0" smtClean="0">
                <a:solidFill>
                  <a:srgbClr val="00B050"/>
                </a:solidFill>
              </a:rPr>
              <a:t>One </a:t>
            </a:r>
            <a:r>
              <a:rPr lang="sl-SI" dirty="0" err="1" smtClean="0">
                <a:solidFill>
                  <a:srgbClr val="00B050"/>
                </a:solidFill>
              </a:rPr>
              <a:t>can</a:t>
            </a:r>
            <a:r>
              <a:rPr lang="sl-SI" dirty="0" smtClean="0">
                <a:solidFill>
                  <a:srgbClr val="00B050"/>
                </a:solidFill>
              </a:rPr>
              <a:t> </a:t>
            </a:r>
            <a:r>
              <a:rPr lang="sl-SI" dirty="0" err="1" smtClean="0">
                <a:solidFill>
                  <a:srgbClr val="00B050"/>
                </a:solidFill>
              </a:rPr>
              <a:t>add</a:t>
            </a:r>
            <a:r>
              <a:rPr lang="sl-SI" dirty="0" smtClean="0">
                <a:solidFill>
                  <a:srgbClr val="00B050"/>
                </a:solidFill>
              </a:rPr>
              <a:t> </a:t>
            </a:r>
            <a:r>
              <a:rPr lang="sl-SI" dirty="0" err="1" smtClean="0">
                <a:solidFill>
                  <a:srgbClr val="00B050"/>
                </a:solidFill>
              </a:rPr>
              <a:t>advanced</a:t>
            </a:r>
            <a:r>
              <a:rPr lang="sl-SI" dirty="0" smtClean="0">
                <a:solidFill>
                  <a:srgbClr val="00B050"/>
                </a:solidFill>
              </a:rPr>
              <a:t> NLP to </a:t>
            </a:r>
            <a:r>
              <a:rPr lang="sl-SI" dirty="0" err="1" smtClean="0">
                <a:solidFill>
                  <a:srgbClr val="00B050"/>
                </a:solidFill>
              </a:rPr>
              <a:t>improve</a:t>
            </a:r>
            <a:r>
              <a:rPr lang="sl-SI" dirty="0" smtClean="0">
                <a:solidFill>
                  <a:srgbClr val="00B050"/>
                </a:solidFill>
              </a:rPr>
              <a:t> </a:t>
            </a:r>
            <a:r>
              <a:rPr lang="sl-SI" dirty="0" err="1" smtClean="0">
                <a:solidFill>
                  <a:srgbClr val="00B050"/>
                </a:solidFill>
              </a:rPr>
              <a:t>results</a:t>
            </a:r>
            <a:endParaRPr lang="en-US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Multi</a:t>
            </a:r>
            <a:r>
              <a:rPr lang="sl-SI" dirty="0" smtClean="0"/>
              <a:t>-</a:t>
            </a:r>
            <a:r>
              <a:rPr lang="sl-SI" dirty="0" err="1" smtClean="0"/>
              <a:t>document</a:t>
            </a:r>
            <a:r>
              <a:rPr lang="sl-SI" dirty="0" smtClean="0"/>
              <a:t>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l-SI" dirty="0" smtClean="0"/>
              <a:t>n sentences                                      : matrix T</a:t>
            </a:r>
            <a:endParaRPr lang="sl-SI" i="1" dirty="0" smtClean="0"/>
          </a:p>
          <a:p>
            <a:pPr>
              <a:buNone/>
            </a:pPr>
            <a:r>
              <a:rPr lang="sl-SI" dirty="0" smtClean="0"/>
              <a:t>We need also the sentence similarity matrix: </a:t>
            </a:r>
            <a:r>
              <a:rPr lang="sl-SI" i="1" dirty="0" smtClean="0"/>
              <a:t>A</a:t>
            </a:r>
          </a:p>
          <a:p>
            <a:pPr>
              <a:buNone/>
            </a:pPr>
            <a:r>
              <a:rPr lang="sl-SI" i="1" dirty="0" smtClean="0"/>
              <a:t>A = relation between sentences</a:t>
            </a:r>
          </a:p>
          <a:p>
            <a:pPr>
              <a:buNone/>
            </a:pPr>
            <a:r>
              <a:rPr lang="sl-SI" i="1" dirty="0" smtClean="0"/>
              <a:t> T = description of each sentence</a:t>
            </a:r>
            <a:endParaRPr lang="sl-SI" dirty="0" smtClean="0"/>
          </a:p>
          <a:p>
            <a:pPr>
              <a:buNone/>
            </a:pPr>
            <a:r>
              <a:rPr lang="sl-SI" dirty="0" smtClean="0"/>
              <a:t> We can combine both matrices into the input (content-graph joint) matrix as a product </a:t>
            </a:r>
            <a:r>
              <a:rPr lang="sl-SI" i="1" dirty="0" smtClean="0"/>
              <a:t>X =TA</a:t>
            </a:r>
          </a:p>
          <a:p>
            <a:pPr>
              <a:buNone/>
            </a:pPr>
            <a:endParaRPr lang="sl-SI" i="1" dirty="0" smtClean="0"/>
          </a:p>
          <a:p>
            <a:pPr>
              <a:buNone/>
            </a:pPr>
            <a:endParaRPr lang="sl-SI" i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847" y="1600200"/>
            <a:ext cx="3364715" cy="522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comparison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02" y="1569156"/>
            <a:ext cx="9045991" cy="392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Recall Oriented Understudy for </a:t>
            </a:r>
            <a:r>
              <a:rPr lang="en-US" dirty="0" err="1" smtClean="0"/>
              <a:t>Gisting</a:t>
            </a:r>
            <a:r>
              <a:rPr lang="en-US" dirty="0" smtClean="0"/>
              <a:t> Evaluation ROUGE-N: how well a machine summary overlaps with human summaries using the N-gram co-occurrence statistics. </a:t>
            </a:r>
          </a:p>
          <a:p>
            <a:pPr>
              <a:buNone/>
            </a:pPr>
            <a:r>
              <a:rPr lang="en-US" dirty="0" smtClean="0"/>
              <a:t>(N-gram is a contiguous sequence of N words)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689629"/>
          </a:xfrm>
        </p:spPr>
        <p:txBody>
          <a:bodyPr>
            <a:normAutofit/>
          </a:bodyPr>
          <a:lstStyle/>
          <a:p>
            <a:r>
              <a:rPr lang="en-US" dirty="0" smtClean="0"/>
              <a:t>Experimental comparison</a:t>
            </a:r>
            <a:br>
              <a:rPr lang="en-US" dirty="0" smtClean="0"/>
            </a:br>
            <a:r>
              <a:rPr lang="en-US" sz="2400" dirty="0" smtClean="0"/>
              <a:t>(</a:t>
            </a:r>
            <a:r>
              <a:rPr lang="en-US" sz="2400" dirty="0" err="1" smtClean="0"/>
              <a:t>DUC2004</a:t>
            </a:r>
            <a:r>
              <a:rPr lang="en-US" sz="2400" dirty="0" smtClean="0"/>
              <a:t>)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6311" y="1600200"/>
            <a:ext cx="6423378" cy="5244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2538" y="3009900"/>
            <a:ext cx="35909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38764" y="3009900"/>
            <a:ext cx="35909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2097</TotalTime>
  <Words>255</Words>
  <Application>Microsoft Office PowerPoint</Application>
  <PresentationFormat>Diaprojekcija na zaslonu (4:3)</PresentationFormat>
  <Paragraphs>52</Paragraphs>
  <Slides>10</Slides>
  <Notes>1</Notes>
  <HiddenSlides>6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Multidocument summarization  Ali lahko povzamem množico besedil brez njihovega razumevanja? Ideja: poišči k ključnih stavkov! </vt:lpstr>
      <vt:lpstr>PowerPointova predstavitev</vt:lpstr>
      <vt:lpstr>Matrix factorization for multidocument summarization</vt:lpstr>
      <vt:lpstr>A simple example (the number of archetypes = 3)</vt:lpstr>
      <vt:lpstr>Multi-document summarization</vt:lpstr>
      <vt:lpstr>Multi-document summarization</vt:lpstr>
      <vt:lpstr>Experimental comparison</vt:lpstr>
      <vt:lpstr>Experimental comparison</vt:lpstr>
      <vt:lpstr>Experimental comparison (DUC2004)</vt:lpstr>
      <vt:lpstr>Experimental comparison (DUC2006)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Factorization and Recommendation</dc:title>
  <dc:creator>Sean Owen</dc:creator>
  <cp:lastModifiedBy>Igor</cp:lastModifiedBy>
  <cp:revision>166</cp:revision>
  <dcterms:created xsi:type="dcterms:W3CDTF">2012-01-17T15:57:30Z</dcterms:created>
  <dcterms:modified xsi:type="dcterms:W3CDTF">2017-01-16T10:01:59Z</dcterms:modified>
</cp:coreProperties>
</file>