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9" r:id="rId2"/>
    <p:sldId id="306" r:id="rId3"/>
    <p:sldId id="314" r:id="rId4"/>
    <p:sldId id="313" r:id="rId5"/>
    <p:sldId id="290" r:id="rId6"/>
    <p:sldId id="285" r:id="rId7"/>
    <p:sldId id="275" r:id="rId8"/>
    <p:sldId id="278" r:id="rId9"/>
    <p:sldId id="293" r:id="rId10"/>
    <p:sldId id="300" r:id="rId11"/>
  </p:sldIdLst>
  <p:sldSz cx="9144000" cy="6858000" type="screen4x3"/>
  <p:notesSz cx="6858000" cy="9144000"/>
  <p:defaultTextStyle>
    <a:defPPr>
      <a:defRPr lang="sl-SI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60">
          <p15:clr>
            <a:srgbClr val="A4A3A4"/>
          </p15:clr>
        </p15:guide>
        <p15:guide id="2" pos="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F1"/>
    <a:srgbClr val="F4AADA"/>
    <a:srgbClr val="00FF00"/>
    <a:srgbClr val="FFFF00"/>
    <a:srgbClr val="6666FF"/>
    <a:srgbClr val="FF1919"/>
    <a:srgbClr val="FEA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napToGrid="0">
      <p:cViewPr varScale="1">
        <p:scale>
          <a:sx n="83" d="100"/>
          <a:sy n="83" d="100"/>
        </p:scale>
        <p:origin x="1454" y="91"/>
      </p:cViewPr>
      <p:guideLst>
        <p:guide orient="horz" pos="3960"/>
        <p:guide pos="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DD6C74-1459-4F54-ABCB-BD3DBA1E3CF9}" type="datetimeFigureOut">
              <a:rPr lang="sl-SI"/>
              <a:pPr>
                <a:defRPr/>
              </a:pPr>
              <a:t>16. 01. 2017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 smtClean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 smtClean="0"/>
              <a:t>Uredite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CBB8C9-F7CE-41C9-B4D4-1669FFC1841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značba mest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Označba mest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l-SI" altLang="sl-SI" smtClean="0"/>
          </a:p>
        </p:txBody>
      </p:sp>
      <p:sp>
        <p:nvSpPr>
          <p:cNvPr id="4100" name="Označba mesta številke diapoz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F1CDEA-5E22-4F08-B63E-0261B43640C5}" type="slidenum">
              <a:rPr lang="sl-SI" altLang="sl-SI"/>
              <a:pPr/>
              <a:t>1</a:t>
            </a:fld>
            <a:endParaRPr lang="sl-SI" alt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E8A3-6A66-424D-94FD-5B1A05EF0455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2611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A73D6-CCCE-4027-BD7B-C9B12FDB4350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44582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C2FF1-495F-4722-80A0-A877DA25B990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16801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sl-SI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8FDE-DF6A-4283-B006-1523C7632BB3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773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5B4A9-E259-4B37-A343-9ED4012A5617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517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3F03-F89B-4928-B9B7-78036DB8E58D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41247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29B0B-A539-4A15-B49E-7271C485AF56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489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580C0-2E7C-4CDA-A02B-D539CE98101E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2563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063D-D950-4251-94B5-5FC33E952F87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856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3F68B-DFE6-4841-B178-119FA1E42DE9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4243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7FA8-A0C9-4BAB-B4B3-91BFA7440D88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2372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14F07-A27E-4F9F-9E71-DC021D82B9E1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25886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smtClean="0"/>
              <a:t>Click to edit Master text styles</a:t>
            </a:r>
          </a:p>
          <a:p>
            <a:pPr lvl="1"/>
            <a:r>
              <a:rPr lang="sl-SI" altLang="sl-SI" smtClean="0"/>
              <a:t>Second level</a:t>
            </a:r>
          </a:p>
          <a:p>
            <a:pPr lvl="2"/>
            <a:r>
              <a:rPr lang="sl-SI" altLang="sl-SI" smtClean="0"/>
              <a:t>Third level</a:t>
            </a:r>
          </a:p>
          <a:p>
            <a:pPr lvl="3"/>
            <a:r>
              <a:rPr lang="sl-SI" altLang="sl-SI" smtClean="0"/>
              <a:t>Fourth level</a:t>
            </a:r>
          </a:p>
          <a:p>
            <a:pPr lvl="4"/>
            <a:r>
              <a:rPr lang="sl-SI" altLang="sl-SI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D79C1C7-C5FD-4857-834B-92432C6DE1B7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3471863" y="2924175"/>
            <a:ext cx="2374900" cy="17811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1500000" lon="20099989" rev="0"/>
            </a:camera>
            <a:lightRig rig="legacyFlat4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l-SI" sz="1800"/>
          </a:p>
        </p:txBody>
      </p:sp>
      <p:sp>
        <p:nvSpPr>
          <p:cNvPr id="57375" name="Text Box 7"/>
          <p:cNvSpPr txBox="1">
            <a:spLocks noChangeArrowheads="1"/>
          </p:cNvSpPr>
          <p:nvPr/>
        </p:nvSpPr>
        <p:spPr bwMode="auto">
          <a:xfrm>
            <a:off x="2008188" y="329565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57376" name="Text Box 8"/>
          <p:cNvSpPr txBox="1">
            <a:spLocks noChangeArrowheads="1"/>
          </p:cNvSpPr>
          <p:nvPr/>
        </p:nvSpPr>
        <p:spPr bwMode="auto">
          <a:xfrm>
            <a:off x="5741988" y="3295650"/>
            <a:ext cx="163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800"/>
              <a:t>PREDICTION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57377" name="AutoShape 9"/>
          <p:cNvSpPr>
            <a:spLocks noChangeArrowheads="1"/>
          </p:cNvSpPr>
          <p:nvPr/>
        </p:nvSpPr>
        <p:spPr bwMode="auto">
          <a:xfrm>
            <a:off x="2103438" y="3717925"/>
            <a:ext cx="976312" cy="287338"/>
          </a:xfrm>
          <a:prstGeom prst="rightArrow">
            <a:avLst>
              <a:gd name="adj1" fmla="val 50000"/>
              <a:gd name="adj2" fmla="val 84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l-SI" sz="1800"/>
          </a:p>
        </p:txBody>
      </p:sp>
      <p:sp>
        <p:nvSpPr>
          <p:cNvPr id="57378" name="AutoShape 10"/>
          <p:cNvSpPr>
            <a:spLocks noChangeArrowheads="1"/>
          </p:cNvSpPr>
          <p:nvPr/>
        </p:nvSpPr>
        <p:spPr bwMode="auto">
          <a:xfrm>
            <a:off x="5832475" y="3689350"/>
            <a:ext cx="976313" cy="287338"/>
          </a:xfrm>
          <a:prstGeom prst="rightArrow">
            <a:avLst>
              <a:gd name="adj1" fmla="val 50000"/>
              <a:gd name="adj2" fmla="val 84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l-SI" sz="1800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 rot="-591949">
            <a:off x="4059238" y="3584575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2000" b="1">
                <a:latin typeface="Calibri" panose="020F0502020204030204" pitchFamily="34" charset="0"/>
              </a:rPr>
              <a:t>A Model</a:t>
            </a:r>
          </a:p>
        </p:txBody>
      </p:sp>
      <p:sp>
        <p:nvSpPr>
          <p:cNvPr id="57385" name="Oval 41"/>
          <p:cNvSpPr>
            <a:spLocks noChangeArrowheads="1"/>
          </p:cNvSpPr>
          <p:nvPr/>
        </p:nvSpPr>
        <p:spPr bwMode="auto">
          <a:xfrm>
            <a:off x="1400175" y="3619500"/>
            <a:ext cx="419100" cy="3905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1450975" y="3621088"/>
            <a:ext cx="26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2000" b="1">
                <a:solidFill>
                  <a:schemeClr val="bg1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1165225" y="2589213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800"/>
              <a:t>a new instance</a:t>
            </a: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1714500" y="3000375"/>
            <a:ext cx="21907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7389" name="Oval 45"/>
          <p:cNvSpPr>
            <a:spLocks noChangeArrowheads="1"/>
          </p:cNvSpPr>
          <p:nvPr/>
        </p:nvSpPr>
        <p:spPr bwMode="auto">
          <a:xfrm>
            <a:off x="7026275" y="3616325"/>
            <a:ext cx="419100" cy="3905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400550" y="1647825"/>
            <a:ext cx="854075" cy="1276350"/>
            <a:chOff x="1458" y="1866"/>
            <a:chExt cx="538" cy="804"/>
          </a:xfrm>
        </p:grpSpPr>
        <p:sp>
          <p:nvSpPr>
            <p:cNvPr id="3091" name="Oval 49"/>
            <p:cNvSpPr>
              <a:spLocks noChangeArrowheads="1"/>
            </p:cNvSpPr>
            <p:nvPr/>
          </p:nvSpPr>
          <p:spPr bwMode="auto">
            <a:xfrm>
              <a:off x="1524" y="1866"/>
              <a:ext cx="396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l-SI" altLang="sl-SI" sz="1800"/>
            </a:p>
          </p:txBody>
        </p:sp>
        <p:sp>
          <p:nvSpPr>
            <p:cNvPr id="3092" name="Arc 50"/>
            <p:cNvSpPr>
              <a:spLocks/>
            </p:cNvSpPr>
            <p:nvPr/>
          </p:nvSpPr>
          <p:spPr bwMode="auto">
            <a:xfrm rot="13472052" flipH="1">
              <a:off x="1650" y="2036"/>
              <a:ext cx="143" cy="172"/>
            </a:xfrm>
            <a:custGeom>
              <a:avLst/>
              <a:gdLst>
                <a:gd name="T0" fmla="*/ 0 w 21484"/>
                <a:gd name="T1" fmla="*/ 0 h 21600"/>
                <a:gd name="T2" fmla="*/ 0 w 21484"/>
                <a:gd name="T3" fmla="*/ 0 h 21600"/>
                <a:gd name="T4" fmla="*/ 0 w 2148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84"/>
                <a:gd name="T10" fmla="*/ 0 h 21600"/>
                <a:gd name="T11" fmla="*/ 21484 w 214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4" h="21600" fill="none" extrusionOk="0">
                  <a:moveTo>
                    <a:pt x="-1" y="0"/>
                  </a:moveTo>
                  <a:cubicBezTo>
                    <a:pt x="11064" y="0"/>
                    <a:pt x="20339" y="8360"/>
                    <a:pt x="21484" y="19364"/>
                  </a:cubicBezTo>
                </a:path>
                <a:path w="21484" h="21600" stroke="0" extrusionOk="0">
                  <a:moveTo>
                    <a:pt x="-1" y="0"/>
                  </a:moveTo>
                  <a:cubicBezTo>
                    <a:pt x="11064" y="0"/>
                    <a:pt x="20339" y="8360"/>
                    <a:pt x="21484" y="1936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3093" name="Oval 51"/>
            <p:cNvSpPr>
              <a:spLocks noChangeArrowheads="1"/>
            </p:cNvSpPr>
            <p:nvPr/>
          </p:nvSpPr>
          <p:spPr bwMode="auto">
            <a:xfrm>
              <a:off x="1638" y="2004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l-SI" altLang="sl-SI" sz="1800"/>
            </a:p>
          </p:txBody>
        </p:sp>
        <p:sp>
          <p:nvSpPr>
            <p:cNvPr id="3094" name="Oval 52"/>
            <p:cNvSpPr>
              <a:spLocks noChangeArrowheads="1"/>
            </p:cNvSpPr>
            <p:nvPr/>
          </p:nvSpPr>
          <p:spPr bwMode="auto">
            <a:xfrm>
              <a:off x="1738" y="1996"/>
              <a:ext cx="36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l-SI" altLang="sl-SI" sz="1800"/>
            </a:p>
          </p:txBody>
        </p:sp>
        <p:sp>
          <p:nvSpPr>
            <p:cNvPr id="3095" name="Line 53"/>
            <p:cNvSpPr>
              <a:spLocks noChangeShapeType="1"/>
            </p:cNvSpPr>
            <p:nvPr/>
          </p:nvSpPr>
          <p:spPr bwMode="auto">
            <a:xfrm>
              <a:off x="1716" y="2250"/>
              <a:ext cx="12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096" name="Line 54"/>
            <p:cNvSpPr>
              <a:spLocks noChangeShapeType="1"/>
            </p:cNvSpPr>
            <p:nvPr/>
          </p:nvSpPr>
          <p:spPr bwMode="auto">
            <a:xfrm flipH="1">
              <a:off x="1458" y="2322"/>
              <a:ext cx="25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097" name="Line 55"/>
            <p:cNvSpPr>
              <a:spLocks noChangeShapeType="1"/>
            </p:cNvSpPr>
            <p:nvPr/>
          </p:nvSpPr>
          <p:spPr bwMode="auto">
            <a:xfrm>
              <a:off x="1720" y="2320"/>
              <a:ext cx="276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098" name="Line 56"/>
            <p:cNvSpPr>
              <a:spLocks noChangeShapeType="1"/>
            </p:cNvSpPr>
            <p:nvPr/>
          </p:nvSpPr>
          <p:spPr bwMode="auto">
            <a:xfrm>
              <a:off x="1458" y="2430"/>
              <a:ext cx="216" cy="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099" name="Line 57"/>
            <p:cNvSpPr>
              <a:spLocks noChangeShapeType="1"/>
            </p:cNvSpPr>
            <p:nvPr/>
          </p:nvSpPr>
          <p:spPr bwMode="auto">
            <a:xfrm flipV="1">
              <a:off x="1762" y="2422"/>
              <a:ext cx="228" cy="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100" name="Line 58"/>
            <p:cNvSpPr>
              <a:spLocks noChangeShapeType="1"/>
            </p:cNvSpPr>
            <p:nvPr/>
          </p:nvSpPr>
          <p:spPr bwMode="auto">
            <a:xfrm flipH="1">
              <a:off x="1626" y="2484"/>
              <a:ext cx="48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101" name="Line 59"/>
            <p:cNvSpPr>
              <a:spLocks noChangeShapeType="1"/>
            </p:cNvSpPr>
            <p:nvPr/>
          </p:nvSpPr>
          <p:spPr bwMode="auto">
            <a:xfrm>
              <a:off x="1750" y="2470"/>
              <a:ext cx="36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57404" name="Line 60"/>
          <p:cNvSpPr>
            <a:spLocks noChangeShapeType="1"/>
          </p:cNvSpPr>
          <p:nvPr/>
        </p:nvSpPr>
        <p:spPr bwMode="auto">
          <a:xfrm>
            <a:off x="3686175" y="1628775"/>
            <a:ext cx="676275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7405" name="Text Box 61"/>
          <p:cNvSpPr txBox="1">
            <a:spLocks noChangeArrowheads="1"/>
          </p:cNvSpPr>
          <p:nvPr/>
        </p:nvSpPr>
        <p:spPr bwMode="auto">
          <a:xfrm>
            <a:off x="3060700" y="1225550"/>
            <a:ext cx="2401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800">
                <a:latin typeface="Calibri" panose="020F0502020204030204" pitchFamily="34" charset="0"/>
              </a:rPr>
              <a:t>a (non-expert) end-user</a:t>
            </a:r>
          </a:p>
        </p:txBody>
      </p:sp>
      <p:sp>
        <p:nvSpPr>
          <p:cNvPr id="57406" name="AutoShape 62"/>
          <p:cNvSpPr>
            <a:spLocks noChangeArrowheads="1"/>
          </p:cNvSpPr>
          <p:nvPr/>
        </p:nvSpPr>
        <p:spPr bwMode="auto">
          <a:xfrm>
            <a:off x="5534025" y="685800"/>
            <a:ext cx="2305050" cy="971550"/>
          </a:xfrm>
          <a:prstGeom prst="wedgeRoundRectCallout">
            <a:avLst>
              <a:gd name="adj1" fmla="val -45454"/>
              <a:gd name="adj2" fmla="val 7091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l-SI" altLang="sl-SI" sz="1800">
                <a:latin typeface="Calibri" panose="020F0502020204030204" pitchFamily="34" charset="0"/>
              </a:rPr>
              <a:t>Why did the model predict the “green” class?</a:t>
            </a:r>
          </a:p>
        </p:txBody>
      </p:sp>
      <p:sp>
        <p:nvSpPr>
          <p:cNvPr id="3089" name="Rectangle 6"/>
          <p:cNvSpPr>
            <a:spLocks noChangeArrowheads="1"/>
          </p:cNvSpPr>
          <p:nvPr/>
        </p:nvSpPr>
        <p:spPr bwMode="auto">
          <a:xfrm>
            <a:off x="266700" y="0"/>
            <a:ext cx="9080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4400" b="1">
                <a:solidFill>
                  <a:schemeClr val="tx2"/>
                </a:solidFill>
                <a:latin typeface="Calibri" panose="020F0502020204030204" pitchFamily="34" charset="0"/>
              </a:rPr>
              <a:t>Explaining predictions of any model</a:t>
            </a:r>
          </a:p>
        </p:txBody>
      </p:sp>
      <p:sp>
        <p:nvSpPr>
          <p:cNvPr id="3090" name="PoljeZBesedilom 2"/>
          <p:cNvSpPr txBox="1">
            <a:spLocks noChangeArrowheads="1"/>
          </p:cNvSpPr>
          <p:nvPr/>
        </p:nvSpPr>
        <p:spPr bwMode="auto">
          <a:xfrm>
            <a:off x="1714500" y="5338763"/>
            <a:ext cx="612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l-SI" altLang="sl-SI"/>
              <a:t>Model can be treated as black-box.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5" grpId="0"/>
      <p:bldP spid="57376" grpId="0"/>
      <p:bldP spid="57377" grpId="0" animBg="1"/>
      <p:bldP spid="57378" grpId="0" animBg="1"/>
      <p:bldP spid="57385" grpId="0" animBg="1"/>
      <p:bldP spid="57386" grpId="0"/>
      <p:bldP spid="57387" grpId="0"/>
      <p:bldP spid="57389" grpId="0" animBg="1"/>
      <p:bldP spid="57405" grpId="0"/>
      <p:bldP spid="5740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539750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2288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sl-SI" altLang="sl-SI" sz="4000" b="1">
                <a:latin typeface="Calibri" panose="020F0502020204030204" pitchFamily="34" charset="0"/>
              </a:rPr>
              <a:t>Properties of explanation: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l-SI" altLang="sl-SI" sz="4000">
                <a:latin typeface="Calibri" panose="020F0502020204030204" pitchFamily="34" charset="0"/>
              </a:rPr>
              <a:t>Simple, easy to understand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l-SI" altLang="sl-SI" sz="4000">
                <a:latin typeface="Calibri" panose="020F0502020204030204" pitchFamily="34" charset="0"/>
              </a:rPr>
              <a:t>General, model independent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l-SI" altLang="sl-SI" sz="4000">
                <a:latin typeface="Calibri" panose="020F0502020204030204" pitchFamily="34" charset="0"/>
              </a:rPr>
              <a:t>Takes into acount attributes interactions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l-SI" altLang="sl-SI" sz="4000">
                <a:latin typeface="Calibri" panose="020F0502020204030204" pitchFamily="34" charset="0"/>
              </a:rPr>
              <a:t>Efficient approximation of optimal explanation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sl-SI" altLang="sl-SI" sz="4000">
                <a:latin typeface="Calibri" panose="020F0502020204030204" pitchFamily="34" charset="0"/>
              </a:rPr>
              <a:t>Single instances and whole models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sl-SI" altLang="sl-SI" sz="4000">
                <a:latin typeface="Calibri" panose="020F0502020204030204" pitchFamily="34" charset="0"/>
              </a:rPr>
              <a:t>Classification and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sl-SI" altLang="sl-SI" sz="4000" b="1" smtClean="0">
                <a:latin typeface="Calibri" panose="020F0502020204030204" pitchFamily="34" charset="0"/>
              </a:rPr>
              <a:t>The need for a generalized approach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4010025" y="2895600"/>
            <a:ext cx="62865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4191000" y="3114675"/>
            <a:ext cx="57150" cy="571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349750" y="3101975"/>
            <a:ext cx="57150" cy="571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314825" y="3505200"/>
            <a:ext cx="1905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4067175" y="3619500"/>
            <a:ext cx="23812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321175" y="3616325"/>
            <a:ext cx="43815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4387850" y="3778250"/>
            <a:ext cx="361950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368800" y="3854450"/>
            <a:ext cx="57150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4778375" y="4048125"/>
            <a:ext cx="1012825" cy="7143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Front">
              <a:rot lat="1500000" lon="20099989" rev="0"/>
            </a:camera>
            <a:lightRig rig="legacyFlat4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l-SI" sz="1800"/>
          </a:p>
        </p:txBody>
      </p:sp>
      <p:sp>
        <p:nvSpPr>
          <p:cNvPr id="5132" name="Rectangle 5"/>
          <p:cNvSpPr>
            <a:spLocks noChangeArrowheads="1"/>
          </p:cNvSpPr>
          <p:nvPr/>
        </p:nvSpPr>
        <p:spPr bwMode="auto">
          <a:xfrm>
            <a:off x="2644775" y="2143125"/>
            <a:ext cx="1012825" cy="71437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PerspectiveFront">
              <a:rot lat="1500000" lon="20099989" rev="0"/>
            </a:camera>
            <a:lightRig rig="legacyFlat4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l-SI" sz="1800">
              <a:solidFill>
                <a:srgbClr val="FFFF00"/>
              </a:solidFill>
            </a:endParaRPr>
          </a:p>
        </p:txBody>
      </p:sp>
      <p:graphicFrame>
        <p:nvGraphicFramePr>
          <p:cNvPr id="5133" name="Object 14"/>
          <p:cNvGraphicFramePr>
            <a:graphicFrameLocks noChangeAspect="1"/>
          </p:cNvGraphicFramePr>
          <p:nvPr/>
        </p:nvGraphicFramePr>
        <p:xfrm>
          <a:off x="1971675" y="1673225"/>
          <a:ext cx="749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Image" r:id="rId3" imgW="6857143" imgH="5815873" progId="Photoshop.Image.7">
                  <p:embed/>
                </p:oleObj>
              </mc:Choice>
              <mc:Fallback>
                <p:oleObj name="Image" r:id="rId3" imgW="6857143" imgH="581587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1673225"/>
                        <a:ext cx="749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5"/>
          <p:cNvSpPr>
            <a:spLocks noChangeArrowheads="1"/>
          </p:cNvSpPr>
          <p:nvPr/>
        </p:nvSpPr>
        <p:spPr bwMode="auto">
          <a:xfrm>
            <a:off x="5022850" y="2006600"/>
            <a:ext cx="1012825" cy="714375"/>
          </a:xfrm>
          <a:prstGeom prst="rect">
            <a:avLst/>
          </a:prstGeom>
          <a:solidFill>
            <a:srgbClr val="FF1919"/>
          </a:solidFill>
          <a:ln w="9525">
            <a:miter lim="800000"/>
            <a:headEnd/>
            <a:tailEnd/>
          </a:ln>
          <a:scene3d>
            <a:camera prst="legacyPerspectiveFront">
              <a:rot lat="1500000" lon="20099989" rev="0"/>
            </a:camera>
            <a:lightRig rig="legacyFlat4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rgbClr val="FF1919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l-SI" sz="1800">
              <a:solidFill>
                <a:srgbClr val="FFFF00"/>
              </a:solidFill>
            </a:endParaRPr>
          </a:p>
        </p:txBody>
      </p:sp>
      <p:cxnSp>
        <p:nvCxnSpPr>
          <p:cNvPr id="5135" name="AutoShape 18"/>
          <p:cNvCxnSpPr>
            <a:cxnSpLocks noChangeShapeType="1"/>
          </p:cNvCxnSpPr>
          <p:nvPr/>
        </p:nvCxnSpPr>
        <p:spPr bwMode="auto">
          <a:xfrm flipV="1">
            <a:off x="4229100" y="3362325"/>
            <a:ext cx="200025" cy="190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36" name="Object 19"/>
          <p:cNvGraphicFramePr>
            <a:graphicFrameLocks noChangeAspect="1"/>
          </p:cNvGraphicFramePr>
          <p:nvPr>
            <p:ph sz="half" idx="2"/>
          </p:nvPr>
        </p:nvGraphicFramePr>
        <p:xfrm>
          <a:off x="4324350" y="1655763"/>
          <a:ext cx="9239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Image" r:id="rId5" imgW="6958730" imgH="5307937" progId="Photoshop.Image.7">
                  <p:embed/>
                </p:oleObj>
              </mc:Choice>
              <mc:Fallback>
                <p:oleObj name="Image" r:id="rId5" imgW="6958730" imgH="5307937" progId="Photoshop.Image.7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655763"/>
                        <a:ext cx="9239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22"/>
          <p:cNvGraphicFramePr>
            <a:graphicFrameLocks noChangeAspect="1"/>
          </p:cNvGraphicFramePr>
          <p:nvPr>
            <p:ph idx="1"/>
          </p:nvPr>
        </p:nvGraphicFramePr>
        <p:xfrm>
          <a:off x="3282950" y="3600450"/>
          <a:ext cx="847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Image" r:id="rId7" imgW="6628571" imgH="5892063" progId="Photoshop.Image.7">
                  <p:embed/>
                </p:oleObj>
              </mc:Choice>
              <mc:Fallback>
                <p:oleObj name="Image" r:id="rId7" imgW="6628571" imgH="5892063" progId="Photoshop.Image.7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600450"/>
                        <a:ext cx="8477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23"/>
          <p:cNvSpPr txBox="1">
            <a:spLocks noChangeArrowheads="1"/>
          </p:cNvSpPr>
          <p:nvPr/>
        </p:nvSpPr>
        <p:spPr bwMode="auto">
          <a:xfrm>
            <a:off x="441325" y="5810250"/>
            <a:ext cx="707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600">
                <a:latin typeface="Calibri" panose="020F0502020204030204" pitchFamily="34" charset="0"/>
              </a:rPr>
              <a:t>Sometimes, different types of models are used by the same user for different tasks.</a:t>
            </a:r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auto">
          <a:xfrm>
            <a:off x="457200" y="5068888"/>
            <a:ext cx="5205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600">
                <a:latin typeface="Calibri" panose="020F0502020204030204" pitchFamily="34" charset="0"/>
              </a:rPr>
              <a:t>The user might have to adapt to a new explanation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600">
                <a:latin typeface="Calibri" panose="020F0502020204030204" pitchFamily="34" charset="0"/>
              </a:rPr>
              <a:t>if the existing model is replaced with a new (and better)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altLang="sl-SI" smtClean="0"/>
          </a:p>
        </p:txBody>
      </p:sp>
      <p:sp>
        <p:nvSpPr>
          <p:cNvPr id="6147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 altLang="sl-SI" smtClean="0"/>
          </a:p>
        </p:txBody>
      </p:sp>
      <p:pic>
        <p:nvPicPr>
          <p:cNvPr id="614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825" y="979488"/>
            <a:ext cx="8201025" cy="48625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7848600" cy="781050"/>
          </a:xfrm>
          <a:noFill/>
        </p:spPr>
        <p:txBody>
          <a:bodyPr/>
          <a:lstStyle/>
          <a:p>
            <a:pPr algn="l" eaLnBrk="1" hangingPunct="1"/>
            <a:r>
              <a:rPr lang="sl-SI" altLang="sl-SI" b="1" i="1" smtClean="0">
                <a:latin typeface="Calibri" panose="020F0502020204030204" pitchFamily="34" charset="0"/>
              </a:rPr>
              <a:t>monks1 </a:t>
            </a:r>
            <a:r>
              <a:rPr lang="sl-SI" altLang="sl-SI" b="1" smtClean="0">
                <a:latin typeface="Calibri" panose="020F0502020204030204" pitchFamily="34" charset="0"/>
              </a:rPr>
              <a:t>dataset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436563" y="963613"/>
            <a:ext cx="42513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432  instances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3 relevant features (A</a:t>
            </a:r>
            <a:r>
              <a:rPr lang="sl-SI" altLang="sl-SI" sz="2400" baseline="-25000">
                <a:latin typeface="Calibri" panose="020F0502020204030204" pitchFamily="34" charset="0"/>
              </a:rPr>
              <a:t>1</a:t>
            </a:r>
            <a:r>
              <a:rPr lang="sl-SI" altLang="sl-SI" sz="2400">
                <a:latin typeface="Calibri" panose="020F0502020204030204" pitchFamily="34" charset="0"/>
              </a:rPr>
              <a:t>, A</a:t>
            </a:r>
            <a:r>
              <a:rPr lang="sl-SI" altLang="sl-SI" sz="2400" baseline="-25000">
                <a:latin typeface="Calibri" panose="020F0502020204030204" pitchFamily="34" charset="0"/>
              </a:rPr>
              <a:t>2</a:t>
            </a:r>
            <a:r>
              <a:rPr lang="sl-SI" altLang="sl-SI" sz="2400">
                <a:latin typeface="Calibri" panose="020F0502020204030204" pitchFamily="34" charset="0"/>
              </a:rPr>
              <a:t>, A</a:t>
            </a:r>
            <a:r>
              <a:rPr lang="sl-SI" altLang="sl-SI" sz="2400" baseline="-25000">
                <a:latin typeface="Calibri" panose="020F0502020204030204" pitchFamily="34" charset="0"/>
              </a:rPr>
              <a:t>5</a:t>
            </a:r>
            <a:r>
              <a:rPr lang="sl-SI" altLang="sl-SI" sz="240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3 irrelevant features (A</a:t>
            </a:r>
            <a:r>
              <a:rPr lang="sl-SI" altLang="sl-SI" sz="2400" baseline="-25000">
                <a:latin typeface="Calibri" panose="020F0502020204030204" pitchFamily="34" charset="0"/>
              </a:rPr>
              <a:t>3</a:t>
            </a:r>
            <a:r>
              <a:rPr lang="sl-SI" altLang="sl-SI" sz="2400">
                <a:latin typeface="Calibri" panose="020F0502020204030204" pitchFamily="34" charset="0"/>
              </a:rPr>
              <a:t>, A</a:t>
            </a:r>
            <a:r>
              <a:rPr lang="sl-SI" altLang="sl-SI" sz="2400" baseline="-25000">
                <a:latin typeface="Calibri" panose="020F0502020204030204" pitchFamily="34" charset="0"/>
              </a:rPr>
              <a:t>4</a:t>
            </a:r>
            <a:r>
              <a:rPr lang="sl-SI" altLang="sl-SI" sz="2400">
                <a:latin typeface="Calibri" panose="020F0502020204030204" pitchFamily="34" charset="0"/>
              </a:rPr>
              <a:t>, A</a:t>
            </a:r>
            <a:r>
              <a:rPr lang="sl-SI" altLang="sl-SI" sz="2400" baseline="-25000">
                <a:latin typeface="Calibri" panose="020F0502020204030204" pitchFamily="34" charset="0"/>
              </a:rPr>
              <a:t>6</a:t>
            </a:r>
            <a:r>
              <a:rPr lang="sl-SI" altLang="sl-SI" sz="2400"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binary class value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5184775" y="1800225"/>
            <a:ext cx="359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2400">
                <a:latin typeface="Calibri" panose="020F0502020204030204" pitchFamily="34" charset="0"/>
                <a:sym typeface="Wingdings" panose="05000000000000000000" pitchFamily="2" charset="2"/>
              </a:rPr>
              <a:t>class &lt;-</a:t>
            </a:r>
            <a:r>
              <a:rPr lang="sl-SI" altLang="sl-SI" sz="2400">
                <a:latin typeface="Calibri" panose="020F0502020204030204" pitchFamily="34" charset="0"/>
              </a:rPr>
              <a:t> (A</a:t>
            </a:r>
            <a:r>
              <a:rPr lang="sl-SI" altLang="sl-SI" sz="2400" baseline="-25000">
                <a:latin typeface="Calibri" panose="020F0502020204030204" pitchFamily="34" charset="0"/>
              </a:rPr>
              <a:t>1</a:t>
            </a:r>
            <a:r>
              <a:rPr lang="sl-SI" altLang="sl-SI" sz="2400">
                <a:latin typeface="Calibri" panose="020F0502020204030204" pitchFamily="34" charset="0"/>
              </a:rPr>
              <a:t> = A</a:t>
            </a:r>
            <a:r>
              <a:rPr lang="sl-SI" altLang="sl-SI" sz="2400" baseline="-25000">
                <a:latin typeface="Calibri" panose="020F0502020204030204" pitchFamily="34" charset="0"/>
              </a:rPr>
              <a:t>2</a:t>
            </a:r>
            <a:r>
              <a:rPr lang="sl-SI" altLang="sl-SI" sz="2400">
                <a:latin typeface="Calibri" panose="020F0502020204030204" pitchFamily="34" charset="0"/>
              </a:rPr>
              <a:t>) OR (A</a:t>
            </a:r>
            <a:r>
              <a:rPr lang="sl-SI" altLang="sl-SI" sz="2400" baseline="-25000">
                <a:latin typeface="Calibri" panose="020F0502020204030204" pitchFamily="34" charset="0"/>
              </a:rPr>
              <a:t>5</a:t>
            </a:r>
            <a:r>
              <a:rPr lang="sl-SI" altLang="sl-SI" sz="2400">
                <a:latin typeface="Calibri" panose="020F0502020204030204" pitchFamily="34" charset="0"/>
              </a:rPr>
              <a:t> = 1)</a:t>
            </a:r>
          </a:p>
        </p:txBody>
      </p:sp>
      <p:pic>
        <p:nvPicPr>
          <p:cNvPr id="717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t="23293" r="12126" b="23291"/>
          <a:stretch>
            <a:fillRect/>
          </a:stretch>
        </p:blipFill>
        <p:spPr bwMode="auto">
          <a:xfrm>
            <a:off x="587375" y="2771775"/>
            <a:ext cx="3470275" cy="3392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3" t="23384" r="14180" b="24498"/>
          <a:stretch>
            <a:fillRect/>
          </a:stretch>
        </p:blipFill>
        <p:spPr bwMode="auto">
          <a:xfrm>
            <a:off x="4733925" y="2771775"/>
            <a:ext cx="3467100" cy="3394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7848600" cy="781050"/>
          </a:xfrm>
          <a:noFill/>
        </p:spPr>
        <p:txBody>
          <a:bodyPr/>
          <a:lstStyle/>
          <a:p>
            <a:pPr algn="l" eaLnBrk="1" hangingPunct="1"/>
            <a:r>
              <a:rPr lang="sl-SI" altLang="sl-SI" b="1" i="1" smtClean="0">
                <a:latin typeface="Calibri" panose="020F0502020204030204" pitchFamily="34" charset="0"/>
              </a:rPr>
              <a:t>sphere </a:t>
            </a:r>
            <a:r>
              <a:rPr lang="sl-SI" altLang="sl-SI" b="1" smtClean="0">
                <a:latin typeface="Calibri" panose="020F0502020204030204" pitchFamily="34" charset="0"/>
              </a:rPr>
              <a:t>dataset</a:t>
            </a:r>
          </a:p>
        </p:txBody>
      </p:sp>
      <p:pic>
        <p:nvPicPr>
          <p:cNvPr id="819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19041" r="29176" b="12250"/>
          <a:stretch>
            <a:fillRect/>
          </a:stretch>
        </p:blipFill>
        <p:spPr bwMode="auto">
          <a:xfrm>
            <a:off x="4600575" y="1557338"/>
            <a:ext cx="4100513" cy="36861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5057775" y="1562100"/>
            <a:ext cx="3524250" cy="3438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6513513" y="551021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2400" b="1">
                <a:latin typeface="Calibri" panose="020F0502020204030204" pitchFamily="34" charset="0"/>
              </a:rPr>
              <a:t>A</a:t>
            </a:r>
            <a:r>
              <a:rPr lang="sl-SI" altLang="sl-SI" sz="2400" b="1" baseline="-250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98" name="Text Box 11"/>
          <p:cNvSpPr txBox="1">
            <a:spLocks noChangeArrowheads="1"/>
          </p:cNvSpPr>
          <p:nvPr/>
        </p:nvSpPr>
        <p:spPr bwMode="auto">
          <a:xfrm>
            <a:off x="3910013" y="3200400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2400" b="1">
                <a:latin typeface="Calibri" panose="020F0502020204030204" pitchFamily="34" charset="0"/>
              </a:rPr>
              <a:t>A</a:t>
            </a:r>
            <a:r>
              <a:rPr lang="sl-SI" altLang="sl-SI" sz="2400" b="1" baseline="-2500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503238" y="1096963"/>
            <a:ext cx="333851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24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1000 training instances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3 relevant features (xyz)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2 irrelevant features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sl-SI" altLang="sl-SI" sz="2400">
                <a:latin typeface="Calibri" panose="020F0502020204030204" pitchFamily="34" charset="0"/>
              </a:rPr>
              <a:t> binary class value</a:t>
            </a:r>
          </a:p>
        </p:txBody>
      </p:sp>
      <p:pic>
        <p:nvPicPr>
          <p:cNvPr id="82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 t="22772" r="7767" b="23178"/>
          <a:stretch>
            <a:fillRect/>
          </a:stretch>
        </p:blipFill>
        <p:spPr bwMode="auto">
          <a:xfrm>
            <a:off x="327025" y="3014663"/>
            <a:ext cx="3894138" cy="3675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7"/>
          <p:cNvGraphicFramePr>
            <a:graphicFrameLocks noChangeAspect="1"/>
          </p:cNvGraphicFramePr>
          <p:nvPr>
            <p:ph idx="1"/>
          </p:nvPr>
        </p:nvGraphicFramePr>
        <p:xfrm>
          <a:off x="3470275" y="1660525"/>
          <a:ext cx="4640263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Acrobat Document" r:id="rId3" imgW="4114800" imgH="4114800" progId="AcroExch.Document.7">
                  <p:embed/>
                </p:oleObj>
              </mc:Choice>
              <mc:Fallback>
                <p:oleObj name="Acrobat Document" r:id="rId3" imgW="4114800" imgH="4114800" progId="AcroExch.Document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1660525"/>
                        <a:ext cx="4640263" cy="4640263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266700" y="0"/>
            <a:ext cx="7848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4400" b="1" i="1">
                <a:solidFill>
                  <a:schemeClr val="tx2"/>
                </a:solidFill>
                <a:latin typeface="Calibri" panose="020F0502020204030204" pitchFamily="34" charset="0"/>
              </a:rPr>
              <a:t>sphere </a:t>
            </a:r>
            <a:r>
              <a:rPr lang="sl-SI" altLang="sl-SI" sz="4400" b="1">
                <a:solidFill>
                  <a:schemeClr val="tx2"/>
                </a:solidFill>
                <a:latin typeface="Calibri" panose="020F0502020204030204" pitchFamily="34" charset="0"/>
              </a:rPr>
              <a:t>dataset</a:t>
            </a: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422275" y="939800"/>
            <a:ext cx="635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800">
                <a:latin typeface="Calibri" panose="020F0502020204030204" pitchFamily="34" charset="0"/>
              </a:rPr>
              <a:t>We can merge individual explanations into a “model explanation”: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266700" y="911225"/>
            <a:ext cx="236855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Menopause?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Tumor stage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Tumor grade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latin typeface="Calibri" panose="020F0502020204030204" pitchFamily="34" charset="0"/>
              </a:rPr>
              <a:t> Histological type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Progesterone receptor lvl.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Invasive tumor type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Number of positive lymph nodes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95275" y="5205413"/>
            <a:ext cx="8424863" cy="1793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80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1660525"/>
            <a:ext cx="106203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622675" y="2536825"/>
            <a:ext cx="320675" cy="262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76225" y="3962400"/>
            <a:ext cx="86423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 b="1">
                <a:latin typeface="Courier New" panose="02070309020205020404" pitchFamily="49" charset="0"/>
              </a:rPr>
              <a:t>    class1 class2 menop stage grade  hType PgR  inv  nLymph     cTh   hTh famHist LVI ER maxNode posRatio 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300 11.82     0    1     2     2        1   0     0      1        1   0       3   0  1       2        3   2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301  4.89     1    0     1     2        1   0     0      2        1   0       0   0  2       1        4   3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302 14.63     0    1     1     4        2   0     0      0        0   0       1   0  1       1        1   3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303 21.83     0    0     1     4        2   1     0      1        0   0       9   0  4       1        2   2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304 19.87     0    0     1     2        1   0     0      0        0   0       0   0  1       2        1   2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305  7.54     0    1     2     3        1   9     2      1        0   1       1   0  3       3        3   4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306 15.15     0    0     1     4        2   1     0      0        0   0       2   0  4       1        1   2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 b="1">
                <a:solidFill>
                  <a:srgbClr val="FF0000"/>
                </a:solidFill>
                <a:latin typeface="Courier New" panose="02070309020205020404" pitchFamily="49" charset="0"/>
              </a:rPr>
              <a:t>307  0.30     1    0     2     2        1   0     0      3        0   0       9   0  1       1        4   2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308 12.49     0    1     2     2        3   1     0      0        0   0       0   0  4       1        1   5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000">
                <a:latin typeface="Courier New" panose="02070309020205020404" pitchFamily="49" charset="0"/>
              </a:rPr>
              <a:t>309  1.77     1    0     2     3        1   1     2      2        1   0       9   1  3       3        3   2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285750" y="2216150"/>
            <a:ext cx="2182813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l-SI" altLang="sl-SI" sz="1200" b="1">
                <a:latin typeface="Calibri" panose="020F0502020204030204" pitchFamily="34" charset="0"/>
              </a:rPr>
              <a:t> Hormonal therapy?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latin typeface="Calibri" panose="020F0502020204030204" pitchFamily="34" charset="0"/>
              </a:rPr>
              <a:t> Chemotherapy?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latin typeface="Calibri" panose="020F0502020204030204" pitchFamily="34" charset="0"/>
              </a:rPr>
              <a:t> Family medical history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Lymphovascular invasion?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Estrogen receptor lvl.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latin typeface="Calibri" panose="020F0502020204030204" pitchFamily="34" charset="0"/>
              </a:rPr>
              <a:t> Size of max. removed node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Ratio of positive lymph nodes</a:t>
            </a:r>
          </a:p>
          <a:p>
            <a:pPr eaLnBrk="1" hangingPunct="1">
              <a:spcBef>
                <a:spcPct val="0"/>
              </a:spcBef>
            </a:pPr>
            <a:r>
              <a:rPr lang="sl-SI" altLang="sl-SI" sz="1200" b="1">
                <a:solidFill>
                  <a:srgbClr val="00FF00"/>
                </a:solidFill>
                <a:latin typeface="Calibri" panose="020F0502020204030204" pitchFamily="34" charset="0"/>
              </a:rPr>
              <a:t> Age group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200" b="1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l-SI" altLang="sl-SI" sz="1400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66700" y="6337300"/>
            <a:ext cx="802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l-SI" altLang="sl-SI" sz="1800">
                <a:latin typeface="Calibri" panose="020F0502020204030204" pitchFamily="34" charset="0"/>
              </a:rPr>
              <a:t>Oncologists use </a:t>
            </a:r>
            <a:r>
              <a:rPr lang="sl-SI" altLang="sl-SI" sz="1800">
                <a:solidFill>
                  <a:srgbClr val="00FF00"/>
                </a:solidFill>
                <a:latin typeface="Calibri" panose="020F0502020204030204" pitchFamily="34" charset="0"/>
              </a:rPr>
              <a:t>these</a:t>
            </a:r>
            <a:r>
              <a:rPr lang="sl-SI" altLang="sl-SI" sz="1800">
                <a:latin typeface="Calibri" panose="020F0502020204030204" pitchFamily="34" charset="0"/>
              </a:rPr>
              <a:t> attributes for prognosis in every-day medical practice.</a:t>
            </a:r>
          </a:p>
        </p:txBody>
      </p:sp>
      <p:pic>
        <p:nvPicPr>
          <p:cNvPr id="10249" name="Picture 11" descr="onkolo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442913"/>
            <a:ext cx="3908425" cy="29321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0" name="Rectangle 12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7848600" cy="781050"/>
          </a:xfrm>
          <a:noFill/>
        </p:spPr>
        <p:txBody>
          <a:bodyPr/>
          <a:lstStyle/>
          <a:p>
            <a:pPr algn="l" eaLnBrk="1" hangingPunct="1"/>
            <a:r>
              <a:rPr lang="sl-SI" altLang="sl-SI" b="1" smtClean="0">
                <a:latin typeface="Calibri" panose="020F0502020204030204" pitchFamily="34" charset="0"/>
              </a:rPr>
              <a:t>Medical Prognosis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874838"/>
            <a:ext cx="3598863" cy="35988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7848600" cy="781050"/>
          </a:xfrm>
          <a:noFill/>
        </p:spPr>
        <p:txBody>
          <a:bodyPr/>
          <a:lstStyle/>
          <a:p>
            <a:pPr algn="l" eaLnBrk="1" hangingPunct="1"/>
            <a:r>
              <a:rPr lang="sl-SI" altLang="sl-SI" b="1" smtClean="0">
                <a:latin typeface="Calibri" panose="020F0502020204030204" pitchFamily="34" charset="0"/>
              </a:rPr>
              <a:t>Explaining a Prognosis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893888"/>
            <a:ext cx="3598862" cy="35988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7848600" cy="781050"/>
          </a:xfrm>
          <a:noFill/>
        </p:spPr>
        <p:txBody>
          <a:bodyPr/>
          <a:lstStyle/>
          <a:p>
            <a:pPr algn="l" eaLnBrk="1" hangingPunct="1"/>
            <a:r>
              <a:rPr lang="sl-SI" altLang="sl-SI" b="1" smtClean="0">
                <a:latin typeface="Calibri" panose="020F0502020204030204" pitchFamily="34" charset="0"/>
              </a:rPr>
              <a:t>An Overview of the Model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700213"/>
            <a:ext cx="3598863" cy="35988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28788"/>
            <a:ext cx="3598863" cy="35988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478</Words>
  <Application>Microsoft Office PowerPoint</Application>
  <PresentationFormat>Diaprojekcija na zaslonu (4:3)</PresentationFormat>
  <Paragraphs>67</Paragraphs>
  <Slides>10</Slides>
  <Notes>1</Notes>
  <HiddenSlides>3</HiddenSlides>
  <MMClips>0</MMClips>
  <ScaleCrop>false</ScaleCrop>
  <HeadingPairs>
    <vt:vector size="8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2</vt:i4>
      </vt:variant>
      <vt:variant>
        <vt:lpstr>Naslovi diapozitivov</vt:lpstr>
      </vt:variant>
      <vt:variant>
        <vt:i4>10</vt:i4>
      </vt:variant>
    </vt:vector>
  </HeadingPairs>
  <TitlesOfParts>
    <vt:vector size="17" baseType="lpstr">
      <vt:lpstr>Arial</vt:lpstr>
      <vt:lpstr>Calibri</vt:lpstr>
      <vt:lpstr>Wingdings</vt:lpstr>
      <vt:lpstr>Courier New</vt:lpstr>
      <vt:lpstr>Default Design</vt:lpstr>
      <vt:lpstr>Adobe Photoshop Image</vt:lpstr>
      <vt:lpstr>Adobe Acrobat Document</vt:lpstr>
      <vt:lpstr>PowerPointova predstavitev</vt:lpstr>
      <vt:lpstr>The need for a generalized approach</vt:lpstr>
      <vt:lpstr>PowerPointova predstavitev</vt:lpstr>
      <vt:lpstr>monks1 dataset</vt:lpstr>
      <vt:lpstr>sphere dataset</vt:lpstr>
      <vt:lpstr>PowerPointova predstavitev</vt:lpstr>
      <vt:lpstr>Medical Prognosis</vt:lpstr>
      <vt:lpstr>Explaining a Prognosis</vt:lpstr>
      <vt:lpstr>An Overview of the Model</vt:lpstr>
      <vt:lpstr>PowerPointova predstavitev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Erik</dc:creator>
  <cp:lastModifiedBy>Igor</cp:lastModifiedBy>
  <cp:revision>59</cp:revision>
  <dcterms:created xsi:type="dcterms:W3CDTF">2009-02-08T13:30:15Z</dcterms:created>
  <dcterms:modified xsi:type="dcterms:W3CDTF">2017-01-16T08:46:09Z</dcterms:modified>
</cp:coreProperties>
</file>