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0" r:id="rId2"/>
    <p:sldId id="257" r:id="rId3"/>
    <p:sldId id="277" r:id="rId4"/>
    <p:sldId id="267" r:id="rId5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ja" initials="K" lastIdx="1" clrIdx="0">
    <p:extLst>
      <p:ext uri="{19B8F6BF-5375-455C-9EA6-DF929625EA0E}">
        <p15:presenceInfo xmlns:p15="http://schemas.microsoft.com/office/powerpoint/2012/main" userId="Ka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FAFAFA"/>
    <a:srgbClr val="FBFBFB"/>
    <a:srgbClr val="FFF8E5"/>
    <a:srgbClr val="969696"/>
    <a:srgbClr val="A1A1A1"/>
    <a:srgbClr val="EAC27A"/>
    <a:srgbClr val="EBC581"/>
    <a:srgbClr val="5B3F36"/>
    <a:srgbClr val="735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45438" autoAdjust="0"/>
  </p:normalViewPr>
  <p:slideViewPr>
    <p:cSldViewPr snapToGrid="0">
      <p:cViewPr varScale="1">
        <p:scale>
          <a:sx n="29" d="100"/>
          <a:sy n="29" d="100"/>
        </p:scale>
        <p:origin x="25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5D3C-EE02-4D5B-9D92-7B06F759DDC9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4F41-4747-4A7A-A30D-B79A4F52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baseline="0" dirty="0" smtClean="0"/>
              <a:t>Predstavitev problema.</a:t>
            </a:r>
            <a:endParaRPr lang="sl-SI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4F41-4747-4A7A-A30D-B79A4F522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Črna škatla, ki sprejme že ocenjene eseje. Nato pa ob vstavitvi neocenjenega eseja, vrne oceno in komentar.</a:t>
            </a:r>
          </a:p>
          <a:p>
            <a:pPr marL="171450" lvl="0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Kaj je ta črna škatla? Robot? </a:t>
            </a: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sl-SI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4F41-4747-4A7A-A30D-B79A4F522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Predstavimo kako ta črna škatla sploh deluje:</a:t>
            </a:r>
          </a:p>
          <a:p>
            <a:pPr marL="628650" lvl="1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v sistem je množica že ocenjenih esejev. </a:t>
            </a:r>
          </a:p>
          <a:p>
            <a:pPr marL="628650" lvl="1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Iz že ocenjenih esejev pridobimo lastnosti teh esejev, kot npr.:</a:t>
            </a:r>
          </a:p>
          <a:p>
            <a:pPr marL="1085850" lvl="2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število besed, </a:t>
            </a:r>
          </a:p>
          <a:p>
            <a:pPr marL="1085850" lvl="2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koliko različnih stavčnih členov se pojavlja in kolikokrat se pojavljajo</a:t>
            </a:r>
          </a:p>
          <a:p>
            <a:pPr marL="1085850" lvl="2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Koliko je v eseju dolgih besed, </a:t>
            </a:r>
          </a:p>
          <a:p>
            <a:pPr marL="1085850" lvl="2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Število slovničnih napak,</a:t>
            </a:r>
          </a:p>
          <a:p>
            <a:pPr marL="1085850" lvl="2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Število napak pri črkovanju,</a:t>
            </a:r>
          </a:p>
          <a:p>
            <a:pPr marL="1085850" lvl="2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Koliko odstavkov vsebuje,</a:t>
            </a:r>
          </a:p>
          <a:p>
            <a:pPr marL="1085850" lvl="2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pPr marL="628650" lvl="1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temi lastnostmi in s pomočjo metod strojnega učenja zgradimo model, ki bo znal oceniti nove eseje. To pomeni, da se računalnik nauči, kako ob podanih lastnostih posameznega eseja, dodeliti temu eseju oceno. </a:t>
            </a:r>
          </a:p>
          <a:p>
            <a:pPr marL="628650" lvl="1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Nato za vsak nov esej pridobimo lastnosti in s pomočjo modela napovemo končno oceno. </a:t>
            </a:r>
          </a:p>
          <a:p>
            <a:pPr marL="628650" lvl="1" indent="-171450">
              <a:buFontTx/>
              <a:buChar char="-"/>
            </a:pPr>
            <a:r>
              <a:rPr lang="sl-SI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Zraven lahko dodamo tudi komentar, ki pa temelji na vrednostih teh lastnosti.</a:t>
            </a:r>
          </a:p>
          <a:p>
            <a:pPr marL="171450" lvl="0" indent="-171450">
              <a:buFontTx/>
              <a:buChar char="-"/>
            </a:pPr>
            <a:endParaRPr lang="sl-SI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4F41-4747-4A7A-A30D-B79A4F5229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Ker pa je</a:t>
            </a:r>
            <a:r>
              <a:rPr lang="sl-SI" baseline="0" dirty="0" smtClean="0"/>
              <a:t> pri esejih vsaj pol tako pomembna kot slovnica, tudi sama vsebina, je treba oceniti tudi to.</a:t>
            </a:r>
          </a:p>
          <a:p>
            <a:endParaRPr lang="sl-SI" baseline="0" dirty="0" smtClean="0"/>
          </a:p>
          <a:p>
            <a:r>
              <a:rPr lang="sl-SI" baseline="0" dirty="0" smtClean="0"/>
              <a:t>Najprej eseja s pomočjo t.i. „ekstrakcije podatkov“ pretvorimo v množico trojk, kjer vsaka trojka predstavlja dejstvo, sestavljeno is subjekta, glagola in objekta. Npr. (‚France Prešeren‘, ‚se je rodil‘, ‚v Vrbi na Gorenjskem‘)</a:t>
            </a:r>
          </a:p>
          <a:p>
            <a:r>
              <a:rPr lang="sl-SI" baseline="0" dirty="0" smtClean="0"/>
              <a:t>Nato vse te trojke združimo, upoštevamo tudi, da je kdaj namesto France napisano tudi on, in sestavimo t.i. ontologijo. To je pravzaprav graf, kjer so subjekti in objekti predstavljeni s točkami, glagoli pa s povezavami.</a:t>
            </a:r>
          </a:p>
          <a:p>
            <a:endParaRPr lang="sl-SI" baseline="0" dirty="0" smtClean="0"/>
          </a:p>
          <a:p>
            <a:r>
              <a:rPr lang="sl-SI" baseline="0" dirty="0" smtClean="0"/>
              <a:t>Nato ontologijo eseja primerjamo z ontologijo, ki predstavlja „celotno znanje“. Če se ti dve ontologiji ne ujemata, najdemo napako in jo izpišemo.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4F41-4747-4A7A-A30D-B79A4F5229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A9B-462E-423F-9B38-0BCC92D97FAE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FAC6-6C3C-4B56-97C5-B8A00751A9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733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A9B-462E-423F-9B38-0BCC92D97FAE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FAC6-6C3C-4B56-97C5-B8A00751A9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57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A9B-462E-423F-9B38-0BCC92D97FAE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FAC6-6C3C-4B56-97C5-B8A00751A9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601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A9B-462E-423F-9B38-0BCC92D97FAE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FAC6-6C3C-4B56-97C5-B8A00751A9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9190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A9B-462E-423F-9B38-0BCC92D97FAE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FAC6-6C3C-4B56-97C5-B8A00751A9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04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A9B-462E-423F-9B38-0BCC92D97FAE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FAC6-6C3C-4B56-97C5-B8A00751A9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5906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A9B-462E-423F-9B38-0BCC92D97FAE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FAC6-6C3C-4B56-97C5-B8A00751A9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012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A9B-462E-423F-9B38-0BCC92D97FAE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FAC6-6C3C-4B56-97C5-B8A00751A9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3133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A9B-462E-423F-9B38-0BCC92D97FAE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FAC6-6C3C-4B56-97C5-B8A00751A9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116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A9B-462E-423F-9B38-0BCC92D97FAE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FAC6-6C3C-4B56-97C5-B8A00751A9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103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A9B-462E-423F-9B38-0BCC92D97FAE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FAC6-6C3C-4B56-97C5-B8A00751A9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5465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>
            <a:alpha val="8862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8FA9B-462E-423F-9B38-0BCC92D97FAE}" type="datetimeFigureOut">
              <a:rPr lang="sl-SI" smtClean="0"/>
              <a:t>27. 01. 2017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7FAC6-6C3C-4B56-97C5-B8A00751A9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721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solidFill>
                  <a:srgbClr val="FF8200"/>
                </a:solidFill>
              </a:rPr>
              <a:t>Ocenjevanje esejev</a:t>
            </a:r>
            <a:endParaRPr lang="sl-SI" dirty="0">
              <a:solidFill>
                <a:srgbClr val="FF8200"/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00" y="2211572"/>
            <a:ext cx="7085774" cy="3070502"/>
          </a:xfrm>
        </p:spPr>
      </p:pic>
    </p:spTree>
    <p:extLst>
      <p:ext uri="{BB962C8B-B14F-4D97-AF65-F5344CB8AC3E}">
        <p14:creationId xmlns:p14="http://schemas.microsoft.com/office/powerpoint/2010/main" val="10872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F8200"/>
                </a:solidFill>
              </a:rPr>
              <a:t>A</a:t>
            </a:r>
            <a:r>
              <a:rPr lang="sl-SI" dirty="0" smtClean="0">
                <a:solidFill>
                  <a:srgbClr val="FF8200"/>
                </a:solidFill>
              </a:rPr>
              <a:t>vtomatsko </a:t>
            </a:r>
            <a:r>
              <a:rPr lang="sl-SI" dirty="0" smtClean="0">
                <a:solidFill>
                  <a:srgbClr val="FF8200"/>
                </a:solidFill>
              </a:rPr>
              <a:t>ocenjevanje </a:t>
            </a:r>
            <a:r>
              <a:rPr lang="sl-SI" dirty="0" smtClean="0">
                <a:solidFill>
                  <a:srgbClr val="FF8200"/>
                </a:solidFill>
              </a:rPr>
              <a:t>esejev</a:t>
            </a:r>
            <a:endParaRPr lang="sl-SI" dirty="0">
              <a:solidFill>
                <a:srgbClr val="FF82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90" y="1875053"/>
            <a:ext cx="7886700" cy="4351338"/>
          </a:xfrm>
        </p:spPr>
        <p:txBody>
          <a:bodyPr/>
          <a:lstStyle/>
          <a:p>
            <a:pPr marL="457200" lvl="1" indent="0">
              <a:buNone/>
            </a:pPr>
            <a:endParaRPr lang="sl-SI" baseline="30000" dirty="0" smtClean="0"/>
          </a:p>
          <a:p>
            <a:pPr marL="0" lvl="1" indent="0">
              <a:buNone/>
            </a:pPr>
            <a:endParaRPr lang="sl-SI" baseline="30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14323" y="3308086"/>
            <a:ext cx="1754459" cy="1204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2000" dirty="0" smtClean="0">
                <a:solidFill>
                  <a:srgbClr val="FF8200"/>
                </a:solidFill>
              </a:rPr>
              <a:t>       AEE  </a:t>
            </a:r>
            <a:endParaRPr lang="en-US" sz="2000" dirty="0">
              <a:solidFill>
                <a:srgbClr val="FF82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87397" y="2391749"/>
            <a:ext cx="1904407" cy="2397525"/>
            <a:chOff x="1500913" y="3630856"/>
            <a:chExt cx="1396455" cy="17580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0913" y="3630856"/>
              <a:ext cx="720000" cy="5895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913" y="3837090"/>
              <a:ext cx="720000" cy="9902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33" y="4061253"/>
              <a:ext cx="720000" cy="92515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368" y="4265702"/>
              <a:ext cx="720000" cy="1123200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3075528" y="3910251"/>
            <a:ext cx="550127" cy="0"/>
          </a:xfrm>
          <a:prstGeom prst="straightConnector1">
            <a:avLst/>
          </a:prstGeom>
          <a:ln w="38100">
            <a:solidFill>
              <a:srgbClr val="FF82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62250" y="3910251"/>
            <a:ext cx="550127" cy="0"/>
          </a:xfrm>
          <a:prstGeom prst="straightConnector1">
            <a:avLst/>
          </a:prstGeom>
          <a:ln w="38100">
            <a:solidFill>
              <a:srgbClr val="FF82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06960" y="2876902"/>
            <a:ext cx="0" cy="362478"/>
          </a:xfrm>
          <a:prstGeom prst="straightConnector1">
            <a:avLst/>
          </a:prstGeom>
          <a:ln w="38100">
            <a:solidFill>
              <a:srgbClr val="FF82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49" y="1419145"/>
            <a:ext cx="1221822" cy="14071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91301" y="3556308"/>
            <a:ext cx="13787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l-SI" sz="2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OCENA &amp; </a:t>
            </a:r>
          </a:p>
          <a:p>
            <a:pPr algn="ctr"/>
            <a:r>
              <a:rPr lang="sl-SI" sz="2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KOMENTAR</a:t>
            </a:r>
            <a:endParaRPr lang="en-US" sz="20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72" y="4485581"/>
            <a:ext cx="2905310" cy="2222563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>
            <a:off x="4532818" y="4158292"/>
            <a:ext cx="836644" cy="835878"/>
          </a:xfrm>
          <a:prstGeom prst="curvedConnector3">
            <a:avLst>
              <a:gd name="adj1" fmla="val 50000"/>
            </a:avLst>
          </a:prstGeom>
          <a:ln w="38100">
            <a:solidFill>
              <a:srgbClr val="FF82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>
            <a:off x="4646664" y="4050722"/>
            <a:ext cx="836644" cy="835878"/>
          </a:xfrm>
          <a:prstGeom prst="curvedConnector3">
            <a:avLst>
              <a:gd name="adj1" fmla="val 50000"/>
            </a:avLst>
          </a:prstGeom>
          <a:ln w="38100">
            <a:solidFill>
              <a:srgbClr val="FF82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91184" y="3805718"/>
            <a:ext cx="495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>
            <a:off x="4760510" y="3928895"/>
            <a:ext cx="836644" cy="835878"/>
          </a:xfrm>
          <a:prstGeom prst="curvedConnector3">
            <a:avLst>
              <a:gd name="adj1" fmla="val 50000"/>
            </a:avLst>
          </a:prstGeom>
          <a:ln w="38100">
            <a:solidFill>
              <a:srgbClr val="FF82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solidFill>
                  <a:srgbClr val="FF8200"/>
                </a:solidFill>
              </a:rPr>
              <a:t>Avtomatsko ocenjevanje esejev</a:t>
            </a:r>
            <a:endParaRPr lang="sl-SI" dirty="0">
              <a:solidFill>
                <a:srgbClr val="FF82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90" y="1875053"/>
            <a:ext cx="7886700" cy="4351338"/>
          </a:xfrm>
        </p:spPr>
        <p:txBody>
          <a:bodyPr/>
          <a:lstStyle/>
          <a:p>
            <a:pPr marL="457200" lvl="1" indent="0">
              <a:buNone/>
            </a:pPr>
            <a:endParaRPr lang="sl-SI" baseline="30000" dirty="0" smtClean="0"/>
          </a:p>
          <a:p>
            <a:pPr marL="0" lvl="1" indent="0">
              <a:buNone/>
            </a:pPr>
            <a:endParaRPr lang="sl-SI" baseline="30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14323" y="3308086"/>
            <a:ext cx="1754459" cy="120433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2000" dirty="0" smtClean="0">
                <a:solidFill>
                  <a:srgbClr val="FF8200"/>
                </a:solidFill>
              </a:rPr>
              <a:t>AEE ≈</a:t>
            </a:r>
          </a:p>
          <a:p>
            <a:pPr algn="ctr"/>
            <a:r>
              <a:rPr lang="sl-SI" sz="2000" dirty="0" smtClean="0">
                <a:solidFill>
                  <a:srgbClr val="FF8200"/>
                </a:solidFill>
              </a:rPr>
              <a:t>STROJNO UČENJE</a:t>
            </a:r>
            <a:endParaRPr lang="en-US" sz="2000" dirty="0">
              <a:solidFill>
                <a:srgbClr val="FF82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87397" y="2391749"/>
            <a:ext cx="1904407" cy="2397525"/>
            <a:chOff x="1500913" y="3630856"/>
            <a:chExt cx="1396455" cy="17580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0913" y="3630856"/>
              <a:ext cx="720000" cy="5895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913" y="3837090"/>
              <a:ext cx="720000" cy="9902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833" y="4061253"/>
              <a:ext cx="720000" cy="92515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368" y="4265702"/>
              <a:ext cx="720000" cy="1123200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3075528" y="3910251"/>
            <a:ext cx="550127" cy="0"/>
          </a:xfrm>
          <a:prstGeom prst="straightConnector1">
            <a:avLst/>
          </a:prstGeom>
          <a:ln w="38100">
            <a:solidFill>
              <a:srgbClr val="FF82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62250" y="3910251"/>
            <a:ext cx="550127" cy="0"/>
          </a:xfrm>
          <a:prstGeom prst="straightConnector1">
            <a:avLst/>
          </a:prstGeom>
          <a:ln w="38100">
            <a:solidFill>
              <a:srgbClr val="FF82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06960" y="2876902"/>
            <a:ext cx="0" cy="362478"/>
          </a:xfrm>
          <a:prstGeom prst="straightConnector1">
            <a:avLst/>
          </a:prstGeom>
          <a:ln w="38100">
            <a:solidFill>
              <a:srgbClr val="FF82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49" y="1419145"/>
            <a:ext cx="1221822" cy="140718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91301" y="3556308"/>
            <a:ext cx="13787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l-SI" sz="2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OCENA &amp; </a:t>
            </a:r>
          </a:p>
          <a:p>
            <a:pPr algn="ctr"/>
            <a:r>
              <a:rPr lang="sl-SI" sz="2000" b="0" cap="none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KOMENTAR</a:t>
            </a:r>
            <a:endParaRPr lang="en-US" sz="2000" b="0" cap="none" spc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366139" y="3395488"/>
            <a:ext cx="190499" cy="19049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332871" y="3501377"/>
            <a:ext cx="1020138" cy="51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2015" y="4663228"/>
            <a:ext cx="1467278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317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dirty="0" err="1"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umber</a:t>
            </a:r>
            <a:r>
              <a:rPr lang="sl-SI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of</a:t>
            </a:r>
            <a:r>
              <a:rPr lang="sl-SI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grammatical</a:t>
            </a:r>
            <a:r>
              <a:rPr lang="sl-SI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errors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46144" y="4027649"/>
            <a:ext cx="190499" cy="19049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5"/>
          </p:cNvCxnSpPr>
          <p:nvPr/>
        </p:nvCxnSpPr>
        <p:spPr>
          <a:xfrm>
            <a:off x="2708745" y="4190250"/>
            <a:ext cx="511638" cy="5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16724" y="4718369"/>
            <a:ext cx="1467278" cy="64633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317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dirty="0" err="1">
                <a:latin typeface="MV Boli" panose="02000500030200090000" pitchFamily="2" charset="0"/>
                <a:cs typeface="MV Boli" panose="02000500030200090000" pitchFamily="2" charset="0"/>
              </a:rPr>
              <a:t>r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eadability</a:t>
            </a:r>
            <a:r>
              <a:rPr lang="sl-SI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measures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689837" y="3748832"/>
            <a:ext cx="190499" cy="19049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828081" y="2621338"/>
            <a:ext cx="253852" cy="112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86210" y="2025575"/>
            <a:ext cx="1185738" cy="64633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317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dirty="0" err="1"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apax</a:t>
            </a:r>
            <a:r>
              <a:rPr lang="sl-SI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legomena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280444" y="4465707"/>
            <a:ext cx="190499" cy="19049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4"/>
            <a:endCxn id="45" idx="0"/>
          </p:cNvCxnSpPr>
          <p:nvPr/>
        </p:nvCxnSpPr>
        <p:spPr>
          <a:xfrm flipH="1">
            <a:off x="2106787" y="4656206"/>
            <a:ext cx="268907" cy="98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73148" y="5644445"/>
            <a:ext cx="1467278" cy="64633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317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dirty="0" err="1">
                <a:latin typeface="MV Boli" panose="02000500030200090000" pitchFamily="2" charset="0"/>
                <a:cs typeface="MV Boli" panose="02000500030200090000" pitchFamily="2" charset="0"/>
              </a:rPr>
              <a:t>n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umber</a:t>
            </a:r>
            <a:r>
              <a:rPr lang="sl-SI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of</a:t>
            </a:r>
            <a:r>
              <a:rPr lang="sl-SI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words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163878" y="4086130"/>
            <a:ext cx="190499" cy="19049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 flipH="1">
            <a:off x="1519658" y="4248731"/>
            <a:ext cx="672118" cy="45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2924" y="3814233"/>
            <a:ext cx="1185738" cy="64633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317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different</a:t>
            </a:r>
            <a:r>
              <a:rPr lang="sl-SI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PoS</a:t>
            </a:r>
            <a:r>
              <a:rPr lang="sl-SI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sl-SI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tags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675516" y="4522287"/>
            <a:ext cx="190499" cy="19049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1" idx="4"/>
          </p:cNvCxnSpPr>
          <p:nvPr/>
        </p:nvCxnSpPr>
        <p:spPr>
          <a:xfrm>
            <a:off x="2770766" y="4712786"/>
            <a:ext cx="445958" cy="107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89451" y="5730136"/>
            <a:ext cx="1467278" cy="36933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317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l-SI" dirty="0" smtClean="0">
                <a:latin typeface="MV Boli" panose="02000500030200090000" pitchFamily="2" charset="0"/>
                <a:cs typeface="MV Boli" panose="02000500030200090000" pitchFamily="2" charset="0"/>
              </a:rPr>
              <a:t>…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497585" y="1468402"/>
            <a:ext cx="190499" cy="19049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87815" y="1837156"/>
            <a:ext cx="190499" cy="19049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61479" y="2430839"/>
            <a:ext cx="190499" cy="19049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96084" y="1728586"/>
            <a:ext cx="190499" cy="19049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588752" y="2151387"/>
            <a:ext cx="190499" cy="19049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>
                <a:solidFill>
                  <a:srgbClr val="FF8200"/>
                </a:solidFill>
              </a:rPr>
              <a:t>Ocenjevanje vsebine</a:t>
            </a:r>
            <a:endParaRPr lang="sl-SI" dirty="0">
              <a:solidFill>
                <a:srgbClr val="FF8200"/>
              </a:solidFill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7167658" y="956278"/>
            <a:ext cx="1032820" cy="1463719"/>
          </a:xfrm>
          <a:prstGeom prst="flowChartDocumen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dirty="0" smtClean="0">
                <a:solidFill>
                  <a:srgbClr val="FF8200"/>
                </a:solidFill>
              </a:rPr>
              <a:t>esej</a:t>
            </a:r>
            <a:endParaRPr lang="en-US" dirty="0">
              <a:solidFill>
                <a:srgbClr val="FF82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61208" y="2609633"/>
            <a:ext cx="0" cy="511235"/>
          </a:xfrm>
          <a:prstGeom prst="straightConnector1">
            <a:avLst/>
          </a:prstGeom>
          <a:ln w="38100">
            <a:solidFill>
              <a:srgbClr val="FF82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41773" y="3654403"/>
            <a:ext cx="731193" cy="357502"/>
          </a:xfrm>
          <a:prstGeom prst="straightConnector1">
            <a:avLst/>
          </a:prstGeom>
          <a:ln w="38100">
            <a:solidFill>
              <a:srgbClr val="FF82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433566">
                <a:off x="5754706" y="3479212"/>
                <a:ext cx="5053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400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3566">
                <a:off x="5754706" y="3479212"/>
                <a:ext cx="50532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669" y="3310678"/>
            <a:ext cx="2134800" cy="21348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7" y="1433756"/>
            <a:ext cx="4011721" cy="401172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72" y="6059967"/>
            <a:ext cx="5800000" cy="552381"/>
          </a:xfrm>
          <a:prstGeom prst="rect">
            <a:avLst/>
          </a:prstGeom>
        </p:spPr>
      </p:pic>
      <p:cxnSp>
        <p:nvCxnSpPr>
          <p:cNvPr id="10" name="Curved Connector 9"/>
          <p:cNvCxnSpPr/>
          <p:nvPr/>
        </p:nvCxnSpPr>
        <p:spPr>
          <a:xfrm rot="5400000">
            <a:off x="4643370" y="4633712"/>
            <a:ext cx="1916947" cy="673333"/>
          </a:xfrm>
          <a:prstGeom prst="curvedConnector3">
            <a:avLst>
              <a:gd name="adj1" fmla="val 50000"/>
            </a:avLst>
          </a:prstGeom>
          <a:ln w="38100">
            <a:solidFill>
              <a:srgbClr val="FF82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7619681">
            <a:off x="5451036" y="473908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OUTPUT</a:t>
            </a:r>
            <a:endParaRPr lang="sl-S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75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2986</TotalTime>
  <Words>347</Words>
  <Application>Microsoft Office PowerPoint</Application>
  <PresentationFormat>On-screen Show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MV Boli</vt:lpstr>
      <vt:lpstr>Wingdings</vt:lpstr>
      <vt:lpstr>Office Theme</vt:lpstr>
      <vt:lpstr>Ocenjevanje esejev</vt:lpstr>
      <vt:lpstr>Avtomatsko ocenjevanje esejev</vt:lpstr>
      <vt:lpstr>Avtomatsko ocenjevanje esejev</vt:lpstr>
      <vt:lpstr>Ocenjevanje vsebine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Kaja Zupanc</dc:creator>
  <cp:lastModifiedBy>Kaja Zupanc</cp:lastModifiedBy>
  <cp:revision>115</cp:revision>
  <dcterms:created xsi:type="dcterms:W3CDTF">2015-04-06T18:42:52Z</dcterms:created>
  <dcterms:modified xsi:type="dcterms:W3CDTF">2017-01-27T12:44:54Z</dcterms:modified>
</cp:coreProperties>
</file>