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A254-6F3F-4CAD-BC17-4528D057005F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3158-211D-414F-B0A0-9FEE7405A02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466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Mogoče bi tukaj</a:t>
            </a:r>
            <a:r>
              <a:rPr lang="sl-SI" baseline="0" dirty="0" smtClean="0"/>
              <a:t> zamenjal algoritme s programi.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3158-211D-414F-B0A0-9FEE7405A02D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048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82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9399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5913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480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539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953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490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720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60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1673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5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5FC2-7307-4C79-BCBD-58CF38C85618}" type="datetimeFigureOut">
              <a:rPr lang="sl-SI" smtClean="0"/>
              <a:t>9.2.2017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9AF6-31D1-4FE5-8725-AA2912F85EC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69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620000" cy="3152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/>
          <a:lstStyle/>
          <a:p>
            <a:r>
              <a:rPr lang="sl-SI" dirty="0" smtClean="0"/>
              <a:t>Strojno učenje s kolonijo mravelj</a:t>
            </a:r>
            <a:endParaRPr lang="sl-SI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4005064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Tako kot na drugih področjih tudi v računalništvu dobivamo navdih iz narave. S posnemanjem živali ali naravnih procesov lahko razvijemo nove algoritme.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515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50" y="3543847"/>
            <a:ext cx="1641858" cy="1641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94" y="1610810"/>
            <a:ext cx="1641858" cy="1641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mravlje iščejo pot do hrane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8306" y="2034465"/>
            <a:ext cx="179151" cy="1783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86" y="1758959"/>
            <a:ext cx="952500" cy="866775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5871" y="2040027"/>
            <a:ext cx="179150" cy="178354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49390" y="2040027"/>
            <a:ext cx="179150" cy="178354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41268" y="2092384"/>
            <a:ext cx="179150" cy="178354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1923" y="2080094"/>
            <a:ext cx="179150" cy="178354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0615" y="2328342"/>
            <a:ext cx="179152" cy="178356"/>
          </a:xfrm>
          <a:prstGeom prst="rect">
            <a:avLst/>
          </a:prstGeom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36173" y="2235393"/>
            <a:ext cx="179152" cy="178356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18476" y="2223923"/>
            <a:ext cx="179152" cy="178356"/>
          </a:xfrm>
          <a:prstGeom prst="rect">
            <a:avLst/>
          </a:prstGeom>
        </p:spPr>
      </p:pic>
      <p:pic>
        <p:nvPicPr>
          <p:cNvPr id="2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2440" y="2235392"/>
            <a:ext cx="179152" cy="178356"/>
          </a:xfrm>
          <a:prstGeom prst="rect">
            <a:avLst/>
          </a:prstGeom>
        </p:spPr>
      </p:pic>
      <p:pic>
        <p:nvPicPr>
          <p:cNvPr id="6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91940" y="2021446"/>
            <a:ext cx="179151" cy="1783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58960"/>
            <a:ext cx="952500" cy="866775"/>
          </a:xfrm>
          <a:prstGeom prst="rect">
            <a:avLst/>
          </a:prstGeom>
        </p:spPr>
      </p:pic>
      <p:pic>
        <p:nvPicPr>
          <p:cNvPr id="6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9505" y="2027008"/>
            <a:ext cx="179150" cy="178354"/>
          </a:xfrm>
          <a:prstGeom prst="rect">
            <a:avLst/>
          </a:prstGeom>
        </p:spPr>
      </p:pic>
      <p:pic>
        <p:nvPicPr>
          <p:cNvPr id="6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3024" y="2027008"/>
            <a:ext cx="179150" cy="178354"/>
          </a:xfrm>
          <a:prstGeom prst="rect">
            <a:avLst/>
          </a:prstGeom>
        </p:spPr>
      </p:pic>
      <p:pic>
        <p:nvPicPr>
          <p:cNvPr id="6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5557" y="2044773"/>
            <a:ext cx="179150" cy="178354"/>
          </a:xfrm>
          <a:prstGeom prst="rect">
            <a:avLst/>
          </a:prstGeom>
        </p:spPr>
      </p:pic>
      <p:pic>
        <p:nvPicPr>
          <p:cNvPr id="7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6414" y="2272456"/>
            <a:ext cx="179152" cy="178356"/>
          </a:xfrm>
          <a:prstGeom prst="rect">
            <a:avLst/>
          </a:prstGeom>
        </p:spPr>
      </p:pic>
      <p:pic>
        <p:nvPicPr>
          <p:cNvPr id="9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5555" y="2272456"/>
            <a:ext cx="179152" cy="1783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882599" y="1625620"/>
            <a:ext cx="2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?</a:t>
            </a:r>
            <a:endParaRPr lang="sl-SI" dirty="0"/>
          </a:p>
        </p:txBody>
      </p:sp>
      <p:sp>
        <p:nvSpPr>
          <p:cNvPr id="101" name="TextBox 100"/>
          <p:cNvSpPr txBox="1"/>
          <p:nvPr/>
        </p:nvSpPr>
        <p:spPr>
          <a:xfrm>
            <a:off x="6883027" y="2451210"/>
            <a:ext cx="2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?</a:t>
            </a:r>
            <a:endParaRPr lang="sl-SI" dirty="0"/>
          </a:p>
        </p:txBody>
      </p:sp>
      <p:pic>
        <p:nvPicPr>
          <p:cNvPr id="10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396" y="3870469"/>
            <a:ext cx="179151" cy="178355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76" y="3691997"/>
            <a:ext cx="952500" cy="866775"/>
          </a:xfrm>
          <a:prstGeom prst="rect">
            <a:avLst/>
          </a:prstGeom>
        </p:spPr>
      </p:pic>
      <p:pic>
        <p:nvPicPr>
          <p:cNvPr id="10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961" y="3876031"/>
            <a:ext cx="179150" cy="178354"/>
          </a:xfrm>
          <a:prstGeom prst="rect">
            <a:avLst/>
          </a:prstGeom>
        </p:spPr>
      </p:pic>
      <p:pic>
        <p:nvPicPr>
          <p:cNvPr id="10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8429">
            <a:off x="1743480" y="3876031"/>
            <a:ext cx="179150" cy="178354"/>
          </a:xfrm>
          <a:prstGeom prst="rect">
            <a:avLst/>
          </a:prstGeom>
        </p:spPr>
      </p:pic>
      <p:pic>
        <p:nvPicPr>
          <p:cNvPr id="10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33572">
            <a:off x="3037779" y="3940492"/>
            <a:ext cx="179150" cy="178354"/>
          </a:xfrm>
          <a:prstGeom prst="rect">
            <a:avLst/>
          </a:prstGeom>
        </p:spPr>
      </p:pic>
      <p:pic>
        <p:nvPicPr>
          <p:cNvPr id="10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2070" y="4187167"/>
            <a:ext cx="179152" cy="178356"/>
          </a:xfrm>
          <a:prstGeom prst="rect">
            <a:avLst/>
          </a:prstGeom>
        </p:spPr>
      </p:pic>
      <p:pic>
        <p:nvPicPr>
          <p:cNvPr id="1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5151">
            <a:off x="3214180" y="4258351"/>
            <a:ext cx="179152" cy="178356"/>
          </a:xfrm>
          <a:prstGeom prst="rect">
            <a:avLst/>
          </a:prstGeom>
        </p:spPr>
      </p:pic>
      <p:pic>
        <p:nvPicPr>
          <p:cNvPr id="12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7161">
            <a:off x="1962952" y="3594445"/>
            <a:ext cx="179150" cy="156853"/>
          </a:xfrm>
          <a:prstGeom prst="rect">
            <a:avLst/>
          </a:prstGeom>
        </p:spPr>
      </p:pic>
      <p:pic>
        <p:nvPicPr>
          <p:cNvPr id="12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86528">
            <a:off x="2785152" y="3659613"/>
            <a:ext cx="179150" cy="178354"/>
          </a:xfrm>
          <a:prstGeom prst="rect">
            <a:avLst/>
          </a:prstGeom>
        </p:spPr>
      </p:pic>
      <p:pic>
        <p:nvPicPr>
          <p:cNvPr id="13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44418" y="2272456"/>
            <a:ext cx="179152" cy="178356"/>
          </a:xfrm>
          <a:prstGeom prst="rect">
            <a:avLst/>
          </a:prstGeom>
        </p:spPr>
      </p:pic>
      <p:pic>
        <p:nvPicPr>
          <p:cNvPr id="13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9496">
            <a:off x="1558666" y="4216965"/>
            <a:ext cx="179150" cy="178354"/>
          </a:xfrm>
          <a:prstGeom prst="rect">
            <a:avLst/>
          </a:prstGeom>
        </p:spPr>
      </p:pic>
      <p:pic>
        <p:nvPicPr>
          <p:cNvPr id="13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28083">
            <a:off x="1660298" y="4581249"/>
            <a:ext cx="179150" cy="178354"/>
          </a:xfrm>
          <a:prstGeom prst="rect">
            <a:avLst/>
          </a:prstGeom>
        </p:spPr>
      </p:pic>
      <p:pic>
        <p:nvPicPr>
          <p:cNvPr id="13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1533" y="4984405"/>
            <a:ext cx="179150" cy="178354"/>
          </a:xfrm>
          <a:prstGeom prst="rect">
            <a:avLst/>
          </a:prstGeom>
        </p:spPr>
      </p:pic>
      <p:pic>
        <p:nvPicPr>
          <p:cNvPr id="13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9633">
            <a:off x="2836884" y="4863568"/>
            <a:ext cx="179150" cy="178354"/>
          </a:xfrm>
          <a:prstGeom prst="rect">
            <a:avLst/>
          </a:prstGeom>
        </p:spPr>
      </p:pic>
      <p:pic>
        <p:nvPicPr>
          <p:cNvPr id="13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5113">
            <a:off x="1902281" y="4891914"/>
            <a:ext cx="179150" cy="178354"/>
          </a:xfrm>
          <a:prstGeom prst="rect">
            <a:avLst/>
          </a:prstGeom>
        </p:spPr>
      </p:pic>
      <p:pic>
        <p:nvPicPr>
          <p:cNvPr id="13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35345">
            <a:off x="3026458" y="4506606"/>
            <a:ext cx="179150" cy="178354"/>
          </a:xfrm>
          <a:prstGeom prst="rect">
            <a:avLst/>
          </a:prstGeom>
        </p:spPr>
      </p:pic>
      <p:sp>
        <p:nvSpPr>
          <p:cNvPr id="145" name="Freeform 144"/>
          <p:cNvSpPr/>
          <p:nvPr/>
        </p:nvSpPr>
        <p:spPr>
          <a:xfrm>
            <a:off x="798449" y="3624341"/>
            <a:ext cx="2609850" cy="374933"/>
          </a:xfrm>
          <a:custGeom>
            <a:avLst/>
            <a:gdLst>
              <a:gd name="connsiteX0" fmla="*/ 0 w 2609850"/>
              <a:gd name="connsiteY0" fmla="*/ 226886 h 374933"/>
              <a:gd name="connsiteX1" fmla="*/ 964406 w 2609850"/>
              <a:gd name="connsiteY1" fmla="*/ 231648 h 374933"/>
              <a:gd name="connsiteX2" fmla="*/ 1590675 w 2609850"/>
              <a:gd name="connsiteY2" fmla="*/ 667 h 374933"/>
              <a:gd name="connsiteX3" fmla="*/ 2255043 w 2609850"/>
              <a:gd name="connsiteY3" fmla="*/ 314992 h 374933"/>
              <a:gd name="connsiteX4" fmla="*/ 2609850 w 2609850"/>
              <a:gd name="connsiteY4" fmla="*/ 374523 h 3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9850" h="374933">
                <a:moveTo>
                  <a:pt x="0" y="226886"/>
                </a:moveTo>
                <a:cubicBezTo>
                  <a:pt x="349647" y="248118"/>
                  <a:pt x="699294" y="269351"/>
                  <a:pt x="964406" y="231648"/>
                </a:cubicBezTo>
                <a:cubicBezTo>
                  <a:pt x="1229518" y="193945"/>
                  <a:pt x="1375569" y="-13224"/>
                  <a:pt x="1590675" y="667"/>
                </a:cubicBezTo>
                <a:cubicBezTo>
                  <a:pt x="1805781" y="14558"/>
                  <a:pt x="2085181" y="252683"/>
                  <a:pt x="2255043" y="314992"/>
                </a:cubicBezTo>
                <a:cubicBezTo>
                  <a:pt x="2424905" y="377301"/>
                  <a:pt x="2517377" y="375912"/>
                  <a:pt x="2609850" y="374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7" name="Freeform 146"/>
          <p:cNvSpPr/>
          <p:nvPr/>
        </p:nvSpPr>
        <p:spPr>
          <a:xfrm>
            <a:off x="774636" y="4166346"/>
            <a:ext cx="2626519" cy="844016"/>
          </a:xfrm>
          <a:custGeom>
            <a:avLst/>
            <a:gdLst>
              <a:gd name="connsiteX0" fmla="*/ 0 w 2626519"/>
              <a:gd name="connsiteY0" fmla="*/ 20637 h 844016"/>
              <a:gd name="connsiteX1" fmla="*/ 823913 w 2626519"/>
              <a:gd name="connsiteY1" fmla="*/ 23018 h 844016"/>
              <a:gd name="connsiteX2" fmla="*/ 990600 w 2626519"/>
              <a:gd name="connsiteY2" fmla="*/ 254000 h 844016"/>
              <a:gd name="connsiteX3" fmla="*/ 1107281 w 2626519"/>
              <a:gd name="connsiteY3" fmla="*/ 601662 h 844016"/>
              <a:gd name="connsiteX4" fmla="*/ 1490663 w 2626519"/>
              <a:gd name="connsiteY4" fmla="*/ 839787 h 844016"/>
              <a:gd name="connsiteX5" fmla="*/ 2105025 w 2626519"/>
              <a:gd name="connsiteY5" fmla="*/ 711200 h 844016"/>
              <a:gd name="connsiteX6" fmla="*/ 2321719 w 2626519"/>
              <a:gd name="connsiteY6" fmla="*/ 201612 h 844016"/>
              <a:gd name="connsiteX7" fmla="*/ 2626519 w 2626519"/>
              <a:gd name="connsiteY7" fmla="*/ 70643 h 8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519" h="844016">
                <a:moveTo>
                  <a:pt x="0" y="20637"/>
                </a:moveTo>
                <a:cubicBezTo>
                  <a:pt x="329406" y="2380"/>
                  <a:pt x="658813" y="-15876"/>
                  <a:pt x="823913" y="23018"/>
                </a:cubicBezTo>
                <a:cubicBezTo>
                  <a:pt x="989013" y="61912"/>
                  <a:pt x="943372" y="157559"/>
                  <a:pt x="990600" y="254000"/>
                </a:cubicBezTo>
                <a:cubicBezTo>
                  <a:pt x="1037828" y="350441"/>
                  <a:pt x="1023937" y="504031"/>
                  <a:pt x="1107281" y="601662"/>
                </a:cubicBezTo>
                <a:cubicBezTo>
                  <a:pt x="1190625" y="699293"/>
                  <a:pt x="1324372" y="821531"/>
                  <a:pt x="1490663" y="839787"/>
                </a:cubicBezTo>
                <a:cubicBezTo>
                  <a:pt x="1656954" y="858043"/>
                  <a:pt x="1966516" y="817562"/>
                  <a:pt x="2105025" y="711200"/>
                </a:cubicBezTo>
                <a:cubicBezTo>
                  <a:pt x="2243534" y="604838"/>
                  <a:pt x="2234803" y="308372"/>
                  <a:pt x="2321719" y="201612"/>
                </a:cubicBezTo>
                <a:cubicBezTo>
                  <a:pt x="2408635" y="94852"/>
                  <a:pt x="2517577" y="82747"/>
                  <a:pt x="2626519" y="70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30" y="3659304"/>
            <a:ext cx="1641858" cy="1641858"/>
          </a:xfrm>
          <a:prstGeom prst="rect">
            <a:avLst/>
          </a:prstGeom>
        </p:spPr>
      </p:pic>
      <p:pic>
        <p:nvPicPr>
          <p:cNvPr id="14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6476" y="3985926"/>
            <a:ext cx="179151" cy="178355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56" y="3807454"/>
            <a:ext cx="952500" cy="866775"/>
          </a:xfrm>
          <a:prstGeom prst="rect">
            <a:avLst/>
          </a:prstGeom>
        </p:spPr>
      </p:pic>
      <p:pic>
        <p:nvPicPr>
          <p:cNvPr id="15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44041" y="3991488"/>
            <a:ext cx="179150" cy="178354"/>
          </a:xfrm>
          <a:prstGeom prst="rect">
            <a:avLst/>
          </a:prstGeom>
        </p:spPr>
      </p:pic>
      <p:pic>
        <p:nvPicPr>
          <p:cNvPr id="15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8429">
            <a:off x="5767560" y="3991488"/>
            <a:ext cx="179150" cy="178354"/>
          </a:xfrm>
          <a:prstGeom prst="rect">
            <a:avLst/>
          </a:prstGeom>
        </p:spPr>
      </p:pic>
      <p:pic>
        <p:nvPicPr>
          <p:cNvPr id="15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33572">
            <a:off x="7061859" y="4055949"/>
            <a:ext cx="179150" cy="178354"/>
          </a:xfrm>
          <a:prstGeom prst="rect">
            <a:avLst/>
          </a:prstGeom>
        </p:spPr>
      </p:pic>
      <p:pic>
        <p:nvPicPr>
          <p:cNvPr id="15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78540" y="4013141"/>
            <a:ext cx="179152" cy="178356"/>
          </a:xfrm>
          <a:prstGeom prst="rect">
            <a:avLst/>
          </a:prstGeom>
        </p:spPr>
      </p:pic>
      <p:pic>
        <p:nvPicPr>
          <p:cNvPr id="15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54370">
            <a:off x="7099606" y="3870469"/>
            <a:ext cx="179152" cy="178356"/>
          </a:xfrm>
          <a:prstGeom prst="rect">
            <a:avLst/>
          </a:prstGeom>
        </p:spPr>
      </p:pic>
      <p:pic>
        <p:nvPicPr>
          <p:cNvPr id="15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7161">
            <a:off x="5987032" y="3709902"/>
            <a:ext cx="179150" cy="156853"/>
          </a:xfrm>
          <a:prstGeom prst="rect">
            <a:avLst/>
          </a:prstGeom>
        </p:spPr>
      </p:pic>
      <p:pic>
        <p:nvPicPr>
          <p:cNvPr id="15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86528">
            <a:off x="6809232" y="3775070"/>
            <a:ext cx="179150" cy="178354"/>
          </a:xfrm>
          <a:prstGeom prst="rect">
            <a:avLst/>
          </a:prstGeom>
        </p:spPr>
      </p:pic>
      <p:pic>
        <p:nvPicPr>
          <p:cNvPr id="15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14">
            <a:off x="5118000" y="3789266"/>
            <a:ext cx="179150" cy="178354"/>
          </a:xfrm>
          <a:prstGeom prst="rect">
            <a:avLst/>
          </a:prstGeom>
        </p:spPr>
      </p:pic>
      <p:pic>
        <p:nvPicPr>
          <p:cNvPr id="15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5253">
            <a:off x="6307044" y="3560399"/>
            <a:ext cx="179150" cy="178354"/>
          </a:xfrm>
          <a:prstGeom prst="rect">
            <a:avLst/>
          </a:prstGeom>
        </p:spPr>
      </p:pic>
      <p:pic>
        <p:nvPicPr>
          <p:cNvPr id="16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5275" y="3806776"/>
            <a:ext cx="179150" cy="178354"/>
          </a:xfrm>
          <a:prstGeom prst="rect">
            <a:avLst/>
          </a:prstGeom>
        </p:spPr>
      </p:pic>
      <p:pic>
        <p:nvPicPr>
          <p:cNvPr id="16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60316">
            <a:off x="6238760" y="3743312"/>
            <a:ext cx="179150" cy="178354"/>
          </a:xfrm>
          <a:prstGeom prst="rect">
            <a:avLst/>
          </a:prstGeom>
        </p:spPr>
      </p:pic>
      <p:pic>
        <p:nvPicPr>
          <p:cNvPr id="16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7685">
            <a:off x="5484914" y="4009033"/>
            <a:ext cx="179150" cy="178354"/>
          </a:xfrm>
          <a:prstGeom prst="rect">
            <a:avLst/>
          </a:prstGeom>
        </p:spPr>
      </p:pic>
      <p:pic>
        <p:nvPicPr>
          <p:cNvPr id="16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9035">
            <a:off x="6586837" y="3614083"/>
            <a:ext cx="179150" cy="178354"/>
          </a:xfrm>
          <a:prstGeom prst="rect">
            <a:avLst/>
          </a:prstGeom>
        </p:spPr>
      </p:pic>
      <p:sp>
        <p:nvSpPr>
          <p:cNvPr id="167" name="Freeform 166"/>
          <p:cNvSpPr/>
          <p:nvPr/>
        </p:nvSpPr>
        <p:spPr>
          <a:xfrm>
            <a:off x="4822529" y="3739798"/>
            <a:ext cx="2609850" cy="374933"/>
          </a:xfrm>
          <a:custGeom>
            <a:avLst/>
            <a:gdLst>
              <a:gd name="connsiteX0" fmla="*/ 0 w 2609850"/>
              <a:gd name="connsiteY0" fmla="*/ 226886 h 374933"/>
              <a:gd name="connsiteX1" fmla="*/ 964406 w 2609850"/>
              <a:gd name="connsiteY1" fmla="*/ 231648 h 374933"/>
              <a:gd name="connsiteX2" fmla="*/ 1590675 w 2609850"/>
              <a:gd name="connsiteY2" fmla="*/ 667 h 374933"/>
              <a:gd name="connsiteX3" fmla="*/ 2255043 w 2609850"/>
              <a:gd name="connsiteY3" fmla="*/ 314992 h 374933"/>
              <a:gd name="connsiteX4" fmla="*/ 2609850 w 2609850"/>
              <a:gd name="connsiteY4" fmla="*/ 374523 h 3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9850" h="374933">
                <a:moveTo>
                  <a:pt x="0" y="226886"/>
                </a:moveTo>
                <a:cubicBezTo>
                  <a:pt x="349647" y="248118"/>
                  <a:pt x="699294" y="269351"/>
                  <a:pt x="964406" y="231648"/>
                </a:cubicBezTo>
                <a:cubicBezTo>
                  <a:pt x="1229518" y="193945"/>
                  <a:pt x="1375569" y="-13224"/>
                  <a:pt x="1590675" y="667"/>
                </a:cubicBezTo>
                <a:cubicBezTo>
                  <a:pt x="1805781" y="14558"/>
                  <a:pt x="2085181" y="252683"/>
                  <a:pt x="2255043" y="314992"/>
                </a:cubicBezTo>
                <a:cubicBezTo>
                  <a:pt x="2424905" y="377301"/>
                  <a:pt x="2517377" y="375912"/>
                  <a:pt x="2609850" y="374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8" name="Freeform 167"/>
          <p:cNvSpPr/>
          <p:nvPr/>
        </p:nvSpPr>
        <p:spPr>
          <a:xfrm>
            <a:off x="4798716" y="4281803"/>
            <a:ext cx="2626519" cy="844016"/>
          </a:xfrm>
          <a:custGeom>
            <a:avLst/>
            <a:gdLst>
              <a:gd name="connsiteX0" fmla="*/ 0 w 2626519"/>
              <a:gd name="connsiteY0" fmla="*/ 20637 h 844016"/>
              <a:gd name="connsiteX1" fmla="*/ 823913 w 2626519"/>
              <a:gd name="connsiteY1" fmla="*/ 23018 h 844016"/>
              <a:gd name="connsiteX2" fmla="*/ 990600 w 2626519"/>
              <a:gd name="connsiteY2" fmla="*/ 254000 h 844016"/>
              <a:gd name="connsiteX3" fmla="*/ 1107281 w 2626519"/>
              <a:gd name="connsiteY3" fmla="*/ 601662 h 844016"/>
              <a:gd name="connsiteX4" fmla="*/ 1490663 w 2626519"/>
              <a:gd name="connsiteY4" fmla="*/ 839787 h 844016"/>
              <a:gd name="connsiteX5" fmla="*/ 2105025 w 2626519"/>
              <a:gd name="connsiteY5" fmla="*/ 711200 h 844016"/>
              <a:gd name="connsiteX6" fmla="*/ 2321719 w 2626519"/>
              <a:gd name="connsiteY6" fmla="*/ 201612 h 844016"/>
              <a:gd name="connsiteX7" fmla="*/ 2626519 w 2626519"/>
              <a:gd name="connsiteY7" fmla="*/ 70643 h 8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519" h="844016">
                <a:moveTo>
                  <a:pt x="0" y="20637"/>
                </a:moveTo>
                <a:cubicBezTo>
                  <a:pt x="329406" y="2380"/>
                  <a:pt x="658813" y="-15876"/>
                  <a:pt x="823913" y="23018"/>
                </a:cubicBezTo>
                <a:cubicBezTo>
                  <a:pt x="989013" y="61912"/>
                  <a:pt x="943372" y="157559"/>
                  <a:pt x="990600" y="254000"/>
                </a:cubicBezTo>
                <a:cubicBezTo>
                  <a:pt x="1037828" y="350441"/>
                  <a:pt x="1023937" y="504031"/>
                  <a:pt x="1107281" y="601662"/>
                </a:cubicBezTo>
                <a:cubicBezTo>
                  <a:pt x="1190625" y="699293"/>
                  <a:pt x="1324372" y="821531"/>
                  <a:pt x="1490663" y="839787"/>
                </a:cubicBezTo>
                <a:cubicBezTo>
                  <a:pt x="1656954" y="858043"/>
                  <a:pt x="1966516" y="817562"/>
                  <a:pt x="2105025" y="711200"/>
                </a:cubicBezTo>
                <a:cubicBezTo>
                  <a:pt x="2243534" y="604838"/>
                  <a:pt x="2234803" y="308372"/>
                  <a:pt x="2321719" y="201612"/>
                </a:cubicBezTo>
                <a:cubicBezTo>
                  <a:pt x="2408635" y="94852"/>
                  <a:pt x="2517577" y="82747"/>
                  <a:pt x="2626519" y="70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9" name="TextBox 168"/>
          <p:cNvSpPr txBox="1"/>
          <p:nvPr/>
        </p:nvSpPr>
        <p:spPr>
          <a:xfrm>
            <a:off x="405971" y="1256288"/>
            <a:ext cx="347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a.) Brez preprek imajo prosto pot. 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641980" y="1256288"/>
            <a:ext cx="376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b.) Kaj se zgodi, ko pridejo do ovire?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03259" y="3220701"/>
            <a:ext cx="346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c.) Najprej preiščejo vse poti.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89047" y="3188534"/>
            <a:ext cx="362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d.) Nato izberejo najkrajšo.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20042" y="5301162"/>
            <a:ext cx="784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Kako mravlje vedo katera pot je najkrajša? </a:t>
            </a:r>
          </a:p>
          <a:p>
            <a:r>
              <a:rPr lang="sl-SI" dirty="0" smtClean="0"/>
              <a:t>Med seboj se pogovarjajo s pomočjo feromonov (vonjav), ki jih puščajo na poti.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55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Metodo lahko dejansko uporabimo za </a:t>
            </a:r>
            <a:r>
              <a:rPr lang="sl-SI" dirty="0"/>
              <a:t>i</a:t>
            </a:r>
            <a:r>
              <a:rPr lang="sl-SI" dirty="0" smtClean="0"/>
              <a:t>skanje </a:t>
            </a:r>
            <a:r>
              <a:rPr lang="sl-SI" dirty="0" smtClean="0"/>
              <a:t>najkrajših poti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64904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539552" y="141277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Na spodnji sliki je 100.000 točk, katere je potrebno povezati v cikel tako, da bo pot najkrajša. To je znan problem trgovskega potnika, ki se ga uspešno rešuje tudi z metodo kolonije mravelj.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36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V </a:t>
            </a:r>
            <a:r>
              <a:rPr lang="sl-SI" dirty="0" smtClean="0"/>
              <a:t>strojnem </a:t>
            </a:r>
            <a:r>
              <a:rPr lang="sl-SI" dirty="0" smtClean="0"/>
              <a:t>učenju </a:t>
            </a:r>
            <a:r>
              <a:rPr lang="sl-SI" smtClean="0"/>
              <a:t>jih </a:t>
            </a:r>
            <a:r>
              <a:rPr lang="sl-SI" smtClean="0"/>
              <a:t>uporabljamo za </a:t>
            </a:r>
            <a:r>
              <a:rPr lang="sl-SI" dirty="0" smtClean="0"/>
              <a:t>avtomatsko učenje pravil iz podatkov</a:t>
            </a:r>
            <a:endParaRPr lang="sl-SI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102625" cy="234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36510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Iz zgornje tabele lahko na primer dobimo pravila kot so:</a:t>
            </a:r>
          </a:p>
          <a:p>
            <a:r>
              <a:rPr lang="sl-SI" dirty="0" smtClean="0"/>
              <a:t>IF </a:t>
            </a:r>
            <a:r>
              <a:rPr lang="sl-SI" dirty="0" err="1" smtClean="0"/>
              <a:t>Length</a:t>
            </a:r>
            <a:r>
              <a:rPr lang="sl-SI" dirty="0" smtClean="0"/>
              <a:t> &gt; 10 THEN </a:t>
            </a:r>
            <a:r>
              <a:rPr lang="sl-SI" dirty="0" err="1" smtClean="0"/>
              <a:t>Species</a:t>
            </a:r>
            <a:r>
              <a:rPr lang="sl-SI" dirty="0" smtClean="0"/>
              <a:t> = </a:t>
            </a:r>
            <a:r>
              <a:rPr lang="sl-SI" dirty="0" err="1" smtClean="0"/>
              <a:t>Carpenter</a:t>
            </a:r>
            <a:r>
              <a:rPr lang="sl-SI" dirty="0" smtClean="0"/>
              <a:t>,</a:t>
            </a:r>
          </a:p>
          <a:p>
            <a:r>
              <a:rPr lang="sl-SI" dirty="0" smtClean="0"/>
              <a:t>IF </a:t>
            </a:r>
            <a:r>
              <a:rPr lang="sl-SI" dirty="0" err="1" smtClean="0"/>
              <a:t>Length</a:t>
            </a:r>
            <a:r>
              <a:rPr lang="sl-SI" dirty="0" smtClean="0"/>
              <a:t> = 6 THEN </a:t>
            </a:r>
            <a:r>
              <a:rPr lang="sl-SI" dirty="0" err="1" smtClean="0"/>
              <a:t>Species</a:t>
            </a:r>
            <a:r>
              <a:rPr lang="sl-SI" dirty="0" smtClean="0"/>
              <a:t> = </a:t>
            </a:r>
            <a:r>
              <a:rPr lang="sl-SI" dirty="0" err="1" smtClean="0"/>
              <a:t>Pavement</a:t>
            </a:r>
            <a:r>
              <a:rPr lang="sl-SI" dirty="0" smtClean="0"/>
              <a:t>,</a:t>
            </a:r>
          </a:p>
          <a:p>
            <a:r>
              <a:rPr lang="sl-SI" dirty="0" smtClean="0"/>
              <a:t>IF #</a:t>
            </a:r>
            <a:r>
              <a:rPr lang="sl-SI" dirty="0" err="1" smtClean="0"/>
              <a:t>ofCon</a:t>
            </a:r>
            <a:r>
              <a:rPr lang="sl-SI" dirty="0" smtClean="0"/>
              <a:t>. = 6 THEN </a:t>
            </a:r>
            <a:r>
              <a:rPr lang="sl-SI" dirty="0" err="1" smtClean="0"/>
              <a:t>Species</a:t>
            </a:r>
            <a:r>
              <a:rPr lang="sl-SI" dirty="0" smtClean="0"/>
              <a:t> = Argentine</a:t>
            </a:r>
          </a:p>
        </p:txBody>
      </p:sp>
    </p:spTree>
    <p:extLst>
      <p:ext uri="{BB962C8B-B14F-4D97-AF65-F5344CB8AC3E}">
        <p14:creationId xmlns:p14="http://schemas.microsoft.com/office/powerpoint/2010/main" val="5792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Je to vse?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 strojnem učenju lahko uporabljamo kolonijo mravelj in njej sorodne metode za različne naloge.</a:t>
            </a:r>
            <a:endParaRPr lang="sl-SI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Zanimive sorodne metode so tudi na primer:</a:t>
            </a:r>
          </a:p>
          <a:p>
            <a:r>
              <a:rPr lang="sl-SI" dirty="0" smtClean="0"/>
              <a:t>Optimizacija z roji delcev(PSO):	</a:t>
            </a:r>
            <a:r>
              <a:rPr lang="sl-SI" dirty="0" smtClean="0"/>
              <a:t>Premikanje </a:t>
            </a:r>
            <a:r>
              <a:rPr lang="sl-SI" dirty="0" smtClean="0"/>
              <a:t>delcev po prostoru.</a:t>
            </a:r>
          </a:p>
          <a:p>
            <a:r>
              <a:rPr lang="sl-SI" dirty="0" smtClean="0"/>
              <a:t>Evolucijski algoritmi: 		Oponašajo križanje in mutacijo genov.</a:t>
            </a:r>
          </a:p>
          <a:p>
            <a:r>
              <a:rPr lang="sl-SI" dirty="0" smtClean="0"/>
              <a:t>Umetni imunski sistemi:		Oponašajo obrambni imunski sistem.</a:t>
            </a:r>
          </a:p>
          <a:p>
            <a:r>
              <a:rPr lang="sl-SI" dirty="0" smtClean="0"/>
              <a:t>Metode čebeljih panjev: 		</a:t>
            </a:r>
            <a:r>
              <a:rPr lang="sl-SI" dirty="0" smtClean="0"/>
              <a:t>Oponašajo iskanje hrane </a:t>
            </a:r>
            <a:r>
              <a:rPr lang="sl-SI" dirty="0" smtClean="0"/>
              <a:t>čebel.</a:t>
            </a:r>
          </a:p>
          <a:p>
            <a:r>
              <a:rPr lang="sl-SI" dirty="0" err="1" smtClean="0"/>
              <a:t>Cuckoo</a:t>
            </a:r>
            <a:r>
              <a:rPr lang="sl-SI" dirty="0" smtClean="0"/>
              <a:t> </a:t>
            </a:r>
            <a:r>
              <a:rPr lang="sl-SI" dirty="0" err="1" smtClean="0"/>
              <a:t>search</a:t>
            </a:r>
            <a:r>
              <a:rPr lang="sl-SI" dirty="0" smtClean="0"/>
              <a:t>:			Oponaša leženje jajc pri </a:t>
            </a:r>
            <a:r>
              <a:rPr lang="sl-SI" dirty="0" err="1" smtClean="0"/>
              <a:t>kukovicah</a:t>
            </a:r>
            <a:r>
              <a:rPr lang="sl-SI" dirty="0" smtClean="0"/>
              <a:t>.</a:t>
            </a:r>
          </a:p>
          <a:p>
            <a:r>
              <a:rPr lang="sl-SI" dirty="0" err="1" smtClean="0"/>
              <a:t>Firefly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r>
              <a:rPr lang="sl-SI" dirty="0" smtClean="0"/>
              <a:t>:			Oponaša svetilnost kresničk.</a:t>
            </a:r>
          </a:p>
          <a:p>
            <a:r>
              <a:rPr lang="sl-SI" dirty="0" err="1" smtClean="0"/>
              <a:t>Harmony</a:t>
            </a:r>
            <a:r>
              <a:rPr lang="sl-SI" dirty="0" smtClean="0"/>
              <a:t> </a:t>
            </a:r>
            <a:r>
              <a:rPr lang="sl-SI" dirty="0" err="1" smtClean="0"/>
              <a:t>search</a:t>
            </a:r>
            <a:r>
              <a:rPr lang="sl-SI" dirty="0" smtClean="0"/>
              <a:t>:			Oponaša improvizacijo pri sestavljanju glasbe.</a:t>
            </a:r>
          </a:p>
          <a:p>
            <a:r>
              <a:rPr lang="sl-SI" dirty="0" err="1" smtClean="0"/>
              <a:t>Intelligent</a:t>
            </a:r>
            <a:r>
              <a:rPr lang="sl-SI" dirty="0" smtClean="0"/>
              <a:t> </a:t>
            </a:r>
            <a:r>
              <a:rPr lang="sl-SI" dirty="0" err="1" smtClean="0"/>
              <a:t>water</a:t>
            </a:r>
            <a:r>
              <a:rPr lang="sl-SI" dirty="0" smtClean="0"/>
              <a:t> </a:t>
            </a:r>
            <a:r>
              <a:rPr lang="sl-SI" dirty="0" err="1" smtClean="0"/>
              <a:t>drops</a:t>
            </a:r>
            <a:r>
              <a:rPr lang="sl-SI" dirty="0" smtClean="0"/>
              <a:t>: 		Oponaša obnašanje kapljic vode na bregu rek.</a:t>
            </a:r>
          </a:p>
          <a:p>
            <a:r>
              <a:rPr lang="sl-SI" dirty="0" err="1" smtClean="0"/>
              <a:t>Gravitational</a:t>
            </a:r>
            <a:r>
              <a:rPr lang="sl-SI" dirty="0" smtClean="0"/>
              <a:t> </a:t>
            </a:r>
            <a:r>
              <a:rPr lang="sl-SI" dirty="0" err="1" smtClean="0"/>
              <a:t>search</a:t>
            </a:r>
            <a:r>
              <a:rPr lang="sl-SI" dirty="0" smtClean="0"/>
              <a:t>:		Oponaša gravitacijo med telesi.</a:t>
            </a:r>
          </a:p>
          <a:p>
            <a:endParaRPr lang="sl-SI" dirty="0" smtClean="0"/>
          </a:p>
          <a:p>
            <a:r>
              <a:rPr lang="sl-SI" dirty="0" smtClean="0"/>
              <a:t>Ter mnoge druge metode.</a:t>
            </a:r>
          </a:p>
        </p:txBody>
      </p:sp>
    </p:spTree>
    <p:extLst>
      <p:ext uri="{BB962C8B-B14F-4D97-AF65-F5344CB8AC3E}">
        <p14:creationId xmlns:p14="http://schemas.microsoft.com/office/powerpoint/2010/main" val="13956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230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Strojno učenje s kolonijo mravelj</vt:lpstr>
      <vt:lpstr>Kako mravlje iščejo pot do hrane</vt:lpstr>
      <vt:lpstr>Metodo lahko dejansko uporabimo za iskanje najkrajših poti</vt:lpstr>
      <vt:lpstr>V strojnem učenju jih uporabljamo za avtomatsko učenje pravil iz podatkov</vt:lpstr>
      <vt:lpstr>Je to vse?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Učenje s kolonijo mravelj</dc:title>
  <dc:creator>Matej</dc:creator>
  <cp:lastModifiedBy>Matej</cp:lastModifiedBy>
  <cp:revision>14</cp:revision>
  <dcterms:created xsi:type="dcterms:W3CDTF">2017-01-29T19:58:20Z</dcterms:created>
  <dcterms:modified xsi:type="dcterms:W3CDTF">2017-02-09T15:46:46Z</dcterms:modified>
</cp:coreProperties>
</file>