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4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63" y="-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F36F-95AD-4DE3-80B3-21E3F86B041E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B6753-6022-445C-91D3-912ED555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Priporočanje učnih gradiv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000" dirty="0" smtClean="0"/>
              <a:t>učenci lahko za učenje uporabljajo računalnik</a:t>
            </a:r>
          </a:p>
          <a:p>
            <a:r>
              <a:rPr lang="sl-SI" sz="2000" dirty="0" smtClean="0"/>
              <a:t>vsak se lahko lažje uči na drugačen način (eni z gledanjem, drugi s poslušanjem, tretji z branjem itd.)</a:t>
            </a:r>
          </a:p>
          <a:p>
            <a:endParaRPr lang="sl-SI" sz="2000" dirty="0"/>
          </a:p>
          <a:p>
            <a:endParaRPr lang="sl-SI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484395" cy="291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Priporočanje učnih gradiv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000" dirty="0" smtClean="0"/>
              <a:t>opazimo lahko, da nekaterim osebnostnim lastnostim bolje ustrezajo drugačne vrste učenja kot drugim</a:t>
            </a:r>
            <a:endParaRPr lang="sl-SI" sz="2000" dirty="0" smtClean="0"/>
          </a:p>
          <a:p>
            <a:endParaRPr lang="sl-SI" sz="2000" dirty="0"/>
          </a:p>
          <a:p>
            <a:endParaRPr lang="sl-SI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806" y="2492896"/>
            <a:ext cx="4858602" cy="392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3116718" y="2437960"/>
            <a:ext cx="3438957" cy="905236"/>
          </a:xfrm>
          <a:custGeom>
            <a:avLst/>
            <a:gdLst>
              <a:gd name="connsiteX0" fmla="*/ 157151 w 3438957"/>
              <a:gd name="connsiteY0" fmla="*/ 181143 h 905236"/>
              <a:gd name="connsiteX1" fmla="*/ 163682 w 3438957"/>
              <a:gd name="connsiteY1" fmla="*/ 775503 h 905236"/>
              <a:gd name="connsiteX2" fmla="*/ 2181893 w 3438957"/>
              <a:gd name="connsiteY2" fmla="*/ 801629 h 905236"/>
              <a:gd name="connsiteX3" fmla="*/ 3279173 w 3438957"/>
              <a:gd name="connsiteY3" fmla="*/ 860411 h 905236"/>
              <a:gd name="connsiteX4" fmla="*/ 3194265 w 3438957"/>
              <a:gd name="connsiteY4" fmla="*/ 63577 h 905236"/>
              <a:gd name="connsiteX5" fmla="*/ 1058488 w 3438957"/>
              <a:gd name="connsiteY5" fmla="*/ 50514 h 905236"/>
              <a:gd name="connsiteX6" fmla="*/ 464128 w 3438957"/>
              <a:gd name="connsiteY6" fmla="*/ 63577 h 905236"/>
              <a:gd name="connsiteX7" fmla="*/ 157151 w 3438957"/>
              <a:gd name="connsiteY7" fmla="*/ 181143 h 90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8957" h="905236">
                <a:moveTo>
                  <a:pt x="157151" y="181143"/>
                </a:moveTo>
                <a:cubicBezTo>
                  <a:pt x="107077" y="299797"/>
                  <a:pt x="-173775" y="672089"/>
                  <a:pt x="163682" y="775503"/>
                </a:cubicBezTo>
                <a:cubicBezTo>
                  <a:pt x="501139" y="878917"/>
                  <a:pt x="1662645" y="787478"/>
                  <a:pt x="2181893" y="801629"/>
                </a:cubicBezTo>
                <a:cubicBezTo>
                  <a:pt x="2701141" y="815780"/>
                  <a:pt x="3110444" y="983420"/>
                  <a:pt x="3279173" y="860411"/>
                </a:cubicBezTo>
                <a:cubicBezTo>
                  <a:pt x="3447902" y="737402"/>
                  <a:pt x="3564379" y="198560"/>
                  <a:pt x="3194265" y="63577"/>
                </a:cubicBezTo>
                <a:cubicBezTo>
                  <a:pt x="2824151" y="-71406"/>
                  <a:pt x="1513511" y="50514"/>
                  <a:pt x="1058488" y="50514"/>
                </a:cubicBezTo>
                <a:cubicBezTo>
                  <a:pt x="603465" y="50514"/>
                  <a:pt x="616528" y="40717"/>
                  <a:pt x="464128" y="63577"/>
                </a:cubicBezTo>
                <a:cubicBezTo>
                  <a:pt x="311728" y="86437"/>
                  <a:pt x="207225" y="62489"/>
                  <a:pt x="157151" y="181143"/>
                </a:cubicBezTo>
                <a:close/>
              </a:path>
            </a:pathLst>
          </a:custGeom>
          <a:solidFill>
            <a:srgbClr val="CBEE1E">
              <a:alpha val="23922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611560" y="3800117"/>
            <a:ext cx="2376264" cy="1165924"/>
          </a:xfrm>
          <a:prstGeom prst="cloudCallout">
            <a:avLst>
              <a:gd name="adj1" fmla="val 51622"/>
              <a:gd name="adj2" fmla="val -108215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000" dirty="0"/>
              <a:t>učencem, ki se radi učijo z </a:t>
            </a:r>
            <a:r>
              <a:rPr lang="sl-SI" sz="1000" dirty="0" err="1"/>
              <a:t>eksperimentanjem</a:t>
            </a:r>
            <a:r>
              <a:rPr lang="sl-SI" sz="1000" dirty="0"/>
              <a:t> močno ustreza učenja z animacijami in videoposnetki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774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Priporočanje učnih gradiv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000" dirty="0" smtClean="0"/>
              <a:t>računalnik </a:t>
            </a:r>
            <a:r>
              <a:rPr lang="sl-SI" sz="2000" dirty="0" smtClean="0"/>
              <a:t>lahko </a:t>
            </a:r>
            <a:r>
              <a:rPr lang="sl-SI" sz="2000" dirty="0" smtClean="0"/>
              <a:t>z </a:t>
            </a:r>
            <a:r>
              <a:rPr lang="sl-SI" sz="2000" b="1" i="1" dirty="0" smtClean="0"/>
              <a:t>odločitvenimi </a:t>
            </a:r>
            <a:r>
              <a:rPr lang="sl-SI" sz="2000" b="1" dirty="0" smtClean="0"/>
              <a:t>modeli</a:t>
            </a:r>
            <a:r>
              <a:rPr lang="sl-SI" sz="2000" dirty="0" smtClean="0"/>
              <a:t> za </a:t>
            </a:r>
            <a:r>
              <a:rPr lang="sl-SI" sz="2000" dirty="0" smtClean="0"/>
              <a:t>dano snov učencu avtomatsko izbere gradivo tako, da se bo učenec iz njega najbolje naučil</a:t>
            </a:r>
          </a:p>
          <a:p>
            <a:endParaRPr lang="sl-SI" sz="2000" dirty="0"/>
          </a:p>
          <a:p>
            <a:endParaRPr lang="sl-SI" sz="2000" dirty="0" smtClean="0"/>
          </a:p>
          <a:p>
            <a:endParaRPr lang="sl-SI" sz="2000" dirty="0"/>
          </a:p>
          <a:p>
            <a:pPr marL="719138" indent="0">
              <a:buNone/>
            </a:pPr>
            <a:r>
              <a:rPr lang="sl-SI" sz="1200" dirty="0" smtClean="0">
                <a:solidFill>
                  <a:schemeClr val="accent3">
                    <a:lumMod val="75000"/>
                  </a:schemeClr>
                </a:solidFill>
              </a:rPr>
              <a:t>M1 – animacije, videoposnetki </a:t>
            </a:r>
          </a:p>
          <a:p>
            <a:pPr marL="719138" indent="0">
              <a:buNone/>
            </a:pPr>
            <a:r>
              <a:rPr lang="sl-SI" sz="1200" dirty="0" smtClean="0">
                <a:solidFill>
                  <a:schemeClr val="accent3">
                    <a:lumMod val="75000"/>
                  </a:schemeClr>
                </a:solidFill>
              </a:rPr>
              <a:t>M2 – izobraževalne igre</a:t>
            </a:r>
          </a:p>
          <a:p>
            <a:pPr marL="719138" indent="0">
              <a:buNone/>
            </a:pPr>
            <a:r>
              <a:rPr lang="sl-SI" sz="1200" dirty="0" smtClean="0">
                <a:solidFill>
                  <a:schemeClr val="accent3">
                    <a:lumMod val="75000"/>
                  </a:schemeClr>
                </a:solidFill>
              </a:rPr>
              <a:t>M3 – pobarvana besedila</a:t>
            </a:r>
          </a:p>
          <a:p>
            <a:pPr marL="719138" indent="0">
              <a:buNone/>
            </a:pPr>
            <a:r>
              <a:rPr lang="sl-SI" sz="1200" dirty="0" smtClean="0">
                <a:solidFill>
                  <a:schemeClr val="accent3">
                    <a:lumMod val="75000"/>
                  </a:schemeClr>
                </a:solidFill>
              </a:rPr>
              <a:t>M4 – strukturirana besedila</a:t>
            </a:r>
          </a:p>
          <a:p>
            <a:pPr marL="719138" indent="0">
              <a:buNone/>
            </a:pPr>
            <a:r>
              <a:rPr lang="sl-SI" sz="1200" dirty="0" smtClean="0">
                <a:solidFill>
                  <a:schemeClr val="accent3">
                    <a:lumMod val="75000"/>
                  </a:schemeClr>
                </a:solidFill>
              </a:rPr>
              <a:t>M5 – zvočni posnetki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6912"/>
            <a:ext cx="3600400" cy="363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37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25394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3200" dirty="0" smtClean="0"/>
              <a:t>Opazovanje in napovedovanje porabe elektrike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000" dirty="0" smtClean="0"/>
              <a:t>podatke o električni energiji zbirajo števci po vsej državi</a:t>
            </a:r>
          </a:p>
          <a:p>
            <a:r>
              <a:rPr lang="sl-SI" sz="2000" dirty="0" smtClean="0"/>
              <a:t>na </a:t>
            </a:r>
            <a:r>
              <a:rPr lang="sl-SI" sz="2000" dirty="0" smtClean="0"/>
              <a:t>osnovi zgodovinskih podatkov porabe električne energije lahko </a:t>
            </a:r>
            <a:r>
              <a:rPr lang="sl-SI" sz="2000" dirty="0" smtClean="0"/>
              <a:t>zaznamo dnevne/tedenske vzorce in jih poskusimo opisati (</a:t>
            </a:r>
            <a:r>
              <a:rPr lang="sl-SI" sz="2000" b="1" dirty="0" smtClean="0"/>
              <a:t>modelirati</a:t>
            </a:r>
            <a:r>
              <a:rPr lang="sl-SI" sz="2000" dirty="0" smtClean="0"/>
              <a:t>) z matematičnimi funkcijami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7344308" y="3140968"/>
            <a:ext cx="1368152" cy="878422"/>
          </a:xfrm>
          <a:prstGeom prst="wedgeEllipseCallout">
            <a:avLst>
              <a:gd name="adj1" fmla="val -83848"/>
              <a:gd name="adj2" fmla="val 12541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l-SI" sz="1200" b="1" dirty="0" smtClean="0">
                <a:solidFill>
                  <a:schemeClr val="accent4"/>
                </a:solidFill>
              </a:rPr>
              <a:t>modelirana poraba</a:t>
            </a:r>
            <a:endParaRPr lang="en-US"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9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3200" dirty="0" smtClean="0"/>
              <a:t>Opazovanje in napovedovanje porabe elektrike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000" dirty="0" smtClean="0"/>
              <a:t>napovedujemo lahko tudi, </a:t>
            </a:r>
            <a:r>
              <a:rPr lang="sl-SI" sz="2000" dirty="0" smtClean="0"/>
              <a:t>kakšna bo poraba v </a:t>
            </a:r>
            <a:r>
              <a:rPr lang="sl-SI" sz="2000" dirty="0" smtClean="0"/>
              <a:t>prihodnosti</a:t>
            </a:r>
          </a:p>
          <a:p>
            <a:r>
              <a:rPr lang="sl-SI" sz="2000" dirty="0" smtClean="0"/>
              <a:t>ker je podatkov lahko neskončno veliko, uporabljamo t.i. </a:t>
            </a:r>
            <a:r>
              <a:rPr lang="sl-SI" sz="2000" b="1" dirty="0" smtClean="0"/>
              <a:t>inkrementalno učenje</a:t>
            </a:r>
            <a:r>
              <a:rPr lang="sl-SI" sz="2000" dirty="0" smtClean="0"/>
              <a:t> (posodabljamo model samo z novimi podatki)</a:t>
            </a:r>
          </a:p>
          <a:p>
            <a:r>
              <a:rPr lang="sl-SI" sz="2000" dirty="0" smtClean="0"/>
              <a:t>hranimo samo podatke, ki so v </a:t>
            </a:r>
            <a:r>
              <a:rPr lang="sl-SI" sz="2000" b="1" dirty="0" smtClean="0"/>
              <a:t>oknu</a:t>
            </a:r>
            <a:r>
              <a:rPr lang="sl-SI" sz="2000" dirty="0" smtClean="0"/>
              <a:t> (sivo področje na sliki)</a:t>
            </a:r>
            <a:endParaRPr lang="sl-SI" sz="20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115616" y="3619952"/>
            <a:ext cx="5904656" cy="2617360"/>
            <a:chOff x="2096990" y="2813933"/>
            <a:chExt cx="4933200" cy="219924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990" y="2813933"/>
              <a:ext cx="4731344" cy="2199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457956" y="4634131"/>
              <a:ext cx="4572234" cy="23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1200" b="1" spc="-10" dirty="0" smtClean="0">
                  <a:solidFill>
                    <a:srgbClr val="7030A0"/>
                  </a:solidFill>
                  <a:latin typeface="Arial Narrow" panose="020B0606020202030204" pitchFamily="34" charset="0"/>
                </a:rPr>
                <a:t>PET SOB NED PON TOR SRE ČET PET SOB NED PON TOR SRE ČET PET SOB NED</a:t>
              </a:r>
              <a:endParaRPr lang="en-US" sz="1200" b="1" spc="-10" dirty="0">
                <a:solidFill>
                  <a:srgbClr val="7030A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4" name="Oval Callout 13"/>
          <p:cNvSpPr/>
          <p:nvPr/>
        </p:nvSpPr>
        <p:spPr>
          <a:xfrm>
            <a:off x="7164287" y="3079335"/>
            <a:ext cx="1847005" cy="1058124"/>
          </a:xfrm>
          <a:prstGeom prst="wedgeEllipseCallout">
            <a:avLst>
              <a:gd name="adj1" fmla="val -77837"/>
              <a:gd name="adj2" fmla="val 129115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l-SI" sz="1000" b="1" dirty="0" smtClean="0">
                <a:solidFill>
                  <a:schemeClr val="accent4"/>
                </a:solidFill>
              </a:rPr>
              <a:t>napoved za naslednji dan</a:t>
            </a:r>
            <a:endParaRPr lang="en-US" sz="1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1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3200" dirty="0" smtClean="0"/>
              <a:t>Opazovanje in napovedovanje porabe elektrike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000" dirty="0" smtClean="0"/>
              <a:t>zaznavamo lahko tudi izredne izpade merilnih števcev in ukrepamo:</a:t>
            </a:r>
          </a:p>
          <a:p>
            <a:pPr lvl="1"/>
            <a:r>
              <a:rPr lang="sl-SI" sz="1600" dirty="0" smtClean="0"/>
              <a:t>ne upoštevamo jih pri modeliranju</a:t>
            </a:r>
          </a:p>
          <a:p>
            <a:pPr lvl="1"/>
            <a:r>
              <a:rPr lang="sl-SI" sz="1600" dirty="0" smtClean="0"/>
              <a:t>obvestimo skrbnika števcev, da je števce potrebno zamenjati</a:t>
            </a:r>
          </a:p>
          <a:p>
            <a:r>
              <a:rPr lang="sl-SI" sz="2000" dirty="0" smtClean="0"/>
              <a:t>spremembe v podatkih zaznamo z opazovanjem </a:t>
            </a:r>
            <a:r>
              <a:rPr lang="sl-SI" sz="2000" b="1" i="1" dirty="0" smtClean="0"/>
              <a:t>sprememb porazdelitve podatkov </a:t>
            </a:r>
            <a:r>
              <a:rPr lang="sl-SI" sz="2000" dirty="0" smtClean="0"/>
              <a:t>(</a:t>
            </a:r>
            <a:r>
              <a:rPr lang="sl-SI" sz="2000" dirty="0" err="1" smtClean="0"/>
              <a:t>concept</a:t>
            </a:r>
            <a:r>
              <a:rPr lang="sl-SI" sz="2000" dirty="0" smtClean="0"/>
              <a:t> </a:t>
            </a:r>
            <a:r>
              <a:rPr lang="sl-SI" sz="2000" dirty="0" err="1" smtClean="0"/>
              <a:t>drift</a:t>
            </a:r>
            <a:r>
              <a:rPr lang="sl-SI" sz="2000" dirty="0" smtClean="0"/>
              <a:t>)</a:t>
            </a:r>
            <a:endParaRPr lang="sl-SI" sz="2000" b="1" i="1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86462"/>
            <a:ext cx="4752528" cy="279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Callout 10"/>
          <p:cNvSpPr/>
          <p:nvPr/>
        </p:nvSpPr>
        <p:spPr>
          <a:xfrm>
            <a:off x="5076056" y="3825954"/>
            <a:ext cx="1368152" cy="478984"/>
          </a:xfrm>
          <a:prstGeom prst="wedgeEllipseCallout">
            <a:avLst>
              <a:gd name="adj1" fmla="val -60934"/>
              <a:gd name="adj2" fmla="val 6489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l-SI" sz="1000" b="1" dirty="0" smtClean="0">
                <a:solidFill>
                  <a:srgbClr val="00B050"/>
                </a:solidFill>
              </a:rPr>
              <a:t>okvara!</a:t>
            </a:r>
            <a:endParaRPr 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9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Priporočanje učnih gradiv</vt:lpstr>
      <vt:lpstr>Priporočanje učnih gradiv</vt:lpstr>
      <vt:lpstr>Priporočanje učnih gradiv</vt:lpstr>
      <vt:lpstr>Opazovanje in napovedovanje porabe elektrike</vt:lpstr>
      <vt:lpstr>Opazovanje in napovedovanje porabe elektrike</vt:lpstr>
      <vt:lpstr>Opazovanje in napovedovanje porabe elektrike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Avtomatsko ocenjevanje esejev</dc:title>
  <dc:creator>Zoran</dc:creator>
  <cp:lastModifiedBy>Zoran</cp:lastModifiedBy>
  <cp:revision>6</cp:revision>
  <dcterms:created xsi:type="dcterms:W3CDTF">2017-01-19T17:09:06Z</dcterms:created>
  <dcterms:modified xsi:type="dcterms:W3CDTF">2017-01-20T20:08:58Z</dcterms:modified>
</cp:coreProperties>
</file>