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5" r:id="rId2"/>
    <p:sldId id="282" r:id="rId3"/>
    <p:sldId id="286" r:id="rId4"/>
    <p:sldId id="283" r:id="rId5"/>
    <p:sldId id="261" r:id="rId6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1266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AA524-863A-434B-B7DD-C39C651F7768}" type="datetimeFigureOut">
              <a:rPr lang="sl-SI" smtClean="0"/>
              <a:t>9.2.2017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B2EB4-18C4-4ADC-AD47-CA15BA4A2A2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156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3C007-9786-49AA-80A8-2CE233F1F50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240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8F0E-4BFE-4E9A-83B5-878718286FB8}" type="datetimeFigureOut">
              <a:rPr lang="sl-SI" smtClean="0"/>
              <a:t>9.2.2017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30D-82CF-40D1-8865-2F3F14E4FFC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7880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8F0E-4BFE-4E9A-83B5-878718286FB8}" type="datetimeFigureOut">
              <a:rPr lang="sl-SI" smtClean="0"/>
              <a:t>9.2.2017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30D-82CF-40D1-8865-2F3F14E4FFC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0563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8F0E-4BFE-4E9A-83B5-878718286FB8}" type="datetimeFigureOut">
              <a:rPr lang="sl-SI" smtClean="0"/>
              <a:t>9.2.2017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30D-82CF-40D1-8865-2F3F14E4FFC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48887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sebina - EN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slov 1"/>
          <p:cNvSpPr>
            <a:spLocks noGrp="1"/>
          </p:cNvSpPr>
          <p:nvPr>
            <p:ph type="title"/>
          </p:nvPr>
        </p:nvSpPr>
        <p:spPr>
          <a:xfrm>
            <a:off x="608725" y="939800"/>
            <a:ext cx="7955838" cy="800100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12" name="Ograda vsebine 2"/>
          <p:cNvSpPr>
            <a:spLocks noGrp="1"/>
          </p:cNvSpPr>
          <p:nvPr>
            <p:ph idx="1"/>
          </p:nvPr>
        </p:nvSpPr>
        <p:spPr>
          <a:xfrm>
            <a:off x="608725" y="1897063"/>
            <a:ext cx="7955838" cy="4292600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fld id="{AD6A33A9-FB9A-4CDA-B4CD-01CF8B5769C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Ograda no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</a:rPr>
              <a:t>Marko Robnik-Šikonja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3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8F0E-4BFE-4E9A-83B5-878718286FB8}" type="datetimeFigureOut">
              <a:rPr lang="sl-SI" smtClean="0"/>
              <a:t>9.2.2017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30D-82CF-40D1-8865-2F3F14E4FFC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5821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8F0E-4BFE-4E9A-83B5-878718286FB8}" type="datetimeFigureOut">
              <a:rPr lang="sl-SI" smtClean="0"/>
              <a:t>9.2.2017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30D-82CF-40D1-8865-2F3F14E4FFC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9078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8F0E-4BFE-4E9A-83B5-878718286FB8}" type="datetimeFigureOut">
              <a:rPr lang="sl-SI" smtClean="0"/>
              <a:t>9.2.2017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30D-82CF-40D1-8865-2F3F14E4FFC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4862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8F0E-4BFE-4E9A-83B5-878718286FB8}" type="datetimeFigureOut">
              <a:rPr lang="sl-SI" smtClean="0"/>
              <a:t>9.2.2017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30D-82CF-40D1-8865-2F3F14E4FFC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37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8F0E-4BFE-4E9A-83B5-878718286FB8}" type="datetimeFigureOut">
              <a:rPr lang="sl-SI" smtClean="0"/>
              <a:t>9.2.2017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30D-82CF-40D1-8865-2F3F14E4FFC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4534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8F0E-4BFE-4E9A-83B5-878718286FB8}" type="datetimeFigureOut">
              <a:rPr lang="sl-SI" smtClean="0"/>
              <a:t>9.2.2017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30D-82CF-40D1-8865-2F3F14E4FFC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374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8F0E-4BFE-4E9A-83B5-878718286FB8}" type="datetimeFigureOut">
              <a:rPr lang="sl-SI" smtClean="0"/>
              <a:t>9.2.2017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30D-82CF-40D1-8865-2F3F14E4FFC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7370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8F0E-4BFE-4E9A-83B5-878718286FB8}" type="datetimeFigureOut">
              <a:rPr lang="sl-SI" smtClean="0"/>
              <a:t>9.2.2017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30D-82CF-40D1-8865-2F3F14E4FFC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2572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F8F0E-4BFE-4E9A-83B5-878718286FB8}" type="datetimeFigureOut">
              <a:rPr lang="sl-SI" smtClean="0"/>
              <a:t>9.2.2017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1230D-82CF-40D1-8865-2F3F14E4FFC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411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://cran.r-project.org/package=ExplainPredic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1152128"/>
          </a:xfrm>
        </p:spPr>
        <p:txBody>
          <a:bodyPr/>
          <a:lstStyle/>
          <a:p>
            <a:r>
              <a:rPr lang="sl-SI" dirty="0" smtClean="0"/>
              <a:t>Analiza </a:t>
            </a:r>
            <a:r>
              <a:rPr lang="sl-SI" dirty="0" smtClean="0"/>
              <a:t>podatkov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03" y="1452899"/>
            <a:ext cx="3525945" cy="2473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6" y="4149080"/>
            <a:ext cx="3844865" cy="2126134"/>
          </a:xfrm>
          <a:prstGeom prst="rect">
            <a:avLst/>
          </a:prstGeom>
        </p:spPr>
      </p:pic>
      <p:pic>
        <p:nvPicPr>
          <p:cNvPr id="1028" name="Picture 4" descr="Image result for big da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272" y="3870834"/>
            <a:ext cx="4174232" cy="287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ig da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585" y="1603648"/>
            <a:ext cx="3558186" cy="200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37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555" y="82857"/>
            <a:ext cx="8229600" cy="1143000"/>
          </a:xfrm>
        </p:spPr>
        <p:txBody>
          <a:bodyPr>
            <a:normAutofit/>
          </a:bodyPr>
          <a:lstStyle/>
          <a:p>
            <a:r>
              <a:rPr lang="sl-SI" smtClean="0"/>
              <a:t>Podatki so priložnost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27" y="1124744"/>
            <a:ext cx="8562587" cy="5328592"/>
          </a:xfrm>
        </p:spPr>
        <p:txBody>
          <a:bodyPr>
            <a:normAutofit fontScale="92500" lnSpcReduction="10000"/>
          </a:bodyPr>
          <a:lstStyle/>
          <a:p>
            <a:r>
              <a:rPr lang="sl-SI" smtClean="0"/>
              <a:t>Rek: od viška glava (večinoma) ne boli.</a:t>
            </a:r>
          </a:p>
          <a:p>
            <a:endParaRPr lang="sl-SI"/>
          </a:p>
          <a:p>
            <a:endParaRPr lang="sl-SI" smtClean="0"/>
          </a:p>
          <a:p>
            <a:endParaRPr lang="sl-SI"/>
          </a:p>
          <a:p>
            <a:endParaRPr lang="sl-SI" smtClean="0"/>
          </a:p>
          <a:p>
            <a:endParaRPr lang="sl-SI"/>
          </a:p>
          <a:p>
            <a:endParaRPr lang="sl-SI" smtClean="0"/>
          </a:p>
          <a:p>
            <a:pPr marL="0" indent="0">
              <a:buNone/>
            </a:pPr>
            <a:endParaRPr lang="sl-SI" smtClean="0"/>
          </a:p>
          <a:p>
            <a:pPr marL="0" indent="0">
              <a:buNone/>
            </a:pPr>
            <a:endParaRPr lang="sl-SI" smtClean="0"/>
          </a:p>
          <a:p>
            <a:pPr marL="0" indent="0">
              <a:buNone/>
            </a:pPr>
            <a:r>
              <a:rPr lang="sl-SI" smtClean="0"/>
              <a:t>Resnica: utapljamo se v podatkih, hlepimo po znanju.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124" y="1935551"/>
            <a:ext cx="3681845" cy="27040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55" y="2204864"/>
            <a:ext cx="4755118" cy="268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8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" name="Rectangle 41"/>
          <p:cNvSpPr>
            <a:spLocks noChangeArrowheads="1"/>
          </p:cNvSpPr>
          <p:nvPr/>
        </p:nvSpPr>
        <p:spPr bwMode="auto">
          <a:xfrm>
            <a:off x="3721894" y="3265488"/>
            <a:ext cx="1700213" cy="100806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sl-SI" altLang="sl-SI"/>
              <a:t>Model</a:t>
            </a:r>
          </a:p>
        </p:txBody>
      </p:sp>
      <p:pic>
        <p:nvPicPr>
          <p:cNvPr id="7185" name="Picture 1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692" y="2401890"/>
            <a:ext cx="997744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6" name="Picture 1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1" y="2400302"/>
            <a:ext cx="997744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7" name="Picture 1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48" y="2257427"/>
            <a:ext cx="997744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8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345" y="2473327"/>
            <a:ext cx="997744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9" name="Picture 2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617" y="2617790"/>
            <a:ext cx="997744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0" name="Picture 2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223" y="2544765"/>
            <a:ext cx="997744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3607594" y="3421065"/>
            <a:ext cx="1700213" cy="1004887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sl-SI" altLang="sl-SI" sz="2400" dirty="0">
                <a:latin typeface="Calibri" panose="020F0502020204030204" pitchFamily="34" charset="0"/>
              </a:rPr>
              <a:t>Model</a:t>
            </a:r>
          </a:p>
        </p:txBody>
      </p:sp>
      <p:sp>
        <p:nvSpPr>
          <p:cNvPr id="7193" name="AutoShape 25"/>
          <p:cNvSpPr>
            <a:spLocks noChangeArrowheads="1"/>
          </p:cNvSpPr>
          <p:nvPr/>
        </p:nvSpPr>
        <p:spPr bwMode="auto">
          <a:xfrm>
            <a:off x="2600325" y="3536951"/>
            <a:ext cx="872729" cy="4857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l-SI"/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1038076" y="1590680"/>
            <a:ext cx="51390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l-SI" altLang="sl-SI" dirty="0" smtClean="0">
                <a:latin typeface="Calibri" panose="020F0502020204030204" pitchFamily="34" charset="0"/>
              </a:rPr>
              <a:t>Želimo se učiti iz preteklih primerov z znanim izidom.</a:t>
            </a:r>
          </a:p>
          <a:p>
            <a:r>
              <a:rPr lang="sl-SI" altLang="sl-SI" dirty="0" smtClean="0">
                <a:latin typeface="Calibri" panose="020F0502020204030204" pitchFamily="34" charset="0"/>
              </a:rPr>
              <a:t>Na primer: o diagnozah pacientov.</a:t>
            </a:r>
            <a:endParaRPr lang="sl-SI" altLang="sl-SI" dirty="0">
              <a:latin typeface="Calibri" panose="020F0502020204030204" pitchFamily="34" charset="0"/>
            </a:endParaRPr>
          </a:p>
        </p:txBody>
      </p:sp>
      <p:sp>
        <p:nvSpPr>
          <p:cNvPr id="7197" name="Text Box 29"/>
          <p:cNvSpPr txBox="1">
            <a:spLocks noChangeArrowheads="1"/>
          </p:cNvSpPr>
          <p:nvPr/>
        </p:nvSpPr>
        <p:spPr bwMode="auto">
          <a:xfrm>
            <a:off x="4190091" y="4692546"/>
            <a:ext cx="39768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l-SI" altLang="sl-SI" dirty="0" smtClean="0">
                <a:latin typeface="Calibri" panose="020F0502020204030204" pitchFamily="34" charset="0"/>
              </a:rPr>
              <a:t>Da lahko diagnosticiramo nove paciente</a:t>
            </a:r>
            <a:r>
              <a:rPr lang="sl-SI" altLang="sl-SI" dirty="0" smtClean="0">
                <a:latin typeface="Calibri" panose="020F0502020204030204" pitchFamily="34" charset="0"/>
              </a:rPr>
              <a:t>.</a:t>
            </a:r>
            <a:endParaRPr lang="sl-SI" altLang="sl-SI" dirty="0">
              <a:latin typeface="Calibri" panose="020F0502020204030204" pitchFamily="34" charset="0"/>
            </a:endParaRPr>
          </a:p>
        </p:txBody>
      </p:sp>
      <p:graphicFrame>
        <p:nvGraphicFramePr>
          <p:cNvPr id="7200" name="Object 32"/>
          <p:cNvGraphicFramePr>
            <a:graphicFrameLocks noGrp="1" noChangeAspect="1"/>
          </p:cNvGraphicFramePr>
          <p:nvPr>
            <p:ph idx="1"/>
          </p:nvPr>
        </p:nvGraphicFramePr>
        <p:xfrm>
          <a:off x="1601392" y="3122613"/>
          <a:ext cx="967978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" r:id="rId4" imgW="7504762" imgH="7720635" progId="Photoshop.Image.7">
                  <p:embed/>
                </p:oleObj>
              </mc:Choice>
              <mc:Fallback>
                <p:oleObj name="Image" r:id="rId4" imgW="7504762" imgH="7720635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392" y="3122613"/>
                        <a:ext cx="967978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4" name="Text Box 36"/>
          <p:cNvSpPr txBox="1">
            <a:spLocks noChangeArrowheads="1"/>
          </p:cNvSpPr>
          <p:nvPr/>
        </p:nvSpPr>
        <p:spPr bwMode="auto">
          <a:xfrm>
            <a:off x="1931194" y="3455990"/>
            <a:ext cx="3754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l-SI" altLang="sl-SI" sz="320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206" name="Text Box 38"/>
          <p:cNvSpPr txBox="1">
            <a:spLocks noChangeArrowheads="1"/>
          </p:cNvSpPr>
          <p:nvPr/>
        </p:nvSpPr>
        <p:spPr bwMode="auto">
          <a:xfrm>
            <a:off x="1143001" y="344680"/>
            <a:ext cx="68853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sl-SI" altLang="sl-SI" sz="3600" dirty="0" smtClean="0">
                <a:latin typeface="Calibri" panose="020F0502020204030204" pitchFamily="34" charset="0"/>
              </a:rPr>
              <a:t>Osnovne naloge strojnega učenja</a:t>
            </a:r>
            <a:endParaRPr lang="sl-SI" altLang="sl-SI" sz="3600" dirty="0">
              <a:latin typeface="Calibri" panose="020F0502020204030204" pitchFamily="34" charset="0"/>
            </a:endParaRPr>
          </a:p>
        </p:txBody>
      </p:sp>
      <p:sp>
        <p:nvSpPr>
          <p:cNvPr id="7210" name="AutoShape 42"/>
          <p:cNvSpPr>
            <a:spLocks noChangeArrowheads="1"/>
          </p:cNvSpPr>
          <p:nvPr/>
        </p:nvSpPr>
        <p:spPr bwMode="auto">
          <a:xfrm>
            <a:off x="5647136" y="3516315"/>
            <a:ext cx="872728" cy="4857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l-SI"/>
          </a:p>
        </p:txBody>
      </p:sp>
      <p:sp>
        <p:nvSpPr>
          <p:cNvPr id="7212" name="Text Box 44"/>
          <p:cNvSpPr txBox="1">
            <a:spLocks noChangeArrowheads="1"/>
          </p:cNvSpPr>
          <p:nvPr/>
        </p:nvSpPr>
        <p:spPr bwMode="auto">
          <a:xfrm>
            <a:off x="6719887" y="3284538"/>
            <a:ext cx="50526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l-SI" altLang="sl-SI" sz="5400">
                <a:latin typeface="Calibri" panose="020F05020202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334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591" y="332078"/>
            <a:ext cx="8229600" cy="1143000"/>
          </a:xfrm>
        </p:spPr>
        <p:txBody>
          <a:bodyPr>
            <a:noAutofit/>
          </a:bodyPr>
          <a:lstStyle/>
          <a:p>
            <a:r>
              <a:rPr lang="sl-SI" sz="2800" smtClean="0"/>
              <a:t>Problemi so samo navidez različni: </a:t>
            </a:r>
            <a:br>
              <a:rPr lang="sl-SI" sz="2800" smtClean="0"/>
            </a:br>
            <a:r>
              <a:rPr lang="sl-SI" sz="2800" smtClean="0"/>
              <a:t>razvijamo splošne metode, uporabljamo marsikje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A33A9-FB9A-4CDA-B4CD-01CF8B5769C9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0" y="1451043"/>
            <a:ext cx="4887732" cy="43912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6308079"/>
            <a:ext cx="8140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Robnik-Šikonja, M. (2015), ExplainPrediction: Explanation of Predictions for Classification and Regression. </a:t>
            </a:r>
            <a:br>
              <a:rPr lang="en-US" sz="1200" dirty="0" smtClean="0"/>
            </a:br>
            <a:r>
              <a:rPr lang="en-US" sz="1200" dirty="0" smtClean="0"/>
              <a:t>R package version 2.0.1. </a:t>
            </a:r>
            <a:r>
              <a:rPr lang="en-US" sz="1200" dirty="0" smtClean="0">
                <a:hlinkClick r:id="rId4"/>
              </a:rPr>
              <a:t>http://cran.r-project.org/package=ExplainPrediction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711391" y="1493821"/>
            <a:ext cx="4335967" cy="45259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80864" y="5938747"/>
            <a:ext cx="466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n</a:t>
            </a:r>
            <a:r>
              <a:rPr lang="sl-SI" dirty="0" smtClean="0"/>
              <a:t>apovedovanje uspešnosti prodajnih priložnosti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5740" y="5890504"/>
            <a:ext cx="306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n</a:t>
            </a:r>
            <a:r>
              <a:rPr lang="sl-SI" dirty="0" smtClean="0"/>
              <a:t>apovedovanje ponovitve raka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40960" cy="2232248"/>
          </a:xfrm>
        </p:spPr>
        <p:txBody>
          <a:bodyPr>
            <a:normAutofit fontScale="90000"/>
          </a:bodyPr>
          <a:lstStyle/>
          <a:p>
            <a:pPr algn="l"/>
            <a:r>
              <a:rPr lang="sl-SI" b="1" i="1" smtClean="0"/>
              <a:t>Laboratorij za kognitivno modeliranje</a:t>
            </a:r>
            <a:br>
              <a:rPr lang="sl-SI" b="1" i="1" smtClean="0"/>
            </a:br>
            <a:r>
              <a:rPr lang="sl-SI" b="1" i="1" smtClean="0"/>
              <a:t/>
            </a:r>
            <a:br>
              <a:rPr lang="sl-SI" b="1" i="1" smtClean="0"/>
            </a:br>
            <a:endParaRPr lang="sl-SI" dirty="0"/>
          </a:p>
        </p:txBody>
      </p:sp>
      <p:pic>
        <p:nvPicPr>
          <p:cNvPr id="5" name="Picture 4" descr="lkmlogo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840" y="1268760"/>
            <a:ext cx="2756351" cy="136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lkm.fri.uni-lj.si/uploads/images/lkm-char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780928"/>
            <a:ext cx="5707287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71700" y="1844824"/>
            <a:ext cx="30604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b="1" i="1"/>
              <a:t>Razvoj metod </a:t>
            </a:r>
            <a:r>
              <a:rPr lang="sl-SI" b="1" i="1" smtClean="0"/>
              <a:t/>
            </a:r>
            <a:br>
              <a:rPr lang="sl-SI" b="1" i="1" smtClean="0"/>
            </a:br>
            <a:r>
              <a:rPr lang="sl-SI" b="1" i="1" smtClean="0"/>
              <a:t>umetne </a:t>
            </a:r>
            <a:r>
              <a:rPr lang="sl-SI" b="1" i="1"/>
              <a:t>inteligence </a:t>
            </a:r>
            <a:r>
              <a:rPr lang="sl-SI" b="1" i="1" smtClean="0"/>
              <a:t/>
            </a:r>
            <a:br>
              <a:rPr lang="sl-SI" b="1" i="1" smtClean="0"/>
            </a:br>
            <a:r>
              <a:rPr lang="sl-SI" b="1" i="1" smtClean="0"/>
              <a:t>in </a:t>
            </a:r>
            <a:br>
              <a:rPr lang="sl-SI" b="1" i="1" smtClean="0"/>
            </a:br>
            <a:r>
              <a:rPr lang="sl-SI" b="1" i="1" smtClean="0"/>
              <a:t>strojnega </a:t>
            </a:r>
            <a:r>
              <a:rPr lang="sl-SI" b="1" i="1"/>
              <a:t>učenja </a:t>
            </a:r>
            <a:br>
              <a:rPr lang="sl-SI" b="1" i="1"/>
            </a:br>
            <a:r>
              <a:rPr lang="sl-SI" b="1" i="1"/>
              <a:t>za </a:t>
            </a:r>
            <a:r>
              <a:rPr lang="sl-SI" b="1" i="1" smtClean="0"/>
              <a:t/>
            </a:r>
            <a:br>
              <a:rPr lang="sl-SI" b="1" i="1" smtClean="0"/>
            </a:br>
            <a:r>
              <a:rPr lang="sl-SI" b="1" i="1" smtClean="0"/>
              <a:t>inteligentno </a:t>
            </a:r>
            <a:br>
              <a:rPr lang="sl-SI" b="1" i="1" smtClean="0"/>
            </a:br>
            <a:r>
              <a:rPr lang="sl-SI" b="1" i="1" smtClean="0"/>
              <a:t>analizo </a:t>
            </a:r>
            <a:r>
              <a:rPr lang="sl-SI" b="1" i="1" dirty="0" err="1" smtClean="0"/>
              <a:t>velepodatkov</a:t>
            </a:r>
            <a:r>
              <a:rPr lang="sl-SI" b="1" i="1" dirty="0" smtClean="0"/>
              <a:t>, </a:t>
            </a:r>
            <a:br>
              <a:rPr lang="sl-SI" b="1" i="1" dirty="0" smtClean="0"/>
            </a:br>
            <a:r>
              <a:rPr lang="sl-SI" b="1" i="1" dirty="0" smtClean="0"/>
              <a:t>podatkovno rudarjenje </a:t>
            </a:r>
            <a:br>
              <a:rPr lang="sl-SI" b="1" i="1" dirty="0" smtClean="0"/>
            </a:br>
            <a:r>
              <a:rPr lang="sl-SI" b="1" i="1" dirty="0" smtClean="0"/>
              <a:t>in </a:t>
            </a:r>
            <a:br>
              <a:rPr lang="sl-SI" b="1" i="1" dirty="0" smtClean="0"/>
            </a:br>
            <a:r>
              <a:rPr lang="sl-SI" b="1" i="1" dirty="0" smtClean="0"/>
              <a:t>luščenje informacij iz besedil</a:t>
            </a:r>
            <a:r>
              <a:rPr lang="sl-SI" dirty="0"/>
              <a:t/>
            </a:r>
            <a:br>
              <a:rPr lang="sl-SI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96</Words>
  <Application>Microsoft Office PowerPoint</Application>
  <PresentationFormat>On-screen Show (4:3)</PresentationFormat>
  <Paragraphs>28</Paragraphs>
  <Slides>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Image</vt:lpstr>
      <vt:lpstr>Analiza podatkov</vt:lpstr>
      <vt:lpstr>Podatki so priložnost</vt:lpstr>
      <vt:lpstr>PowerPoint Presentation</vt:lpstr>
      <vt:lpstr>Problemi so samo navidez različni:  razvijamo splošne metode, uporabljamo marsikje</vt:lpstr>
      <vt:lpstr>Laboratorij za kognitivno modeliranje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Laboratorij za kognitivno modeliranje</dc:title>
  <dc:creator>Igor</dc:creator>
  <cp:lastModifiedBy>Matej</cp:lastModifiedBy>
  <cp:revision>54</cp:revision>
  <dcterms:created xsi:type="dcterms:W3CDTF">2016-01-13T15:15:47Z</dcterms:created>
  <dcterms:modified xsi:type="dcterms:W3CDTF">2017-02-09T15:40:19Z</dcterms:modified>
</cp:coreProperties>
</file>