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4" r:id="rId4"/>
    <p:sldId id="264" r:id="rId5"/>
    <p:sldId id="257" r:id="rId6"/>
    <p:sldId id="270" r:id="rId7"/>
    <p:sldId id="280" r:id="rId8"/>
    <p:sldId id="285" r:id="rId9"/>
    <p:sldId id="286" r:id="rId10"/>
    <p:sldId id="272" r:id="rId11"/>
    <p:sldId id="273" r:id="rId12"/>
    <p:sldId id="287" r:id="rId13"/>
    <p:sldId id="290" r:id="rId14"/>
    <p:sldId id="291" r:id="rId15"/>
    <p:sldId id="288" r:id="rId16"/>
    <p:sldId id="276" r:id="rId17"/>
    <p:sldId id="277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3F3F3"/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1410"/>
  </p:normalViewPr>
  <p:slideViewPr>
    <p:cSldViewPr snapToGrid="0" snapToObjects="1">
      <p:cViewPr>
        <p:scale>
          <a:sx n="121" d="100"/>
          <a:sy n="121" d="100"/>
        </p:scale>
        <p:origin x="234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16/4/30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16/4/30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94036" y="2794467"/>
            <a:ext cx="6003925" cy="1312862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Medicines</a:t>
            </a:r>
          </a:p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Go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PRESENTED BY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WaterFly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51718"/>
            <a:ext cx="4820600" cy="461434"/>
          </a:xfrm>
        </p:spPr>
        <p:txBody>
          <a:bodyPr/>
          <a:lstStyle/>
          <a:p>
            <a:r>
              <a:rPr lang="en-US"/>
              <a:t>Logical Database Design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83780" y="-698370"/>
            <a:ext cx="8322906" cy="6624735"/>
            <a:chOff x="611714" y="258014"/>
            <a:chExt cx="5252710" cy="3170986"/>
          </a:xfrm>
        </p:grpSpPr>
        <p:grpSp>
          <p:nvGrpSpPr>
            <p:cNvPr id="15" name="组合 14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116586" cy="25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159979" y="1460233"/>
              <a:ext cx="2156091" cy="25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Database Schema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231830" y="1818795"/>
              <a:ext cx="3491944" cy="283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55" y="2430494"/>
            <a:ext cx="3592166" cy="34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56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70612" y="930207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206733" y="1422756"/>
            <a:ext cx="5406887" cy="3523828"/>
          </a:xfrm>
        </p:spPr>
        <p:txBody>
          <a:bodyPr/>
          <a:lstStyle/>
          <a:p>
            <a:r>
              <a:rPr lang="en-US" smtClean="0"/>
              <a:t>The</a:t>
            </a:r>
            <a:r>
              <a:rPr lang="zh-CN" altLang="en-US" dirty="0" smtClean="0"/>
              <a:t> </a:t>
            </a:r>
            <a:r>
              <a:rPr lang="en-US" dirty="0" smtClean="0"/>
              <a:t>Identification of </a:t>
            </a:r>
          </a:p>
          <a:p>
            <a:r>
              <a:rPr lang="en-US" dirty="0" smtClean="0"/>
              <a:t>Data Sources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4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4631168" cy="427617"/>
          </a:xfrm>
        </p:spPr>
        <p:txBody>
          <a:bodyPr/>
          <a:lstStyle/>
          <a:p>
            <a:r>
              <a:rPr lang="en-US" smtClean="0"/>
              <a:t>Resources to </a:t>
            </a:r>
            <a:r>
              <a:rPr lang="en-US" dirty="0" smtClean="0"/>
              <a:t>obtain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772" y="956930"/>
            <a:ext cx="9781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+mn-ea"/>
              </a:rPr>
              <a:t>Hospital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n-ea"/>
              </a:rPr>
              <a:t>pharmacy</a:t>
            </a:r>
            <a:endParaRPr lang="en-US" sz="3600" dirty="0" smtClean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n-ea"/>
              </a:rPr>
              <a:t>CPI((China pharmaceutical Information</a:t>
            </a:r>
            <a:r>
              <a:rPr lang="en-US" sz="3600" dirty="0" smtClean="0">
                <a:solidFill>
                  <a:schemeClr val="bg1"/>
                </a:solidFill>
                <a:latin typeface="+mn-ea"/>
              </a:rPr>
              <a:t>))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+mn-ea"/>
              </a:rPr>
              <a:t>Drugs.com(http://www.drugs.com)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en-US" sz="3600" dirty="0" smtClean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en-US" sz="3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7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502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5022" y="1084521"/>
            <a:ext cx="33669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n-ea"/>
              </a:rPr>
              <a:t>Websites provide </a:t>
            </a:r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rich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information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we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need.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32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32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We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may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use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web </a:t>
            </a:r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crawler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n-ea"/>
              </a:rPr>
              <a:t>to obtain them and store them in our database</a:t>
            </a:r>
            <a:endParaRPr lang="en-US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87441" y="795010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30876" y="1571339"/>
            <a:ext cx="5234609" cy="3523828"/>
          </a:xfrm>
        </p:spPr>
        <p:txBody>
          <a:bodyPr/>
          <a:lstStyle/>
          <a:p>
            <a:r>
              <a:rPr lang="en-US" dirty="0"/>
              <a:t>Privacy and Security Risk Management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8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4918130" cy="461434"/>
          </a:xfrm>
        </p:spPr>
        <p:txBody>
          <a:bodyPr/>
          <a:lstStyle/>
          <a:p>
            <a:r>
              <a:rPr lang="en-US" dirty="0"/>
              <a:t>Privacy and Security </a:t>
            </a:r>
            <a:r>
              <a:rPr lang="en-US" dirty="0" smtClean="0"/>
              <a:t>Risk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83780" y="-698370"/>
            <a:ext cx="8322906" cy="6624735"/>
            <a:chOff x="611714" y="258014"/>
            <a:chExt cx="5252710" cy="3170986"/>
          </a:xfrm>
        </p:grpSpPr>
        <p:grpSp>
          <p:nvGrpSpPr>
            <p:cNvPr id="15" name="组合 14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53067" y="1571786"/>
              <a:ext cx="1335619" cy="25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sz="2800" b="1" dirty="0" smtClean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main Risks</a:t>
              </a:r>
              <a:endParaRPr lang="zh-CN" altLang="en-US" sz="2800" b="1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688015" y="1822230"/>
              <a:ext cx="4016492" cy="1116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There is a risk of obtaining information about the database by persons who are not employee of the medical institution.</a:t>
              </a:r>
              <a:endParaRPr lang="zh-CN" altLang="en-US" sz="28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501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cs typeface="+mn-ea"/>
                <a:sym typeface="+mn-lt"/>
              </a:rPr>
              <a:t>Reminder for patients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83780" y="-698370"/>
            <a:ext cx="8322906" cy="6624735"/>
            <a:chOff x="611714" y="258014"/>
            <a:chExt cx="5252710" cy="3170986"/>
          </a:xfrm>
        </p:grpSpPr>
        <p:grpSp>
          <p:nvGrpSpPr>
            <p:cNvPr id="15" name="组合 14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243006" cy="25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132470" y="1506362"/>
              <a:ext cx="1047291" cy="25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sz="2800" b="1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solution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588454" y="1818795"/>
              <a:ext cx="4135321" cy="1384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 create an account for each employee, and each of them will have their own access rights to the system, depending on the requirement and status.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60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PRESENTED BY </a:t>
            </a:r>
            <a:r>
              <a:rPr lang="en-US" altLang="zh-CN" dirty="0" smtClean="0">
                <a:cs typeface="+mn-ea"/>
                <a:sym typeface="+mn-lt"/>
              </a:rPr>
              <a:t>WaterFly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94036" y="2794467"/>
            <a:ext cx="6003925" cy="1312862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Conceptual and </a:t>
            </a:r>
          </a:p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Logical Database Design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PRESENTED BY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WaterFly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5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668178" y="2348174"/>
            <a:ext cx="5731911" cy="2457147"/>
            <a:chOff x="8411431" y="1986439"/>
            <a:chExt cx="5731911" cy="2457147"/>
          </a:xfrm>
        </p:grpSpPr>
        <p:sp>
          <p:nvSpPr>
            <p:cNvPr id="1024" name="椭圆 1023"/>
            <p:cNvSpPr/>
            <p:nvPr/>
          </p:nvSpPr>
          <p:spPr>
            <a:xfrm>
              <a:off x="8411431" y="2071382"/>
              <a:ext cx="211754" cy="211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5" name="椭圆 644"/>
            <p:cNvSpPr/>
            <p:nvPr/>
          </p:nvSpPr>
          <p:spPr>
            <a:xfrm>
              <a:off x="8411431" y="2764555"/>
              <a:ext cx="211754" cy="2117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>
                      <a:lumMod val="75000"/>
                    </a:schemeClr>
                  </a:solidFill>
                </a:ln>
                <a:cs typeface="+mn-ea"/>
                <a:sym typeface="+mn-lt"/>
              </a:endParaRPr>
            </a:p>
          </p:txBody>
        </p:sp>
        <p:sp>
          <p:nvSpPr>
            <p:cNvPr id="646" name="椭圆 645"/>
            <p:cNvSpPr/>
            <p:nvPr/>
          </p:nvSpPr>
          <p:spPr>
            <a:xfrm>
              <a:off x="8411431" y="3457728"/>
              <a:ext cx="211754" cy="2117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" name="矩形 1024"/>
            <p:cNvSpPr/>
            <p:nvPr/>
          </p:nvSpPr>
          <p:spPr>
            <a:xfrm>
              <a:off x="8849905" y="1986439"/>
              <a:ext cx="3983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Part 1  Entity Relationship Diagram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55" name="矩形 654"/>
            <p:cNvSpPr/>
            <p:nvPr/>
          </p:nvSpPr>
          <p:spPr>
            <a:xfrm>
              <a:off x="8849905" y="2680326"/>
              <a:ext cx="3760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Part 2  Logical Database Design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56" name="矩形 655"/>
            <p:cNvSpPr/>
            <p:nvPr/>
          </p:nvSpPr>
          <p:spPr>
            <a:xfrm>
              <a:off x="8849905" y="3374213"/>
              <a:ext cx="4708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Part 3  The Identiﬁcation of Data Sources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57" name="矩形 656"/>
            <p:cNvSpPr/>
            <p:nvPr/>
          </p:nvSpPr>
          <p:spPr>
            <a:xfrm>
              <a:off x="8915756" y="40742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矩形 655"/>
            <p:cNvSpPr/>
            <p:nvPr/>
          </p:nvSpPr>
          <p:spPr>
            <a:xfrm>
              <a:off x="8849905" y="4068100"/>
              <a:ext cx="52934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Part </a:t>
              </a:r>
              <a:r>
                <a:rPr lang="en-US" altLang="zh-CN" dirty="0" smtClean="0">
                  <a:cs typeface="+mn-ea"/>
                  <a:sym typeface="+mn-lt"/>
                </a:rPr>
                <a:t>4  </a:t>
              </a:r>
              <a:r>
                <a:rPr lang="en-US" altLang="zh-CN" dirty="0">
                  <a:cs typeface="+mn-ea"/>
                  <a:sym typeface="+mn-lt"/>
                </a:rPr>
                <a:t>Privacy and Security Risk Management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>
          <a:xfrm>
            <a:off x="2642101" y="3198377"/>
            <a:ext cx="2170530" cy="537571"/>
          </a:xfrm>
        </p:spPr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 smtClean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32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6345" y="1593427"/>
            <a:ext cx="876947" cy="40086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41705" y="754405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294212" y="1246954"/>
            <a:ext cx="4466948" cy="3523828"/>
          </a:xfrm>
        </p:spPr>
        <p:txBody>
          <a:bodyPr/>
          <a:lstStyle/>
          <a:p>
            <a:r>
              <a:rPr lang="en-US" dirty="0"/>
              <a:t>Entity Relationship Diagram (using </a:t>
            </a:r>
            <a:r>
              <a:rPr lang="en-US" dirty="0" err="1"/>
              <a:t>Dia</a:t>
            </a:r>
            <a:r>
              <a:rPr lang="en-US" dirty="0"/>
              <a:t>)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51718"/>
            <a:ext cx="3929389" cy="530902"/>
          </a:xfrm>
        </p:spPr>
        <p:txBody>
          <a:bodyPr/>
          <a:lstStyle/>
          <a:p>
            <a:r>
              <a:rPr lang="en-US" altLang="zh-CN" b="1" smtClean="0">
                <a:cs typeface="+mn-ea"/>
                <a:sym typeface="+mn-lt"/>
              </a:rPr>
              <a:t>Project General Design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56" y="547440"/>
            <a:ext cx="9640711" cy="63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65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Entity Relationship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8783" y="-219890"/>
            <a:ext cx="10670189" cy="5552225"/>
            <a:chOff x="740669" y="213184"/>
            <a:chExt cx="5244125" cy="3245752"/>
          </a:xfrm>
        </p:grpSpPr>
        <p:grpSp>
          <p:nvGrpSpPr>
            <p:cNvPr id="15" name="组合 14"/>
            <p:cNvGrpSpPr/>
            <p:nvPr/>
          </p:nvGrpSpPr>
          <p:grpSpPr>
            <a:xfrm>
              <a:off x="740669" y="213184"/>
              <a:ext cx="5244125" cy="3245752"/>
              <a:chOff x="1420122" y="1115228"/>
              <a:chExt cx="5244125" cy="324575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420122" y="3787984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563937" y="2074980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16608" y="221197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2997386" y="1896982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02098" y="1478575"/>
              <a:ext cx="90790" cy="215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21301" y="1425461"/>
              <a:ext cx="3639014" cy="1997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entity "medicine" has many kind of information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medicine storage information stores in "storage" entity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patient account medicine amount info show in "p_m_number" relationship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patient take prescription info show in "p_p" relationship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each patient has a primary doctor, show </a:t>
              </a:r>
              <a:r>
                <a:rPr lang="en-US" sz="2400" dirty="0" smtClean="0">
                  <a:latin typeface="+mn-ea"/>
                </a:rPr>
                <a:t>in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975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Entity Relationship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8783" y="-219890"/>
            <a:ext cx="10670189" cy="5552225"/>
            <a:chOff x="740669" y="213184"/>
            <a:chExt cx="5244125" cy="3245752"/>
          </a:xfrm>
        </p:grpSpPr>
        <p:grpSp>
          <p:nvGrpSpPr>
            <p:cNvPr id="15" name="组合 14"/>
            <p:cNvGrpSpPr/>
            <p:nvPr/>
          </p:nvGrpSpPr>
          <p:grpSpPr>
            <a:xfrm>
              <a:off x="740669" y="213184"/>
              <a:ext cx="5244125" cy="3245752"/>
              <a:chOff x="1420122" y="1115228"/>
              <a:chExt cx="5244125" cy="324575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420122" y="3787984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563937" y="2074980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16608" y="221197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2997386" y="1896982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02098" y="1478575"/>
              <a:ext cx="90790" cy="215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248914" y="1643683"/>
              <a:ext cx="3639014" cy="134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"primary_doctor" relationship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each doctor have one clinic and one specialty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each "prescription" entity has a relationship among doctor show in "d_p"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dirty="0">
                  <a:latin typeface="+mn-ea"/>
                </a:rPr>
                <a:t>we also assume that each prescription can only create for a patient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2454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64901" y="1320526"/>
            <a:ext cx="222368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692183" y="1813076"/>
            <a:ext cx="4466948" cy="3523828"/>
          </a:xfrm>
        </p:spPr>
        <p:txBody>
          <a:bodyPr/>
          <a:lstStyle/>
          <a:p>
            <a:r>
              <a:rPr lang="en-US" dirty="0"/>
              <a:t>Logical Database Design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51718"/>
            <a:ext cx="4505289" cy="461434"/>
          </a:xfrm>
        </p:spPr>
        <p:txBody>
          <a:bodyPr/>
          <a:lstStyle/>
          <a:p>
            <a:r>
              <a:rPr lang="en-US"/>
              <a:t>Logical Database Design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877" y="527428"/>
            <a:ext cx="6177776" cy="63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10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270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Century Gothic</vt:lpstr>
      <vt:lpstr>Segoe UI Light</vt:lpstr>
      <vt:lpstr>宋体</vt:lpstr>
      <vt:lpstr>微软雅黑</vt:lpstr>
      <vt:lpstr>等线</vt:lpstr>
      <vt:lpstr>Arial</vt:lpstr>
      <vt:lpstr>模板页面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leo you</cp:lastModifiedBy>
  <cp:revision>86</cp:revision>
  <dcterms:created xsi:type="dcterms:W3CDTF">2015-08-18T02:51:41Z</dcterms:created>
  <dcterms:modified xsi:type="dcterms:W3CDTF">2016-04-30T08:21:33Z</dcterms:modified>
  <cp:category/>
</cp:coreProperties>
</file>