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9" r:id="rId4"/>
    <p:sldId id="260" r:id="rId5"/>
    <p:sldId id="271" r:id="rId6"/>
    <p:sldId id="272" r:id="rId7"/>
    <p:sldId id="273" r:id="rId8"/>
    <p:sldId id="274" r:id="rId9"/>
    <p:sldId id="275" r:id="rId10"/>
    <p:sldId id="268" r:id="rId11"/>
    <p:sldId id="259" r:id="rId12"/>
    <p:sldId id="269" r:id="rId13"/>
    <p:sldId id="270" r:id="rId14"/>
    <p:sldId id="276" r:id="rId15"/>
    <p:sldId id="278" r:id="rId16"/>
    <p:sldId id="258" r:id="rId17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96" autoAdjust="0"/>
    <p:restoredTop sz="94660"/>
  </p:normalViewPr>
  <p:slideViewPr>
    <p:cSldViewPr snapToGrid="0">
      <p:cViewPr varScale="1">
        <p:scale>
          <a:sx n="274" d="100"/>
          <a:sy n="274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2022. 11. 19.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kshin.tistory.com/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337544"/>
            <a:ext cx="7402286" cy="680484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춘식이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7970"/>
            <a:ext cx="11523648" cy="448879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2-2. Color</a:t>
            </a:r>
            <a:r>
              <a:rPr lang="ko-KR" altLang="en-US" sz="2100" spc="-150" dirty="0">
                <a:latin typeface="+mn-ea"/>
                <a:ea typeface="+mn-ea"/>
              </a:rPr>
              <a:t>는 자세한 정보지만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데이터가 크고</a:t>
            </a:r>
            <a:r>
              <a:rPr lang="en-US" altLang="ko-KR" sz="2100" spc="-150" dirty="0">
                <a:latin typeface="+mn-ea"/>
                <a:ea typeface="+mn-ea"/>
              </a:rPr>
              <a:t>, Gray</a:t>
            </a:r>
            <a:r>
              <a:rPr lang="ko-KR" altLang="en-US" sz="2100" spc="-150" dirty="0">
                <a:latin typeface="+mn-ea"/>
                <a:ea typeface="+mn-ea"/>
              </a:rPr>
              <a:t>는 덜 자세하지만 데이터가 작아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학습에 유리하다</a:t>
            </a:r>
            <a:r>
              <a:rPr lang="en-US" altLang="ko-KR" sz="2100" spc="-150" dirty="0">
                <a:latin typeface="+mn-ea"/>
                <a:ea typeface="+mn-ea"/>
              </a:rPr>
              <a:t>. </a:t>
            </a:r>
            <a:r>
              <a:rPr lang="ko-KR" altLang="en-US" sz="2100" spc="-150" dirty="0">
                <a:latin typeface="+mn-ea"/>
                <a:ea typeface="+mn-ea"/>
              </a:rPr>
              <a:t>어떤 데이터셋이 분류문제에서 더 좋은 결과를 보이는가</a:t>
            </a:r>
            <a:r>
              <a:rPr lang="en-US" altLang="ko-KR" sz="2100" spc="-150" dirty="0">
                <a:latin typeface="+mn-ea"/>
                <a:ea typeface="+mn-ea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Color</a:t>
            </a:r>
            <a:r>
              <a:rPr lang="ko-KR" altLang="en-US" sz="2100" spc="-150" dirty="0">
                <a:latin typeface="+mn-ea"/>
                <a:ea typeface="+mn-ea"/>
              </a:rPr>
              <a:t>는 </a:t>
            </a:r>
            <a:r>
              <a:rPr lang="en-US" altLang="ko-KR" sz="2100" spc="-150" dirty="0">
                <a:latin typeface="+mn-ea"/>
                <a:ea typeface="+mn-ea"/>
              </a:rPr>
              <a:t>3</a:t>
            </a:r>
            <a:r>
              <a:rPr lang="ko-KR" altLang="en-US" sz="2100" spc="-150" dirty="0">
                <a:latin typeface="+mn-ea"/>
                <a:ea typeface="+mn-ea"/>
              </a:rPr>
              <a:t>차원 데이터로 정보가 너무 많아 정확도가 떨어질 수 있고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상품 분류는 색이 아닌 옷의 형태로 구분되기 때문에 색상 데이터는 필요하지 않습니다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</a:t>
            </a:r>
            <a:r>
              <a:rPr lang="en-US" altLang="ko-KR" sz="2100" spc="-150" dirty="0">
                <a:latin typeface="+mn-ea"/>
                <a:ea typeface="+mn-ea"/>
              </a:rPr>
              <a:t> Gray Scale</a:t>
            </a:r>
            <a:r>
              <a:rPr lang="ko-KR" altLang="en-US" sz="2100" spc="-150" dirty="0">
                <a:latin typeface="+mn-ea"/>
                <a:ea typeface="+mn-ea"/>
              </a:rPr>
              <a:t>로 학습을 진행하였습니다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51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3-1. </a:t>
            </a:r>
            <a:r>
              <a:rPr lang="ko-KR" altLang="en-US" sz="2100" spc="-150" dirty="0">
                <a:latin typeface="+mn-ea"/>
                <a:ea typeface="+mn-ea"/>
              </a:rPr>
              <a:t>분류 문제를 수행하여 </a:t>
            </a:r>
            <a:r>
              <a:rPr lang="en" altLang="ko-KR" sz="2100" spc="-150" dirty="0">
                <a:latin typeface="+mn-ea"/>
                <a:ea typeface="+mn-ea"/>
              </a:rPr>
              <a:t>Validation </a:t>
            </a:r>
            <a:r>
              <a:rPr lang="ko-KR" altLang="en-US" sz="2100" spc="-150" dirty="0">
                <a:latin typeface="+mn-ea"/>
                <a:ea typeface="+mn-ea"/>
              </a:rPr>
              <a:t>데이터의 라벨 별 정확도를 </a:t>
            </a:r>
            <a:r>
              <a:rPr lang="ko-KR" altLang="en-US" sz="2100" spc="-150" dirty="0" err="1">
                <a:latin typeface="+mn-ea"/>
                <a:ea typeface="+mn-ea"/>
              </a:rPr>
              <a:t>제시하시오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2554CB-C5B7-4B87-8A4D-F16B4EF23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1" y="2752560"/>
            <a:ext cx="5768386" cy="2296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7AE86-68F0-5D73-9E81-16D3A294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7" y="2752560"/>
            <a:ext cx="5410479" cy="32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3-2. </a:t>
            </a:r>
            <a:r>
              <a:rPr lang="ko-KR" altLang="en-US" sz="2100" spc="-150" dirty="0">
                <a:latin typeface="+mn-ea"/>
                <a:ea typeface="+mn-ea"/>
              </a:rPr>
              <a:t>정확도를 올리는 작업을 수행하고 작업 수행과정을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1.</a:t>
            </a:r>
            <a:r>
              <a:rPr lang="ko-KR" altLang="en-US" sz="2100" spc="-150" dirty="0">
                <a:latin typeface="+mn-ea"/>
                <a:ea typeface="+mn-ea"/>
              </a:rPr>
              <a:t> 데이터 </a:t>
            </a:r>
            <a:r>
              <a:rPr lang="ko-KR" altLang="en-US" sz="2100" spc="-150" dirty="0" err="1">
                <a:latin typeface="+mn-ea"/>
                <a:ea typeface="+mn-ea"/>
              </a:rPr>
              <a:t>전처리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정확도를 올리려면 모델 학습의 기초인 전처리가 잘 되어있어야 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 err="1">
                <a:latin typeface="+mn-ea"/>
                <a:ea typeface="+mn-ea"/>
              </a:rPr>
              <a:t>전처리</a:t>
            </a:r>
            <a:r>
              <a:rPr lang="ko-KR" altLang="en-US" sz="2100" spc="-150" dirty="0">
                <a:latin typeface="+mn-ea"/>
                <a:ea typeface="+mn-ea"/>
              </a:rPr>
              <a:t> 과정은 위에서 설명했으니 생략하겠습니다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2.</a:t>
            </a:r>
            <a:r>
              <a:rPr lang="ko-KR" altLang="en-US" sz="2100" spc="-150" dirty="0">
                <a:latin typeface="+mn-ea"/>
                <a:ea typeface="+mn-ea"/>
              </a:rPr>
              <a:t> 모델 학습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 학습 시 레이어 설정과 최적화 함수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 err="1">
                <a:latin typeface="+mn-ea"/>
                <a:ea typeface="+mn-ea"/>
              </a:rPr>
              <a:t>하이퍼파라미터</a:t>
            </a:r>
            <a:r>
              <a:rPr lang="ko-KR" altLang="en-US" sz="2100" spc="-150" dirty="0">
                <a:latin typeface="+mn-ea"/>
                <a:ea typeface="+mn-ea"/>
              </a:rPr>
              <a:t> 등을 조작하며 모델의 성능을 늘렸습니다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3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3-3. </a:t>
            </a:r>
            <a:r>
              <a:rPr lang="ko-KR" altLang="en-US" sz="2100" spc="-150" dirty="0">
                <a:latin typeface="+mn-ea"/>
                <a:ea typeface="+mn-ea"/>
              </a:rPr>
              <a:t>오류가 나온 이미지에 대해 왜 오류가 나왔는지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그동안 미션 수행에서 얻은 경험과 지식을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통해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오류가 나온 이미지는 대부분 라벨링이 잘못 매칭된 경우였습니다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en-US" altLang="ko-KR" sz="2100" b="0" i="0" spc="-150" dirty="0">
              <a:effectLst/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이 부분 제외시키고 학습하였더니 정확도가 많이 증가했습니다</a:t>
            </a:r>
            <a:r>
              <a:rPr lang="en-US" altLang="ko-KR" sz="2100" b="0" i="0" spc="-150" dirty="0">
                <a:effectLst/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AE7D982-6FC5-7175-7AA7-A82F5A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31" y="4495392"/>
            <a:ext cx="5305317" cy="116053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E2E735-5BAD-ADB3-4574-E56A4A5A2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4589" r="6013" b="27823"/>
          <a:stretch/>
        </p:blipFill>
        <p:spPr>
          <a:xfrm>
            <a:off x="546637" y="4495392"/>
            <a:ext cx="5762928" cy="116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C7A91-AFC0-F546-9C1D-8E50C775F4D0}"/>
              </a:ext>
            </a:extLst>
          </p:cNvPr>
          <p:cNvSpPr txBox="1"/>
          <p:nvPr/>
        </p:nvSpPr>
        <p:spPr>
          <a:xfrm>
            <a:off x="2266654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전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6F17-FDC4-FABB-B1BE-D374A650DAE8}"/>
              </a:ext>
            </a:extLst>
          </p:cNvPr>
          <p:cNvSpPr txBox="1"/>
          <p:nvPr/>
        </p:nvSpPr>
        <p:spPr>
          <a:xfrm>
            <a:off x="8039577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후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38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이상치 제외 작업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6623"/>
            <a:ext cx="12192000" cy="139250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라벨이 잘못 설정되어 있는 이슈가 있었습니다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이상치 제거 알고리즘을 만들 수도 있었지만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시간도 촉박하고 라벨링이 잘못된 데이터가 많지 않아서 직접 제외 작업을 진행했습니다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5" name="그림 4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68AE407E-15B3-5513-0723-EBFD0A49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1" y="3174718"/>
            <a:ext cx="4204677" cy="3157614"/>
          </a:xfrm>
          <a:prstGeom prst="rect">
            <a:avLst/>
          </a:prstGeom>
        </p:spPr>
      </p:pic>
      <p:pic>
        <p:nvPicPr>
          <p:cNvPr id="10" name="그림 9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450FAFA-C4E6-8AC8-DCFA-1E2463B4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66" y="3174718"/>
            <a:ext cx="3801603" cy="28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클래스 불균형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endParaRPr lang="ko-KR" altLang="en-US" sz="2100" spc="-150" dirty="0">
              <a:latin typeface="+mn-ea"/>
              <a:ea typeface="+mn-ea"/>
            </a:endParaRPr>
          </a:p>
        </p:txBody>
      </p:sp>
      <p:sp>
        <p:nvSpPr>
          <p:cNvPr id="3" name="제목 38">
            <a:extLst>
              <a:ext uri="{FF2B5EF4-FFF2-40B4-BE49-F238E27FC236}">
                <a16:creationId xmlns:a16="http://schemas.microsoft.com/office/drawing/2014/main" id="{5DFB26BC-F7FF-FADE-1C58-4A8BD6BCA307}"/>
              </a:ext>
            </a:extLst>
          </p:cNvPr>
          <p:cNvSpPr txBox="1">
            <a:spLocks/>
          </p:cNvSpPr>
          <p:nvPr/>
        </p:nvSpPr>
        <p:spPr>
          <a:xfrm>
            <a:off x="515952" y="1838775"/>
            <a:ext cx="11312496" cy="42274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5</a:t>
            </a:r>
            <a:r>
              <a:rPr lang="ko-KR" altLang="en-US" sz="2100" spc="-150" dirty="0">
                <a:latin typeface="+mn-ea"/>
                <a:ea typeface="+mn-ea"/>
              </a:rPr>
              <a:t>개의 클래스는 서로 다른 개수로 구성되어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특히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tops</a:t>
            </a:r>
            <a:r>
              <a:rPr lang="ko-KR" altLang="en-US" sz="2100" spc="-150" dirty="0">
                <a:latin typeface="+mn-ea"/>
                <a:ea typeface="+mn-ea"/>
              </a:rPr>
              <a:t>의 개수가 몇배 더 많이 구성되어 있는데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이를 고려하지 않고 학습 시 모델의 성능이 하락할 수 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 </a:t>
            </a:r>
            <a:r>
              <a:rPr lang="en-US" altLang="ko-KR" sz="2100" spc="-150" dirty="0">
                <a:latin typeface="+mn-ea"/>
                <a:ea typeface="+mn-ea"/>
              </a:rPr>
              <a:t>Weighted Cross Entropy,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r>
              <a:rPr lang="en-US" altLang="ko-KR" sz="2100" spc="-150" dirty="0">
                <a:latin typeface="+mn-ea"/>
                <a:ea typeface="+mn-ea"/>
              </a:rPr>
              <a:t>Focal Loss</a:t>
            </a:r>
            <a:r>
              <a:rPr lang="ko-KR" altLang="en-US" sz="2100" spc="-150" dirty="0">
                <a:latin typeface="+mn-ea"/>
                <a:ea typeface="+mn-ea"/>
              </a:rPr>
              <a:t>와 같은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함수를 사용하여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부족한 클래스에 가중치를 곱해 </a:t>
            </a:r>
            <a:r>
              <a:rPr lang="en-US" altLang="ko-KR" sz="2100" spc="-150" dirty="0">
                <a:latin typeface="+mn-ea"/>
                <a:ea typeface="+mn-ea"/>
              </a:rPr>
              <a:t>Loss </a:t>
            </a:r>
            <a:r>
              <a:rPr lang="ko-KR" altLang="en-US" sz="2100" spc="-150" dirty="0">
                <a:latin typeface="+mn-ea"/>
                <a:ea typeface="+mn-ea"/>
              </a:rPr>
              <a:t>값을 </a:t>
            </a:r>
            <a:r>
              <a:rPr lang="ko-KR" altLang="en-US" sz="2100" spc="-150" dirty="0" err="1">
                <a:latin typeface="+mn-ea"/>
                <a:ea typeface="+mn-ea"/>
              </a:rPr>
              <a:t>높혀주거나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정규화 과정을 통한다면 클래스 불균형이 어느 정도 해결될 것이라고 생각합니다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그러나 시간 관계상 클래스 불균형 문제를 생각하지 못했습니다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54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팀원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79E3B-AA0F-3CF1-6C16-F1B05D82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6" y="1752392"/>
            <a:ext cx="1778000" cy="177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CFD3C-9CC4-CCCE-3B86-CE9473800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64" y="1752392"/>
            <a:ext cx="1778000" cy="177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B761F3-DE51-93DA-0C49-8DE2A76A4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09" y="1752392"/>
            <a:ext cx="1778000" cy="177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AE4F75-BCAE-04B5-0D5A-7BB7F3BE64AF}"/>
              </a:ext>
            </a:extLst>
          </p:cNvPr>
          <p:cNvSpPr txBox="1"/>
          <p:nvPr/>
        </p:nvSpPr>
        <p:spPr>
          <a:xfrm>
            <a:off x="2485035" y="2839758"/>
            <a:ext cx="16506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>
                <a:latin typeface="+mn-ea"/>
              </a:rPr>
              <a:t>1</a:t>
            </a:r>
            <a:r>
              <a:rPr kumimoji="1" lang="ko-KR" altLang="en-US" sz="1300" dirty="0">
                <a:latin typeface="+mn-ea"/>
              </a:rPr>
              <a:t>학년 </a:t>
            </a:r>
            <a:r>
              <a:rPr kumimoji="1" lang="ko-KR" altLang="en-US" sz="1300" dirty="0" err="1">
                <a:latin typeface="+mn-ea"/>
              </a:rPr>
              <a:t>남우석</a:t>
            </a:r>
            <a:endParaRPr kumimoji="1" lang="en-US" altLang="ko-KR" sz="1300" dirty="0">
              <a:latin typeface="+mn-ea"/>
            </a:endParaRPr>
          </a:p>
          <a:p>
            <a:endParaRPr kumimoji="1" lang="en-US" altLang="ko-Kore-KR" sz="1300" dirty="0">
              <a:latin typeface="+mn-ea"/>
            </a:endParaRPr>
          </a:p>
          <a:p>
            <a:r>
              <a:rPr kumimoji="1" lang="ko-KR" altLang="en-US" sz="1300" dirty="0">
                <a:latin typeface="+mn-ea"/>
              </a:rPr>
              <a:t>데이터 </a:t>
            </a:r>
            <a:r>
              <a:rPr kumimoji="1" lang="ko-KR" altLang="en-US" sz="1300" dirty="0" err="1">
                <a:latin typeface="+mn-ea"/>
              </a:rPr>
              <a:t>전처리</a:t>
            </a:r>
            <a:endParaRPr kumimoji="1" lang="ko-Kore-KR" altLang="en-US" sz="13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2A99E-CC1F-CC19-C9E0-066CCC765309}"/>
              </a:ext>
            </a:extLst>
          </p:cNvPr>
          <p:cNvSpPr txBox="1"/>
          <p:nvPr/>
        </p:nvSpPr>
        <p:spPr>
          <a:xfrm>
            <a:off x="6182009" y="2837895"/>
            <a:ext cx="13935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>
                <a:latin typeface="+mn-ea"/>
              </a:rPr>
              <a:t>3</a:t>
            </a:r>
            <a:r>
              <a:rPr kumimoji="1" lang="ko-KR" altLang="en-US" sz="1300" dirty="0">
                <a:latin typeface="+mn-ea"/>
              </a:rPr>
              <a:t>학년 김재훈</a:t>
            </a:r>
            <a:endParaRPr kumimoji="1" lang="en-US" altLang="ko-KR" sz="1300" dirty="0">
              <a:latin typeface="+mn-ea"/>
            </a:endParaRPr>
          </a:p>
          <a:p>
            <a:endParaRPr kumimoji="1" lang="en-US" altLang="ko-Kore-KR" sz="1300" dirty="0">
              <a:latin typeface="+mn-ea"/>
            </a:endParaRPr>
          </a:p>
          <a:p>
            <a:r>
              <a:rPr kumimoji="1" lang="ko-KR" altLang="en-US" sz="1300" dirty="0">
                <a:latin typeface="+mn-ea"/>
              </a:rPr>
              <a:t>모델 학습</a:t>
            </a:r>
            <a:endParaRPr kumimoji="1" lang="ko-Kore-KR" altLang="en-US" sz="13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B23DA-A76A-F5F2-9C70-289C24EC3A4E}"/>
              </a:ext>
            </a:extLst>
          </p:cNvPr>
          <p:cNvSpPr txBox="1"/>
          <p:nvPr/>
        </p:nvSpPr>
        <p:spPr>
          <a:xfrm>
            <a:off x="9650764" y="2837895"/>
            <a:ext cx="18279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300" dirty="0">
                <a:latin typeface="+mn-ea"/>
              </a:rPr>
              <a:t>1</a:t>
            </a:r>
            <a:r>
              <a:rPr kumimoji="1" lang="ko-KR" altLang="en-US" sz="1300" dirty="0">
                <a:latin typeface="+mn-ea"/>
              </a:rPr>
              <a:t>학년 안진영</a:t>
            </a:r>
            <a:endParaRPr kumimoji="1" lang="en-US" altLang="ko-KR" sz="1300" dirty="0">
              <a:latin typeface="+mn-ea"/>
            </a:endParaRPr>
          </a:p>
          <a:p>
            <a:endParaRPr kumimoji="1" lang="en-US" altLang="ko-Kore-KR" sz="1300" dirty="0">
              <a:latin typeface="+mn-ea"/>
            </a:endParaRPr>
          </a:p>
          <a:p>
            <a:r>
              <a:rPr kumimoji="1" lang="ko-KR" altLang="en-US" sz="1300" dirty="0">
                <a:latin typeface="+mn-ea"/>
              </a:rPr>
              <a:t>자료조사 및 </a:t>
            </a:r>
            <a:r>
              <a:rPr kumimoji="1" lang="en-US" altLang="ko-KR" sz="1300" dirty="0">
                <a:latin typeface="+mn-ea"/>
              </a:rPr>
              <a:t>PPT </a:t>
            </a:r>
            <a:r>
              <a:rPr kumimoji="1" lang="ko-KR" altLang="en-US" sz="1300" dirty="0">
                <a:latin typeface="+mn-ea"/>
              </a:rPr>
              <a:t>제작</a:t>
            </a:r>
            <a:endParaRPr kumimoji="1" lang="ko-Kore-KR" altLang="en-US" sz="1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1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1-1. Training </a:t>
            </a:r>
            <a:r>
              <a:rPr lang="ko-KR" altLang="en-US" sz="2100" spc="-150" dirty="0">
                <a:latin typeface="+mn-ea"/>
                <a:ea typeface="+mn-ea"/>
              </a:rPr>
              <a:t>데이터 셋의 데이터를 살펴보고 라벨 종류는 무엇이 있고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각 라벨의 개수를 구하시오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21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Answer: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100" dirty="0">
                <a:latin typeface="+mn-ea"/>
                <a:ea typeface="+mn-ea"/>
              </a:rPr>
              <a:t>라벨 종류는 </a:t>
            </a:r>
            <a:r>
              <a:rPr lang="en-US" altLang="ko-KR" sz="2100" dirty="0" err="1">
                <a:latin typeface="+mn-ea"/>
                <a:ea typeface="+mn-ea"/>
              </a:rPr>
              <a:t>cap_and_hat</a:t>
            </a:r>
            <a:r>
              <a:rPr lang="en-US" altLang="ko-KR" sz="2100" dirty="0">
                <a:latin typeface="+mn-ea"/>
                <a:ea typeface="+mn-ea"/>
              </a:rPr>
              <a:t>, outerwear, tops, bottoms, shoes</a:t>
            </a:r>
            <a:r>
              <a:rPr lang="ko-KR" altLang="en-US" sz="2100" dirty="0">
                <a:latin typeface="+mn-ea"/>
                <a:ea typeface="+mn-ea"/>
              </a:rPr>
              <a:t>로 총 </a:t>
            </a:r>
            <a:r>
              <a:rPr lang="en-US" altLang="ko-KR" sz="2100" dirty="0">
                <a:latin typeface="+mn-ea"/>
                <a:ea typeface="+mn-ea"/>
              </a:rPr>
              <a:t>5</a:t>
            </a:r>
            <a:r>
              <a:rPr lang="ko-KR" altLang="en-US" sz="2100" dirty="0">
                <a:latin typeface="+mn-ea"/>
                <a:ea typeface="+mn-ea"/>
              </a:rPr>
              <a:t>개이고</a:t>
            </a:r>
            <a:r>
              <a:rPr lang="en-US" altLang="ko-KR" sz="21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2100" dirty="0" err="1">
                <a:latin typeface="+mn-ea"/>
                <a:ea typeface="+mn-ea"/>
              </a:rPr>
              <a:t>라벨별</a:t>
            </a:r>
            <a:r>
              <a:rPr lang="ko-KR" altLang="en-US" sz="2100" dirty="0">
                <a:latin typeface="+mn-ea"/>
                <a:ea typeface="+mn-ea"/>
              </a:rPr>
              <a:t> 이미지의 개수는 다음과 같다</a:t>
            </a:r>
            <a:r>
              <a:rPr lang="en-US" altLang="ko-KR" sz="21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21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 err="1">
                <a:latin typeface="+mn-ea"/>
                <a:ea typeface="+mn-ea"/>
              </a:rPr>
              <a:t>cap_and_hat</a:t>
            </a:r>
            <a:r>
              <a:rPr lang="en-US" altLang="ko-KR" sz="2100" dirty="0">
                <a:latin typeface="+mn-ea"/>
                <a:ea typeface="+mn-ea"/>
              </a:rPr>
              <a:t>:</a:t>
            </a:r>
            <a:r>
              <a:rPr lang="ko-KR" altLang="en-US" sz="2100" dirty="0">
                <a:latin typeface="+mn-ea"/>
                <a:ea typeface="+mn-ea"/>
              </a:rPr>
              <a:t> </a:t>
            </a:r>
            <a:r>
              <a:rPr lang="en-US" altLang="ko-KR" sz="2100" dirty="0">
                <a:latin typeface="+mn-ea"/>
                <a:ea typeface="+mn-ea"/>
              </a:rPr>
              <a:t>196</a:t>
            </a:r>
            <a:r>
              <a:rPr lang="ko-KR" altLang="en-US" sz="2100" dirty="0">
                <a:latin typeface="+mn-ea"/>
                <a:ea typeface="+mn-ea"/>
              </a:rPr>
              <a:t>개</a:t>
            </a:r>
            <a:r>
              <a:rPr lang="en-US" altLang="ko-KR" sz="21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outerwear: 4606</a:t>
            </a:r>
            <a:r>
              <a:rPr lang="ko-KR" altLang="en-US" sz="2100" dirty="0">
                <a:latin typeface="+mn-ea"/>
                <a:ea typeface="+mn-ea"/>
              </a:rPr>
              <a:t>개</a:t>
            </a:r>
            <a:r>
              <a:rPr lang="en-US" altLang="ko-KR" sz="21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tops: 18350</a:t>
            </a:r>
            <a:r>
              <a:rPr lang="ko-KR" altLang="en-US" sz="2100" dirty="0">
                <a:latin typeface="+mn-ea"/>
                <a:ea typeface="+mn-ea"/>
              </a:rPr>
              <a:t>개</a:t>
            </a:r>
            <a:r>
              <a:rPr lang="en-US" altLang="ko-KR" sz="21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bottoms: 6424</a:t>
            </a:r>
            <a:r>
              <a:rPr lang="ko-KR" altLang="en-US" sz="2100" dirty="0">
                <a:latin typeface="+mn-ea"/>
                <a:ea typeface="+mn-ea"/>
              </a:rPr>
              <a:t>개</a:t>
            </a:r>
            <a:r>
              <a:rPr lang="en-US" altLang="ko-KR" sz="21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100" dirty="0">
                <a:latin typeface="+mn-ea"/>
                <a:ea typeface="+mn-ea"/>
              </a:rPr>
              <a:t>shoes: 424</a:t>
            </a:r>
            <a:r>
              <a:rPr lang="ko-KR" altLang="en-US" sz="2100" dirty="0">
                <a:latin typeface="+mn-ea"/>
                <a:ea typeface="+mn-ea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267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47727"/>
            <a:ext cx="11393019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2-1. </a:t>
            </a:r>
            <a:r>
              <a:rPr lang="ko-KR" altLang="en-US" sz="2100" spc="-185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85" dirty="0">
                <a:latin typeface="+mn-ea"/>
                <a:ea typeface="+mn-ea"/>
              </a:rPr>
              <a:t>, </a:t>
            </a:r>
            <a:r>
              <a:rPr lang="ko-KR" altLang="en-US" sz="2100" spc="-185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85" dirty="0" err="1">
                <a:latin typeface="+mn-ea"/>
                <a:ea typeface="+mn-ea"/>
              </a:rPr>
              <a:t>구축하시오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4308494" y="2031349"/>
            <a:ext cx="7448077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1.</a:t>
            </a:r>
            <a:r>
              <a:rPr lang="ko-KR" altLang="en-US" sz="1800" spc="-150" dirty="0">
                <a:latin typeface="+mn-ea"/>
              </a:rPr>
              <a:t> 이미지의 위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아래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양 옆을 강제로 제거한다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2.</a:t>
            </a:r>
            <a:r>
              <a:rPr lang="ko-KR" altLang="en-US" sz="1800" spc="-150" dirty="0">
                <a:latin typeface="+mn-ea"/>
              </a:rPr>
              <a:t> 이미지의 해상도를 낮추고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Gray Scale</a:t>
            </a:r>
            <a:r>
              <a:rPr lang="ko-KR" altLang="en-US" sz="1800" spc="-150" dirty="0">
                <a:latin typeface="+mn-ea"/>
              </a:rPr>
              <a:t>로 전환한다</a:t>
            </a:r>
            <a:r>
              <a:rPr lang="en-US" altLang="ko-KR" sz="1800" spc="-150" dirty="0">
                <a:latin typeface="+mn-ea"/>
              </a:rPr>
              <a:t>.</a:t>
            </a:r>
            <a:r>
              <a:rPr lang="ko-KR" altLang="en-US" sz="1800" spc="-150" dirty="0">
                <a:latin typeface="+mn-ea"/>
              </a:rPr>
              <a:t>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 err="1">
                <a:latin typeface="+mn-ea"/>
              </a:rPr>
              <a:t>opencv</a:t>
            </a:r>
            <a:r>
              <a:rPr lang="ko-KR" altLang="en-US" sz="1800" spc="-150" dirty="0">
                <a:latin typeface="+mn-ea"/>
              </a:rPr>
              <a:t>의</a:t>
            </a:r>
            <a:r>
              <a:rPr lang="en-US" altLang="ko-KR" sz="1800" spc="-150" dirty="0">
                <a:latin typeface="+mn-ea"/>
              </a:rPr>
              <a:t> </a:t>
            </a:r>
            <a:r>
              <a:rPr lang="en-US" altLang="ko-KR" sz="1800" spc="-150" dirty="0" err="1">
                <a:latin typeface="+mn-ea"/>
              </a:rPr>
              <a:t>AdaptiveThreshold</a:t>
            </a:r>
            <a:r>
              <a:rPr lang="ko-KR" altLang="en-US" sz="1800" spc="-150" dirty="0" err="1">
                <a:latin typeface="+mn-ea"/>
              </a:rPr>
              <a:t>를</a:t>
            </a:r>
            <a:r>
              <a:rPr lang="ko-KR" altLang="en-US" sz="1800" spc="-150" dirty="0">
                <a:latin typeface="+mn-ea"/>
              </a:rPr>
              <a:t> 이용해 이미지 이진화를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4.</a:t>
            </a:r>
            <a:r>
              <a:rPr lang="ko-KR" altLang="en-US" sz="1800" spc="-150" dirty="0">
                <a:latin typeface="+mn-ea"/>
              </a:rPr>
              <a:t> 노이즈를 낮추기 위해 </a:t>
            </a:r>
            <a:r>
              <a:rPr lang="en-US" altLang="ko-KR" sz="1800" spc="-150" dirty="0">
                <a:latin typeface="+mn-ea"/>
              </a:rPr>
              <a:t>1</a:t>
            </a:r>
            <a:r>
              <a:rPr lang="ko-KR" altLang="en-US" sz="1800" spc="-150" dirty="0">
                <a:latin typeface="+mn-ea"/>
              </a:rPr>
              <a:t>차적으로 </a:t>
            </a:r>
            <a:r>
              <a:rPr lang="en-US" altLang="ko-KR" sz="1800" spc="-150" dirty="0">
                <a:latin typeface="+mn-ea"/>
              </a:rPr>
              <a:t>Blur</a:t>
            </a:r>
            <a:r>
              <a:rPr lang="ko-KR" altLang="en-US" sz="1800" spc="-150" dirty="0">
                <a:latin typeface="+mn-ea"/>
              </a:rPr>
              <a:t> 처리를 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5.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2</a:t>
            </a:r>
            <a:r>
              <a:rPr lang="ko-KR" altLang="en-US" sz="1800" spc="-150" dirty="0">
                <a:latin typeface="+mn-ea"/>
              </a:rPr>
              <a:t>차적으로 커널을 생성하여 </a:t>
            </a:r>
            <a:r>
              <a:rPr lang="en-US" altLang="ko-KR" sz="1800" spc="-150" dirty="0">
                <a:latin typeface="+mn-ea"/>
              </a:rPr>
              <a:t>Morphology </a:t>
            </a:r>
            <a:r>
              <a:rPr lang="ko-KR" altLang="en-US" sz="1800" spc="-150" dirty="0">
                <a:latin typeface="+mn-ea"/>
              </a:rPr>
              <a:t>연산 중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closing </a:t>
            </a:r>
            <a:r>
              <a:rPr lang="ko-KR" altLang="en-US" sz="1800" spc="-150" dirty="0">
                <a:latin typeface="+mn-ea"/>
              </a:rPr>
              <a:t>연산과 </a:t>
            </a:r>
            <a:r>
              <a:rPr lang="en-US" altLang="ko-KR" sz="1800" spc="-150" dirty="0">
                <a:latin typeface="+mn-ea"/>
              </a:rPr>
              <a:t>gradient </a:t>
            </a:r>
            <a:r>
              <a:rPr lang="ko-KR" altLang="en-US" sz="1800" spc="-150" dirty="0">
                <a:latin typeface="+mn-ea"/>
              </a:rPr>
              <a:t>연산을 거친다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6.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 err="1">
                <a:latin typeface="+mn-ea"/>
              </a:rPr>
              <a:t>findContours</a:t>
            </a:r>
            <a:r>
              <a:rPr lang="ko-KR" altLang="en-US" sz="1800" spc="-150" dirty="0">
                <a:latin typeface="+mn-ea"/>
              </a:rPr>
              <a:t> 함수를 이용해 </a:t>
            </a:r>
            <a:r>
              <a:rPr lang="ko-KR" altLang="en-US" sz="1800" spc="-150" dirty="0" err="1">
                <a:latin typeface="+mn-ea"/>
              </a:rPr>
              <a:t>경계값을</a:t>
            </a:r>
            <a:r>
              <a:rPr lang="ko-KR" altLang="en-US" sz="1800" spc="-150" dirty="0">
                <a:latin typeface="+mn-ea"/>
              </a:rPr>
              <a:t> 도출한 후 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spc="-150" dirty="0">
                <a:latin typeface="+mn-ea"/>
              </a:rPr>
              <a:t>그 </a:t>
            </a:r>
            <a:r>
              <a:rPr lang="ko-KR" altLang="en-US" sz="1800" spc="-150" dirty="0" err="1">
                <a:latin typeface="+mn-ea"/>
              </a:rPr>
              <a:t>경계값으로</a:t>
            </a:r>
            <a:r>
              <a:rPr lang="ko-KR" altLang="en-US" sz="1800" spc="-150" dirty="0">
                <a:latin typeface="+mn-ea"/>
              </a:rPr>
              <a:t> 사각형을 생성해 이미지 </a:t>
            </a:r>
            <a:r>
              <a:rPr lang="en-US" altLang="ko-KR" sz="1800" spc="-150" dirty="0">
                <a:latin typeface="+mn-ea"/>
              </a:rPr>
              <a:t>trimming </a:t>
            </a:r>
            <a:r>
              <a:rPr lang="ko-KR" altLang="en-US" sz="1800" spc="-150" dirty="0">
                <a:latin typeface="+mn-ea"/>
              </a:rPr>
              <a:t>좌표를 생성한다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7.</a:t>
            </a:r>
            <a:r>
              <a:rPr lang="ko-KR" altLang="en-US" sz="1800" spc="-150" dirty="0">
                <a:latin typeface="+mn-ea"/>
              </a:rPr>
              <a:t> 적응형 이진화 된 이미지를 </a:t>
            </a:r>
            <a:r>
              <a:rPr lang="en-US" altLang="ko-KR" sz="1800" spc="-150" dirty="0">
                <a:latin typeface="+mn-ea"/>
              </a:rPr>
              <a:t>6</a:t>
            </a:r>
            <a:r>
              <a:rPr lang="ko-KR" altLang="en-US" sz="1800" spc="-150" dirty="0">
                <a:latin typeface="+mn-ea"/>
              </a:rPr>
              <a:t>번에서 구한 좌표로 자르고</a:t>
            </a: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spc="-150" dirty="0">
                <a:latin typeface="+mn-ea"/>
              </a:rPr>
              <a:t>32 x 32 </a:t>
            </a:r>
            <a:r>
              <a:rPr lang="ko-KR" altLang="en-US" sz="1800" spc="-150" dirty="0">
                <a:latin typeface="+mn-ea"/>
              </a:rPr>
              <a:t>사이즈로 </a:t>
            </a:r>
            <a:r>
              <a:rPr lang="en-US" altLang="ko-KR" sz="1800" spc="-150" dirty="0">
                <a:latin typeface="+mn-ea"/>
              </a:rPr>
              <a:t>Resize</a:t>
            </a:r>
            <a:r>
              <a:rPr lang="ko-KR" altLang="en-US" sz="1800" spc="-150" dirty="0">
                <a:latin typeface="+mn-ea"/>
              </a:rPr>
              <a:t> 후 </a:t>
            </a:r>
            <a:r>
              <a:rPr lang="en-US" altLang="ko-KR" sz="1800" spc="-150" dirty="0">
                <a:latin typeface="+mn-ea"/>
              </a:rPr>
              <a:t>Return </a:t>
            </a:r>
            <a:r>
              <a:rPr lang="ko-KR" altLang="en-US" sz="1800" spc="-150" dirty="0">
                <a:latin typeface="+mn-ea"/>
              </a:rPr>
              <a:t>한다</a:t>
            </a:r>
            <a:r>
              <a:rPr lang="en-US" altLang="ko-KR" sz="18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8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spc="-15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49" y="1991157"/>
            <a:ext cx="3282518" cy="47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 err="1">
                <a:latin typeface="+mj-ea"/>
              </a:rPr>
              <a:t>전처리</a:t>
            </a:r>
            <a:r>
              <a:rPr lang="ko-KR" altLang="en-US" sz="4000" spc="-185" dirty="0">
                <a:latin typeface="+mj-ea"/>
              </a:rPr>
              <a:t>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63552" y="1547726"/>
            <a:ext cx="11393019" cy="2419299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 err="1">
                <a:latin typeface="+mn-ea"/>
                <a:ea typeface="+mn-ea"/>
              </a:rPr>
              <a:t>전처리</a:t>
            </a:r>
            <a:r>
              <a:rPr lang="ko-KR" altLang="en-US" sz="1900" spc="-150" dirty="0">
                <a:latin typeface="+mn-ea"/>
                <a:ea typeface="+mn-ea"/>
              </a:rPr>
              <a:t> 코드를 완성하기 위해 많은 시행착오를 거쳤습니다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이진화 후 모서리를 찾아내기 위해 </a:t>
            </a:r>
            <a:r>
              <a:rPr lang="en-US" altLang="ko-KR" sz="1900" spc="-150" dirty="0">
                <a:latin typeface="+mn-ea"/>
                <a:ea typeface="+mn-ea"/>
              </a:rPr>
              <a:t>Threshold</a:t>
            </a:r>
            <a:r>
              <a:rPr lang="ko-KR" altLang="en-US" sz="1900" spc="-150" dirty="0">
                <a:latin typeface="+mn-ea"/>
                <a:ea typeface="+mn-ea"/>
              </a:rPr>
              <a:t> 라는 함수를 사용했습니다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하지만 배경이 흰색인 탓에 흰 옷 이미지 이진화 시 문제가 생기는 것을 확인할 수 있었고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</a:t>
            </a:r>
            <a:r>
              <a:rPr lang="en-US" altLang="ko-KR" sz="1900" spc="-150" dirty="0" err="1">
                <a:latin typeface="+mn-ea"/>
                <a:ea typeface="+mn-ea"/>
              </a:rPr>
              <a:t>Adaptivethreshold</a:t>
            </a:r>
            <a:r>
              <a:rPr lang="ko-KR" altLang="en-US" sz="1900" spc="-150" dirty="0">
                <a:latin typeface="+mn-ea"/>
                <a:ea typeface="+mn-ea"/>
              </a:rPr>
              <a:t> 라는 적응형 이진화 함수를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두 함수의 차이는 지역 이진화와 적응형 </a:t>
            </a:r>
            <a:r>
              <a:rPr lang="ko-KR" altLang="en-US" sz="1900" spc="-150" dirty="0" err="1">
                <a:latin typeface="+mn-ea"/>
                <a:ea typeface="+mn-ea"/>
              </a:rPr>
              <a:t>이진화입니다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지역 이진화는 불균형한 조명에서 유리하지만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제공된 데이터셋은 그렇지 않기 때문에 적응형 이진화의 결과가 더 좋았던 것 같습니다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362160-5590-DC62-52A4-250228E1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59" r="61880"/>
          <a:stretch/>
        </p:blipFill>
        <p:spPr>
          <a:xfrm>
            <a:off x="531826" y="4175050"/>
            <a:ext cx="1410215" cy="1669312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2B68-E5B2-93D0-B32D-70FDFE1E9158}"/>
              </a:ext>
            </a:extLst>
          </p:cNvPr>
          <p:cNvSpPr txBox="1"/>
          <p:nvPr/>
        </p:nvSpPr>
        <p:spPr>
          <a:xfrm>
            <a:off x="326262" y="5931884"/>
            <a:ext cx="1821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갈색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583A5A-1D78-2DB7-2C7B-C47525CD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73855" r="77464"/>
          <a:stretch/>
        </p:blipFill>
        <p:spPr>
          <a:xfrm>
            <a:off x="3209678" y="4175050"/>
            <a:ext cx="708837" cy="16693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76593A-EE19-4525-7DEA-517FCB4C9422}"/>
              </a:ext>
            </a:extLst>
          </p:cNvPr>
          <p:cNvSpPr txBox="1"/>
          <p:nvPr/>
        </p:nvSpPr>
        <p:spPr>
          <a:xfrm>
            <a:off x="2653425" y="5931884"/>
            <a:ext cx="1821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5433743" y="4175050"/>
            <a:ext cx="1280295" cy="16693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9AC1E4-411B-C9AC-218C-4C1EAC8B8A29}"/>
              </a:ext>
            </a:extLst>
          </p:cNvPr>
          <p:cNvSpPr txBox="1"/>
          <p:nvPr/>
        </p:nvSpPr>
        <p:spPr>
          <a:xfrm>
            <a:off x="4980588" y="5931884"/>
            <a:ext cx="218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err="1">
                <a:latin typeface="+mn-ea"/>
              </a:rPr>
              <a:t>AdaptiveThreshold</a:t>
            </a:r>
            <a:r>
              <a:rPr lang="en-US" altLang="ko-KR" sz="1400" spc="-150" dirty="0">
                <a:latin typeface="+mn-ea"/>
              </a:rPr>
              <a:t>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5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 err="1">
                <a:latin typeface="+mj-ea"/>
              </a:rPr>
              <a:t>전처리</a:t>
            </a:r>
            <a:r>
              <a:rPr lang="ko-KR" altLang="en-US" sz="4000" spc="-185" dirty="0">
                <a:latin typeface="+mj-ea"/>
              </a:rPr>
              <a:t>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560352" y="2483586"/>
            <a:ext cx="7390871" cy="189082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다만 이미지가 제대로 </a:t>
            </a:r>
            <a:r>
              <a:rPr lang="en-US" altLang="ko-KR" sz="1900" spc="-150" dirty="0">
                <a:latin typeface="+mn-ea"/>
                <a:ea typeface="+mn-ea"/>
              </a:rPr>
              <a:t>crop</a:t>
            </a:r>
            <a:r>
              <a:rPr lang="ko-KR" altLang="en-US" sz="1900" spc="-150" dirty="0">
                <a:latin typeface="+mn-ea"/>
                <a:ea typeface="+mn-ea"/>
              </a:rPr>
              <a:t> 되지 않은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확인해보니 노이즈가 많아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 err="1">
                <a:latin typeface="+mn-ea"/>
                <a:ea typeface="+mn-ea"/>
              </a:rPr>
              <a:t>경계값을</a:t>
            </a:r>
            <a:r>
              <a:rPr lang="ko-KR" altLang="en-US" sz="1900" spc="-150" dirty="0">
                <a:latin typeface="+mn-ea"/>
                <a:ea typeface="+mn-ea"/>
              </a:rPr>
              <a:t> 제대로 도출하지 못한 것으로 보입니다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이미지의 노이즈를 줄이는 방법을 생각해보게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7745961" y="2400565"/>
            <a:ext cx="1837537" cy="2395871"/>
          </a:xfrm>
          <a:prstGeom prst="rect">
            <a:avLst/>
          </a:prstGeom>
        </p:spPr>
      </p:pic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472CE69-6D05-2FE7-FD0C-E37BE1DEE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04" y="2400565"/>
            <a:ext cx="1533720" cy="23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 err="1">
                <a:latin typeface="+mj-ea"/>
              </a:rPr>
              <a:t>전처리</a:t>
            </a:r>
            <a:r>
              <a:rPr lang="ko-KR" altLang="en-US" sz="4000" spc="-185" dirty="0">
                <a:latin typeface="+mj-ea"/>
              </a:rPr>
              <a:t>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42288" y="1774547"/>
            <a:ext cx="11393019" cy="404500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처음은 </a:t>
            </a:r>
            <a:r>
              <a:rPr lang="en-US" altLang="ko-KR" sz="1900" spc="-150" dirty="0">
                <a:latin typeface="+mn-ea"/>
                <a:ea typeface="+mn-ea"/>
              </a:rPr>
              <a:t>Morphology</a:t>
            </a:r>
            <a:r>
              <a:rPr lang="ko-KR" altLang="en-US" sz="1900" spc="-150" dirty="0">
                <a:latin typeface="+mn-ea"/>
                <a:ea typeface="+mn-ea"/>
              </a:rPr>
              <a:t> 연산으로 시작했습니다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Morphology </a:t>
            </a:r>
            <a:r>
              <a:rPr lang="ko-KR" altLang="en-US" sz="1900" spc="-150" dirty="0">
                <a:latin typeface="+mn-ea"/>
                <a:ea typeface="+mn-ea"/>
              </a:rPr>
              <a:t>연산이란 </a:t>
            </a:r>
            <a:r>
              <a:rPr lang="en-US" altLang="ko-KR" sz="1900" spc="-150" dirty="0">
                <a:latin typeface="+mn-ea"/>
                <a:ea typeface="+mn-ea"/>
              </a:rPr>
              <a:t>‘</a:t>
            </a:r>
            <a:r>
              <a:rPr lang="ko-KR" altLang="en-US" sz="1900" spc="-150" dirty="0">
                <a:latin typeface="+mn-ea"/>
                <a:ea typeface="+mn-ea"/>
              </a:rPr>
              <a:t>형태학</a:t>
            </a:r>
            <a:r>
              <a:rPr lang="en-US" altLang="ko-KR" sz="1900" spc="-150" dirty="0">
                <a:latin typeface="+mn-ea"/>
                <a:ea typeface="+mn-ea"/>
              </a:rPr>
              <a:t>’</a:t>
            </a:r>
            <a:r>
              <a:rPr lang="ko-KR" altLang="en-US" sz="1900" spc="-150" dirty="0">
                <a:latin typeface="+mn-ea"/>
                <a:ea typeface="+mn-ea"/>
              </a:rPr>
              <a:t> 이라는 뜻인데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사진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영상 분야에서의 노이즈 제거 등에 쓰이는 형태학적 연산을 말합니다</a:t>
            </a:r>
            <a:r>
              <a:rPr lang="en-US" altLang="ko-KR" sz="1900" spc="-15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대표적인 연산으로는 침식 연산과 팽창 연산이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침식은 말 그대로 이미지를 깎아 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</a:t>
            </a:r>
            <a:r>
              <a:rPr lang="en-US" altLang="ko-KR" sz="1900" spc="-150" dirty="0">
                <a:latin typeface="+mn-ea"/>
                <a:ea typeface="+mn-ea"/>
              </a:rPr>
              <a:t>0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전환하고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커널을 생성하여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커널 안에 들어오지 못하는 이미지는 삭제해버리는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팽창은 침식의 반대입니다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커널에 픽셀이 걸치기만 해도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바꿔버리는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420A4-13A3-FB89-E4EC-07B93821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1782622"/>
            <a:ext cx="3930502" cy="1637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536F0-5A01-E771-928E-0D7B21FC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210" y="3630130"/>
            <a:ext cx="3930502" cy="191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42717-1CC1-2B43-6034-ECB2ECD8C255}"/>
              </a:ext>
            </a:extLst>
          </p:cNvPr>
          <p:cNvSpPr txBox="1"/>
          <p:nvPr/>
        </p:nvSpPr>
        <p:spPr>
          <a:xfrm>
            <a:off x="9781953" y="5572450"/>
            <a:ext cx="2067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>
                <a:latin typeface="+mn-ea"/>
              </a:rPr>
              <a:t>이미지 출처</a:t>
            </a:r>
            <a:r>
              <a:rPr kumimoji="1" lang="en-US" altLang="ko-KR" sz="800" dirty="0">
                <a:latin typeface="+mn-ea"/>
              </a:rPr>
              <a:t>:</a:t>
            </a:r>
            <a:r>
              <a:rPr kumimoji="1" lang="ko-KR" altLang="en-US" sz="800" dirty="0">
                <a:latin typeface="+mn-ea"/>
              </a:rPr>
              <a:t> </a:t>
            </a:r>
            <a:r>
              <a:rPr kumimoji="1" lang="en" altLang="ko-Kore-KR" sz="800" dirty="0">
                <a:latin typeface="+mn-ea"/>
                <a:hlinkClick r:id="rId5"/>
              </a:rPr>
              <a:t>https://bkshin.tistory.com</a:t>
            </a:r>
            <a:endParaRPr kumimoji="1" lang="ko-Kore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19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 err="1">
                <a:latin typeface="+mj-ea"/>
              </a:rPr>
              <a:t>전처리</a:t>
            </a:r>
            <a:r>
              <a:rPr lang="ko-KR" altLang="en-US" sz="4000" spc="-185" dirty="0">
                <a:latin typeface="+mj-ea"/>
              </a:rPr>
              <a:t>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271404" y="1887965"/>
            <a:ext cx="11393019" cy="376855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침식 연산과 팽창 연결을 사용하는 닫힘 연산과 </a:t>
            </a:r>
            <a:r>
              <a:rPr lang="ko-KR" altLang="en-US" sz="1900" spc="-150" dirty="0" err="1">
                <a:latin typeface="+mn-ea"/>
                <a:ea typeface="+mn-ea"/>
              </a:rPr>
              <a:t>그레디언트</a:t>
            </a:r>
            <a:r>
              <a:rPr lang="ko-KR" altLang="en-US" sz="1900" spc="-150" dirty="0">
                <a:latin typeface="+mn-ea"/>
                <a:ea typeface="+mn-ea"/>
              </a:rPr>
              <a:t> 연산을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닫힘 연산은 팽창 연산 후 침식 연산을 적용하여 주변보다 어두운 노이즈를 제거하는데 효과적입니다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 err="1">
                <a:latin typeface="+mn-ea"/>
                <a:ea typeface="+mn-ea"/>
              </a:rPr>
              <a:t>그레디언트</a:t>
            </a:r>
            <a:r>
              <a:rPr lang="ko-KR" altLang="en-US" sz="1900" spc="-150" dirty="0">
                <a:latin typeface="+mn-ea"/>
                <a:ea typeface="+mn-ea"/>
              </a:rPr>
              <a:t> 연산이란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 연산을 적용한 이미지에서 침식 연산을 적용한 이미지를 빼면 경계 픽셀만 얻게 되는데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연산을 </a:t>
            </a:r>
            <a:r>
              <a:rPr lang="ko-KR" altLang="en-US" sz="1900" spc="-150" dirty="0" err="1">
                <a:latin typeface="+mn-ea"/>
                <a:ea typeface="+mn-ea"/>
              </a:rPr>
              <a:t>그레디언트</a:t>
            </a:r>
            <a:r>
              <a:rPr lang="ko-KR" altLang="en-US" sz="1900" spc="-150" dirty="0">
                <a:latin typeface="+mn-ea"/>
                <a:ea typeface="+mn-ea"/>
              </a:rPr>
              <a:t> 연산이라고 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닫힘 연산을 사용하여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없애고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 err="1">
                <a:latin typeface="+mn-ea"/>
                <a:ea typeface="+mn-ea"/>
              </a:rPr>
              <a:t>그레디언트</a:t>
            </a:r>
            <a:r>
              <a:rPr lang="ko-KR" altLang="en-US" sz="1900" spc="-150" dirty="0">
                <a:latin typeface="+mn-ea"/>
                <a:ea typeface="+mn-ea"/>
              </a:rPr>
              <a:t> 연산을 사용하여 </a:t>
            </a:r>
            <a:r>
              <a:rPr lang="en-US" altLang="ko-KR" sz="1900" spc="-150" dirty="0">
                <a:latin typeface="+mn-ea"/>
                <a:ea typeface="+mn-ea"/>
              </a:rPr>
              <a:t>2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없애며 옷의 경계를 뚜렷하게 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9672548" y="3429000"/>
            <a:ext cx="2093165" cy="19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4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A1BA7-4CC2-ACEF-0293-24C5AE9B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 err="1">
                <a:latin typeface="+mj-ea"/>
              </a:rPr>
              <a:t>전처리</a:t>
            </a:r>
            <a:r>
              <a:rPr lang="ko-KR" altLang="en-US" sz="4000" spc="-185" dirty="0">
                <a:latin typeface="+mj-ea"/>
              </a:rPr>
              <a:t>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56461" y="1611524"/>
            <a:ext cx="11393019" cy="200355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처음보단 많이 좋아졌지만 아직 여백이 있는 걸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저희는 이미지에 </a:t>
            </a:r>
            <a:r>
              <a:rPr lang="ko-KR" altLang="en-US" sz="1900" spc="-150" dirty="0" err="1">
                <a:latin typeface="+mn-ea"/>
                <a:ea typeface="+mn-ea"/>
              </a:rPr>
              <a:t>블러</a:t>
            </a:r>
            <a:r>
              <a:rPr lang="ko-KR" altLang="en-US" sz="1900" spc="-150" dirty="0">
                <a:latin typeface="+mn-ea"/>
                <a:ea typeface="+mn-ea"/>
              </a:rPr>
              <a:t> 처리를 하게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결과를 보니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딱 옷만 </a:t>
            </a:r>
            <a:r>
              <a:rPr lang="ko-KR" altLang="en-US" sz="1900" spc="-150" dirty="0" err="1">
                <a:latin typeface="+mn-ea"/>
                <a:ea typeface="+mn-ea"/>
              </a:rPr>
              <a:t>크롭된</a:t>
            </a:r>
            <a:r>
              <a:rPr lang="ko-KR" altLang="en-US" sz="1900" spc="-150" dirty="0">
                <a:latin typeface="+mn-ea"/>
                <a:ea typeface="+mn-ea"/>
              </a:rPr>
              <a:t>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750951" y="3739797"/>
            <a:ext cx="2093165" cy="191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6F57-6B03-B468-D1EE-C9F5C778B93A}"/>
              </a:ext>
            </a:extLst>
          </p:cNvPr>
          <p:cNvSpPr txBox="1"/>
          <p:nvPr/>
        </p:nvSpPr>
        <p:spPr>
          <a:xfrm>
            <a:off x="1092425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0E9DD-A7C0-44FA-357C-7DC8CE9E64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2" r="62783" b="321"/>
          <a:stretch/>
        </p:blipFill>
        <p:spPr>
          <a:xfrm>
            <a:off x="3551951" y="3739798"/>
            <a:ext cx="2034159" cy="191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B1878-20E2-1B89-E580-5D832AC7117D}"/>
              </a:ext>
            </a:extLst>
          </p:cNvPr>
          <p:cNvSpPr txBox="1"/>
          <p:nvPr/>
        </p:nvSpPr>
        <p:spPr>
          <a:xfrm>
            <a:off x="3856891" y="5765081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ADF85-8027-E373-D6BD-BDF32BD03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399" y="1611524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B9D1-B55B-C930-1D32-2DE39CF2940A}"/>
              </a:ext>
            </a:extLst>
          </p:cNvPr>
          <p:cNvSpPr txBox="1"/>
          <p:nvPr/>
        </p:nvSpPr>
        <p:spPr>
          <a:xfrm>
            <a:off x="9521304" y="5830108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원본 이미지</a:t>
            </a:r>
            <a:endParaRPr kumimoji="1" lang="ko-Kore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680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</TotalTime>
  <Words>808</Words>
  <Application>Microsoft Macintosh PowerPoint</Application>
  <PresentationFormat>와이드스크린</PresentationFormat>
  <Paragraphs>136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팀원 소개</vt:lpstr>
      <vt:lpstr>Mission 1</vt:lpstr>
      <vt:lpstr>Mission 2</vt:lpstr>
      <vt:lpstr>전처리 과정</vt:lpstr>
      <vt:lpstr>전처리 과정</vt:lpstr>
      <vt:lpstr>전처리 과정</vt:lpstr>
      <vt:lpstr>전처리 과정</vt:lpstr>
      <vt:lpstr>전처리 과정</vt:lpstr>
      <vt:lpstr>Mission 2</vt:lpstr>
      <vt:lpstr>Mission 3</vt:lpstr>
      <vt:lpstr>Mission 3</vt:lpstr>
      <vt:lpstr>Mission 3</vt:lpstr>
      <vt:lpstr>이상치 제외 작업</vt:lpstr>
      <vt:lpstr>클래스 불균형 이슈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150</cp:revision>
  <cp:lastPrinted>2021-07-01T01:04:03Z</cp:lastPrinted>
  <dcterms:created xsi:type="dcterms:W3CDTF">2021-06-16T05:52:09Z</dcterms:created>
  <dcterms:modified xsi:type="dcterms:W3CDTF">2022-11-19T13:14:55Z</dcterms:modified>
</cp:coreProperties>
</file>