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71" r:id="rId5"/>
    <p:sldId id="272" r:id="rId6"/>
    <p:sldId id="273" r:id="rId7"/>
    <p:sldId id="274" r:id="rId8"/>
    <p:sldId id="280" r:id="rId9"/>
    <p:sldId id="260" r:id="rId10"/>
    <p:sldId id="268" r:id="rId11"/>
    <p:sldId id="259" r:id="rId12"/>
    <p:sldId id="269" r:id="rId13"/>
    <p:sldId id="270" r:id="rId14"/>
    <p:sldId id="276" r:id="rId15"/>
    <p:sldId id="278" r:id="rId16"/>
    <p:sldId id="258" r:id="rId17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4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kshin.tistory.com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7970"/>
            <a:ext cx="11523648" cy="448879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2-2. Color</a:t>
            </a:r>
            <a:r>
              <a:rPr lang="ko-KR" altLang="en-US" sz="2100" spc="-150" dirty="0">
                <a:latin typeface="+mn-ea"/>
                <a:ea typeface="+mn-ea"/>
              </a:rPr>
              <a:t>는 자세한 정보지만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데이터가 크고</a:t>
            </a:r>
            <a:r>
              <a:rPr lang="en-US" altLang="ko-KR" sz="2100" spc="-150" dirty="0">
                <a:latin typeface="+mn-ea"/>
                <a:ea typeface="+mn-ea"/>
              </a:rPr>
              <a:t>, Gray</a:t>
            </a:r>
            <a:r>
              <a:rPr lang="ko-KR" altLang="en-US" sz="2100" spc="-150" dirty="0">
                <a:latin typeface="+mn-ea"/>
                <a:ea typeface="+mn-ea"/>
              </a:rPr>
              <a:t>는 덜 자세하지만 데이터가 작아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학습에 유리하다</a:t>
            </a:r>
            <a:r>
              <a:rPr lang="en-US" altLang="ko-KR" sz="2100" spc="-150" dirty="0">
                <a:latin typeface="+mn-ea"/>
                <a:ea typeface="+mn-ea"/>
              </a:rPr>
              <a:t>. </a:t>
            </a:r>
            <a:r>
              <a:rPr lang="ko-KR" altLang="en-US" sz="2100" spc="-150" dirty="0">
                <a:latin typeface="+mn-ea"/>
                <a:ea typeface="+mn-ea"/>
              </a:rPr>
              <a:t>어떤 데이터셋이 분류문제에서 더 좋은 결과를 보이는가</a:t>
            </a:r>
            <a:r>
              <a:rPr lang="en-US" altLang="ko-KR" sz="2100" spc="-150" dirty="0"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Color</a:t>
            </a:r>
            <a:r>
              <a:rPr lang="ko-KR" altLang="en-US" sz="2100" spc="-150" dirty="0">
                <a:latin typeface="+mn-ea"/>
                <a:ea typeface="+mn-ea"/>
              </a:rPr>
              <a:t>는 </a:t>
            </a:r>
            <a:r>
              <a:rPr lang="en-US" altLang="ko-KR" sz="2100" spc="-150" dirty="0">
                <a:latin typeface="+mn-ea"/>
                <a:ea typeface="+mn-ea"/>
              </a:rPr>
              <a:t>3</a:t>
            </a:r>
            <a:r>
              <a:rPr lang="ko-KR" altLang="en-US" sz="2100" spc="-150" dirty="0">
                <a:latin typeface="+mn-ea"/>
                <a:ea typeface="+mn-ea"/>
              </a:rPr>
              <a:t>차원 데이터로 정보가 너무 많아 정확도가 떨어질 수 있고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상품 분류는 색이 아닌 옷의 형태로 구분되기 때문에 색상 데이터는 필요하지 않습니다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</a:t>
            </a:r>
            <a:r>
              <a:rPr lang="en-US" altLang="ko-KR" sz="2100" spc="-150" dirty="0">
                <a:latin typeface="+mn-ea"/>
                <a:ea typeface="+mn-ea"/>
              </a:rPr>
              <a:t> Gray Scale</a:t>
            </a:r>
            <a:r>
              <a:rPr lang="ko-KR" altLang="en-US" sz="2100" spc="-150" dirty="0">
                <a:latin typeface="+mn-ea"/>
                <a:ea typeface="+mn-ea"/>
              </a:rPr>
              <a:t>로 학습을 진행하였습니다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51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3-1. </a:t>
            </a:r>
            <a:r>
              <a:rPr lang="ko-KR" altLang="en-US" sz="2100" spc="-150" dirty="0">
                <a:latin typeface="+mn-ea"/>
                <a:ea typeface="+mn-ea"/>
              </a:rPr>
              <a:t>분류 문제를 수행하여 </a:t>
            </a:r>
            <a:r>
              <a:rPr lang="en" altLang="ko-KR" sz="2100" spc="-150" dirty="0">
                <a:latin typeface="+mn-ea"/>
                <a:ea typeface="+mn-ea"/>
              </a:rPr>
              <a:t>Validation </a:t>
            </a:r>
            <a:r>
              <a:rPr lang="ko-KR" altLang="en-US" sz="2100" spc="-150" dirty="0">
                <a:latin typeface="+mn-ea"/>
                <a:ea typeface="+mn-ea"/>
              </a:rPr>
              <a:t>데이터의 라벨 별 정확도를 </a:t>
            </a:r>
            <a:r>
              <a:rPr lang="ko-KR" altLang="en-US" sz="2100" spc="-150" dirty="0" err="1">
                <a:latin typeface="+mn-ea"/>
                <a:ea typeface="+mn-ea"/>
              </a:rPr>
              <a:t>제시하시오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1" y="2752560"/>
            <a:ext cx="5768386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7" y="2752560"/>
            <a:ext cx="5410479" cy="32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3-2. </a:t>
            </a:r>
            <a:r>
              <a:rPr lang="ko-KR" altLang="en-US" sz="2100" spc="-150" dirty="0">
                <a:latin typeface="+mn-ea"/>
                <a:ea typeface="+mn-ea"/>
              </a:rPr>
              <a:t>정확도를 올리는 작업을 수행하고 작업 수행과정을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1.</a:t>
            </a:r>
            <a:r>
              <a:rPr lang="ko-KR" altLang="en-US" sz="2100" spc="-150" dirty="0">
                <a:latin typeface="+mn-ea"/>
                <a:ea typeface="+mn-ea"/>
              </a:rPr>
              <a:t> 데이터 전처리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정확도를 올리려면 모델 학습의 기초인 전처리가 잘 되어있어야 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전처리 과정은 위에서 설명했으니 생략하겠습니다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2.</a:t>
            </a:r>
            <a:r>
              <a:rPr lang="ko-KR" altLang="en-US" sz="2100" spc="-150" dirty="0">
                <a:latin typeface="+mn-ea"/>
                <a:ea typeface="+mn-ea"/>
              </a:rPr>
              <a:t> 모델 학습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 학습 시 레이어 설정과 최적화 함수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 err="1">
                <a:latin typeface="+mn-ea"/>
                <a:ea typeface="+mn-ea"/>
              </a:rPr>
              <a:t>하이퍼파라미터</a:t>
            </a:r>
            <a:r>
              <a:rPr lang="ko-KR" altLang="en-US" sz="2100" spc="-150" dirty="0">
                <a:latin typeface="+mn-ea"/>
                <a:ea typeface="+mn-ea"/>
              </a:rPr>
              <a:t> 등을 조작하며 모델의 성능을 늘렸습니다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3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3-3. </a:t>
            </a:r>
            <a:r>
              <a:rPr lang="ko-KR" altLang="en-US" sz="2100" spc="-150" dirty="0">
                <a:latin typeface="+mn-ea"/>
                <a:ea typeface="+mn-ea"/>
              </a:rPr>
              <a:t>오류가 나온 이미지에 대해 왜 오류가 나왔는지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그동안 미션 수행에서 얻은 경험과 지식을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통해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오류가 나온 이미지는 대부분 라벨링이 잘못 매칭된 경우였습니다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en-US" altLang="ko-KR" sz="2100" b="0" i="0" spc="-150" dirty="0">
              <a:effectLst/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이 부분 제외시키고 학습하였더니 정확도가 많이 증가했습니다</a:t>
            </a:r>
            <a:r>
              <a:rPr lang="en-US" altLang="ko-KR" sz="2100" b="0" i="0" spc="-150" dirty="0">
                <a:effectLst/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E7D982-6FC5-7175-7AA7-A82F5A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31" y="4495392"/>
            <a:ext cx="5305317" cy="116053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E2E735-5BAD-ADB3-4574-E56A4A5A2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4589" r="6013" b="27823"/>
          <a:stretch/>
        </p:blipFill>
        <p:spPr>
          <a:xfrm>
            <a:off x="546637" y="4495392"/>
            <a:ext cx="5762928" cy="116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C7A91-AFC0-F546-9C1D-8E50C775F4D0}"/>
              </a:ext>
            </a:extLst>
          </p:cNvPr>
          <p:cNvSpPr txBox="1"/>
          <p:nvPr/>
        </p:nvSpPr>
        <p:spPr>
          <a:xfrm>
            <a:off x="2266654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전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6F17-FDC4-FABB-B1BE-D374A650DAE8}"/>
              </a:ext>
            </a:extLst>
          </p:cNvPr>
          <p:cNvSpPr txBox="1"/>
          <p:nvPr/>
        </p:nvSpPr>
        <p:spPr>
          <a:xfrm>
            <a:off x="8039577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후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38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이상치 제외 작업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93704"/>
            <a:ext cx="12192000" cy="139250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라벨이 잘못 설정되어 있는 이슈가 있었습니다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endParaRPr lang="ko-KR" altLang="en-US" sz="19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1" y="3174718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66" y="3174718"/>
            <a:ext cx="3801603" cy="2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515952" y="1838775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5</a:t>
            </a:r>
            <a:r>
              <a:rPr lang="ko-KR" altLang="en-US" sz="21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특히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tops</a:t>
            </a:r>
            <a:r>
              <a:rPr lang="ko-KR" altLang="en-US" sz="21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 </a:t>
            </a:r>
            <a:r>
              <a:rPr lang="en-US" altLang="ko-KR" sz="2100" spc="-150" dirty="0">
                <a:latin typeface="+mn-ea"/>
                <a:ea typeface="+mn-ea"/>
              </a:rPr>
              <a:t>Weighted Cross Entropy,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Focal Loss</a:t>
            </a:r>
            <a:r>
              <a:rPr lang="ko-KR" altLang="en-US" sz="2100" spc="-150" dirty="0">
                <a:latin typeface="+mn-ea"/>
                <a:ea typeface="+mn-ea"/>
              </a:rPr>
              <a:t>와 같은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함수를 사용하여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2100" spc="-150" dirty="0">
                <a:latin typeface="+mn-ea"/>
                <a:ea typeface="+mn-ea"/>
              </a:rPr>
              <a:t>Loss </a:t>
            </a:r>
            <a:r>
              <a:rPr lang="ko-KR" altLang="en-US" sz="2100" spc="-150" dirty="0">
                <a:latin typeface="+mn-ea"/>
                <a:ea typeface="+mn-ea"/>
              </a:rPr>
              <a:t>값을 높여주거나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정규화 과정을 통한다면 클래스 불균형이 어느 정도 해결될 것이라고 생각합니다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그러나 시간 관계상 클래스 불균형 문제를 생각하지 못했습니다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팀원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79E3B-AA0F-3CF1-6C16-F1B05D82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08" y="1911416"/>
            <a:ext cx="1778000" cy="177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CFD3C-9CC4-CCCE-3B86-CE9473800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" y="3968450"/>
            <a:ext cx="1778000" cy="177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761F3-DE51-93DA-0C49-8DE2A76A4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81" y="1911416"/>
            <a:ext cx="1778000" cy="1778000"/>
          </a:xfrm>
          <a:prstGeom prst="rect">
            <a:avLst/>
          </a:prstGeom>
        </p:spPr>
      </p:pic>
      <p:pic>
        <p:nvPicPr>
          <p:cNvPr id="14" name="그림 13" descr="인형, 장난감, 어두운, 여성이(가) 표시된 사진&#10;&#10;자동 생성된 설명">
            <a:extLst>
              <a:ext uri="{FF2B5EF4-FFF2-40B4-BE49-F238E27FC236}">
                <a16:creationId xmlns:a16="http://schemas.microsoft.com/office/drawing/2014/main" id="{232FD211-1300-BBB3-EF70-27ABF538E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970313"/>
            <a:ext cx="1828800" cy="1778000"/>
          </a:xfrm>
          <a:prstGeom prst="rect">
            <a:avLst/>
          </a:prstGeom>
        </p:spPr>
      </p:pic>
      <p:pic>
        <p:nvPicPr>
          <p:cNvPr id="16" name="그림 15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3025B1D-163D-A5C3-790D-31AB560C96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09" y="3968450"/>
            <a:ext cx="1778000" cy="1778000"/>
          </a:xfrm>
          <a:prstGeom prst="rect">
            <a:avLst/>
          </a:prstGeom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86B1C2B1-5A63-83E0-7952-88C0F14A45C1}"/>
              </a:ext>
            </a:extLst>
          </p:cNvPr>
          <p:cNvSpPr/>
          <p:nvPr/>
        </p:nvSpPr>
        <p:spPr>
          <a:xfrm>
            <a:off x="4223842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1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학년 남우석</a:t>
            </a:r>
            <a:endParaRPr kumimoji="1"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데이터 전처리</a:t>
            </a:r>
            <a:endParaRPr kumimoji="1" lang="ko-Kore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567C1F72-61DE-E04B-BF86-ED6A086CFDA5}"/>
              </a:ext>
            </a:extLst>
          </p:cNvPr>
          <p:cNvSpPr/>
          <p:nvPr/>
        </p:nvSpPr>
        <p:spPr>
          <a:xfrm>
            <a:off x="7920815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3</a:t>
            </a:r>
            <a:r>
              <a:rPr kumimoji="1" lang="ko-KR" altLang="en-US" sz="1400" dirty="0">
                <a:latin typeface="+mn-ea"/>
              </a:rPr>
              <a:t>학년 김재훈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모델 학습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282F0D30-5611-A42F-A01C-C4524F556520}"/>
              </a:ext>
            </a:extLst>
          </p:cNvPr>
          <p:cNvSpPr/>
          <p:nvPr/>
        </p:nvSpPr>
        <p:spPr>
          <a:xfrm>
            <a:off x="2540089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안진영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미션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357DDFEE-280E-D3CB-3F7B-5F6846EF3ADD}"/>
              </a:ext>
            </a:extLst>
          </p:cNvPr>
          <p:cNvSpPr/>
          <p:nvPr/>
        </p:nvSpPr>
        <p:spPr>
          <a:xfrm>
            <a:off x="6142575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이채은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이슈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7" name="모서리가 둥근 사각형 설명선[R] 16">
            <a:extLst>
              <a:ext uri="{FF2B5EF4-FFF2-40B4-BE49-F238E27FC236}">
                <a16:creationId xmlns:a16="http://schemas.microsoft.com/office/drawing/2014/main" id="{4C6DFB84-1BD0-EC66-3FD6-89C47E3CBBE4}"/>
              </a:ext>
            </a:extLst>
          </p:cNvPr>
          <p:cNvSpPr/>
          <p:nvPr/>
        </p:nvSpPr>
        <p:spPr>
          <a:xfrm>
            <a:off x="9643461" y="3899902"/>
            <a:ext cx="2110041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+mn-ea"/>
              </a:rPr>
              <a:t>1</a:t>
            </a:r>
            <a:r>
              <a:rPr kumimoji="1" lang="ko-KR" altLang="en-US" sz="1400" dirty="0">
                <a:latin typeface="+mn-ea"/>
              </a:rPr>
              <a:t>학년 전우진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자료조사 및 </a:t>
            </a:r>
            <a:r>
              <a:rPr kumimoji="1" lang="en-US" altLang="ko-KR" sz="1400" dirty="0">
                <a:latin typeface="+mn-ea"/>
              </a:rPr>
              <a:t>PPT </a:t>
            </a:r>
            <a:r>
              <a:rPr kumimoji="1" lang="ko-KR" altLang="en-US" sz="1400" dirty="0">
                <a:latin typeface="+mn-ea"/>
              </a:rPr>
              <a:t>제작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2FD00-E57F-29AB-B91E-A55C8F136620}"/>
              </a:ext>
            </a:extLst>
          </p:cNvPr>
          <p:cNvSpPr txBox="1"/>
          <p:nvPr/>
        </p:nvSpPr>
        <p:spPr>
          <a:xfrm>
            <a:off x="5740400" y="7004050"/>
            <a:ext cx="18473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1-1. Training </a:t>
            </a:r>
            <a:r>
              <a:rPr lang="ko-KR" altLang="en-US" sz="1900" spc="-150" dirty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1900" spc="-150" dirty="0">
                <a:latin typeface="+mn-ea"/>
                <a:ea typeface="+mn-ea"/>
              </a:rPr>
              <a:t>, </a:t>
            </a:r>
            <a:r>
              <a:rPr lang="ko-KR" altLang="en-US" sz="1900" spc="-150" dirty="0">
                <a:latin typeface="+mn-ea"/>
                <a:ea typeface="+mn-ea"/>
              </a:rPr>
              <a:t>각 라벨의 개수를 구하시오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Answer: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종류는 </a:t>
            </a: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, outerwear, tops, bottoms, shoes</a:t>
            </a:r>
            <a:r>
              <a:rPr lang="ko-KR" altLang="en-US" sz="1900" dirty="0">
                <a:latin typeface="+mn-ea"/>
                <a:ea typeface="+mn-ea"/>
              </a:rPr>
              <a:t>로 총 </a:t>
            </a:r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ko-KR" altLang="en-US" sz="1900" dirty="0">
                <a:latin typeface="+mn-ea"/>
                <a:ea typeface="+mn-ea"/>
              </a:rPr>
              <a:t>개이고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별 이미지의 개수는 다음과 같다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 err="1">
                <a:latin typeface="+mn-ea"/>
                <a:ea typeface="+mn-ea"/>
              </a:rPr>
              <a:t>cap_and_hat</a:t>
            </a:r>
            <a:r>
              <a:rPr lang="en-US" altLang="ko-KR" sz="1900" dirty="0">
                <a:latin typeface="+mn-ea"/>
                <a:ea typeface="+mn-ea"/>
              </a:rPr>
              <a:t>: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en-US" altLang="ko-KR" sz="1900" dirty="0">
                <a:latin typeface="+mn-ea"/>
                <a:ea typeface="+mn-ea"/>
              </a:rPr>
              <a:t>196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outerwear: 4606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tops: 18350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bottoms: 6424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shoes: 424</a:t>
            </a:r>
            <a:r>
              <a:rPr lang="ko-KR" altLang="en-US" sz="1900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67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8354320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전처리 코드를 완성하기 위해 많은 시행착오를 거쳤습니다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이미지의 모서리를 찾아내 옷만 잘라 내기 위해 지역 이진화 함수를 사용했습니다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600" spc="-150" dirty="0">
                <a:latin typeface="+mn-ea"/>
                <a:ea typeface="+mn-ea"/>
              </a:rPr>
              <a:t>,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어떻게 해결해야 할 지 고민하던 중 적응형 이진화 함수를 발견했습니다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적응형 이진화는 이미지에 따라 스스로 임계 값을 다르게 할당할 수 있도록 구현된 알고리즘입니다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 알고리즘을 사용해 이진화를 했을 경우 흰 옷의 이진화가 알맞게 된 것을 확인할 수 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9" r="61880"/>
          <a:stretch/>
        </p:blipFill>
        <p:spPr>
          <a:xfrm>
            <a:off x="498449" y="4156578"/>
            <a:ext cx="1551237" cy="1836243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63396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11370" y="4156578"/>
            <a:ext cx="779721" cy="1836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90559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5406861" y="4156578"/>
            <a:ext cx="1408326" cy="1836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5017722" y="5970716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Adaptive 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C10CE5-0816-666A-4B42-39BCBF2D5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6" y="1602240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B5C5E-2CC6-1D47-2666-99832A39BB8E}"/>
              </a:ext>
            </a:extLst>
          </p:cNvPr>
          <p:cNvSpPr txBox="1"/>
          <p:nvPr/>
        </p:nvSpPr>
        <p:spPr>
          <a:xfrm>
            <a:off x="9189051" y="5821218"/>
            <a:ext cx="1795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흰 옷 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경계 값을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처음은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연산으로 시작했습니다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5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이미지의 노이즈를 제거하기 위해 닫힘 연산과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435973" y="1611524"/>
            <a:ext cx="7584905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노이즈의 형태를 보니 소금 </a:t>
            </a:r>
            <a:r>
              <a:rPr lang="en-US" altLang="ko-KR" sz="1900" spc="-150" dirty="0">
                <a:latin typeface="+mn-ea"/>
                <a:ea typeface="+mn-ea"/>
              </a:rPr>
              <a:t>&amp;</a:t>
            </a:r>
            <a:r>
              <a:rPr lang="ko-KR" altLang="en-US" sz="1900" spc="-150" dirty="0">
                <a:latin typeface="+mn-ea"/>
                <a:ea typeface="+mn-ea"/>
              </a:rPr>
              <a:t> 후추 노이즈와 비슷하여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Median Blur </a:t>
            </a:r>
            <a:r>
              <a:rPr lang="ko-KR" altLang="en-US" sz="1900" spc="-150" dirty="0">
                <a:latin typeface="+mn-ea"/>
                <a:ea typeface="+mn-ea"/>
              </a:rPr>
              <a:t>함수를 사용하여 </a:t>
            </a:r>
            <a:r>
              <a:rPr lang="en-US" altLang="ko-KR" sz="1900" spc="-150" dirty="0">
                <a:latin typeface="+mn-ea"/>
                <a:ea typeface="+mn-ea"/>
              </a:rPr>
              <a:t>Blur</a:t>
            </a:r>
            <a:r>
              <a:rPr lang="ko-KR" altLang="en-US" sz="1900" spc="-150" dirty="0">
                <a:latin typeface="+mn-ea"/>
                <a:ea typeface="+mn-ea"/>
              </a:rPr>
              <a:t> 처리를 하게 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결과를 보니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옷만 </a:t>
            </a:r>
            <a:r>
              <a:rPr lang="en-US" altLang="ko-KR" sz="1900" spc="-150" dirty="0">
                <a:latin typeface="+mn-ea"/>
                <a:ea typeface="+mn-ea"/>
              </a:rPr>
              <a:t>Crop </a:t>
            </a:r>
            <a:r>
              <a:rPr lang="ko-KR" altLang="en-US" sz="1900" spc="-150" dirty="0">
                <a:latin typeface="+mn-ea"/>
                <a:ea typeface="+mn-ea"/>
              </a:rPr>
              <a:t>된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671439" y="4097602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12913" y="6122886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472439" y="4097603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777379" y="6122886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20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044225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83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47727"/>
            <a:ext cx="11393019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2-1. </a:t>
            </a:r>
            <a:r>
              <a:rPr lang="ko-KR" altLang="en-US" sz="2100" spc="-185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>
                <a:latin typeface="+mn-ea"/>
                <a:ea typeface="+mn-ea"/>
              </a:rPr>
              <a:t>구축하시오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4308494" y="2031349"/>
            <a:ext cx="7448077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1.</a:t>
            </a:r>
            <a:r>
              <a:rPr lang="ko-KR" altLang="en-US" sz="1800" spc="-150" dirty="0">
                <a:latin typeface="+mn-ea"/>
              </a:rPr>
              <a:t> 이미지의 위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아래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양 옆을 강제로 제거한다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2.</a:t>
            </a:r>
            <a:r>
              <a:rPr lang="ko-KR" altLang="en-US" sz="1800" spc="-150" dirty="0">
                <a:latin typeface="+mn-ea"/>
              </a:rPr>
              <a:t> 이미지의 해상도를 낮추고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Gray Scale</a:t>
            </a:r>
            <a:r>
              <a:rPr lang="ko-KR" altLang="en-US" sz="1800" spc="-150" dirty="0">
                <a:latin typeface="+mn-ea"/>
              </a:rPr>
              <a:t>로 전환한다</a:t>
            </a:r>
            <a:r>
              <a:rPr lang="en-US" altLang="ko-KR" sz="1800" spc="-150" dirty="0">
                <a:latin typeface="+mn-ea"/>
              </a:rPr>
              <a:t>.</a:t>
            </a:r>
            <a:r>
              <a:rPr lang="ko-KR" altLang="en-US" sz="1800" spc="-150" dirty="0">
                <a:latin typeface="+mn-ea"/>
              </a:rPr>
              <a:t>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Adaptive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Threshold</a:t>
            </a:r>
            <a:r>
              <a:rPr lang="ko-KR" altLang="en-US" sz="1800" spc="-150" dirty="0">
                <a:latin typeface="+mn-ea"/>
              </a:rPr>
              <a:t> 함수를 이용해 이미지 이진화를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4.</a:t>
            </a:r>
            <a:r>
              <a:rPr lang="ko-KR" altLang="en-US" sz="1800" spc="-150" dirty="0">
                <a:latin typeface="+mn-ea"/>
              </a:rPr>
              <a:t> 노이즈를 낮추기 위해 </a:t>
            </a:r>
            <a:r>
              <a:rPr lang="en-US" altLang="ko-KR" sz="1800" spc="-150" dirty="0">
                <a:latin typeface="+mn-ea"/>
              </a:rPr>
              <a:t>1</a:t>
            </a:r>
            <a:r>
              <a:rPr lang="ko-KR" altLang="en-US" sz="1800" spc="-150" dirty="0">
                <a:latin typeface="+mn-ea"/>
              </a:rPr>
              <a:t>차적으로 </a:t>
            </a:r>
            <a:r>
              <a:rPr lang="en-US" altLang="ko-KR" sz="1800" spc="-150" dirty="0">
                <a:latin typeface="+mn-ea"/>
              </a:rPr>
              <a:t>Blur</a:t>
            </a:r>
            <a:r>
              <a:rPr lang="ko-KR" altLang="en-US" sz="1800" spc="-150" dirty="0">
                <a:latin typeface="+mn-ea"/>
              </a:rPr>
              <a:t> 처리를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5.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2</a:t>
            </a:r>
            <a:r>
              <a:rPr lang="ko-KR" altLang="en-US" sz="1800" spc="-150" dirty="0">
                <a:latin typeface="+mn-ea"/>
              </a:rPr>
              <a:t>차적으로 커널을 생성하여 </a:t>
            </a:r>
            <a:r>
              <a:rPr lang="en-US" altLang="ko-KR" sz="1800" spc="-150" dirty="0">
                <a:latin typeface="+mn-ea"/>
              </a:rPr>
              <a:t>Morphology </a:t>
            </a:r>
            <a:r>
              <a:rPr lang="ko-KR" altLang="en-US" sz="1800" spc="-150" dirty="0">
                <a:latin typeface="+mn-ea"/>
              </a:rPr>
              <a:t>연산 중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closing </a:t>
            </a:r>
            <a:r>
              <a:rPr lang="ko-KR" altLang="en-US" sz="1800" spc="-150" dirty="0">
                <a:latin typeface="+mn-ea"/>
              </a:rPr>
              <a:t>연산과 </a:t>
            </a:r>
            <a:r>
              <a:rPr lang="en-US" altLang="ko-KR" sz="1800" spc="-150" dirty="0">
                <a:latin typeface="+mn-ea"/>
              </a:rPr>
              <a:t>gradient </a:t>
            </a:r>
            <a:r>
              <a:rPr lang="ko-KR" altLang="en-US" sz="1800" spc="-150" dirty="0">
                <a:latin typeface="+mn-ea"/>
              </a:rPr>
              <a:t>연산을 거친다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6.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Find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Contours</a:t>
            </a:r>
            <a:r>
              <a:rPr lang="ko-KR" altLang="en-US" sz="1800" spc="-150" dirty="0">
                <a:latin typeface="+mn-ea"/>
              </a:rPr>
              <a:t> 함수를 이용해 경계 값을 도출한 후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spc="-150" dirty="0">
                <a:latin typeface="+mn-ea"/>
              </a:rPr>
              <a:t>그 경계 값으로 사각형을 생성해 이미지 </a:t>
            </a:r>
            <a:r>
              <a:rPr lang="en-US" altLang="ko-KR" sz="1800" spc="-150" dirty="0">
                <a:latin typeface="+mn-ea"/>
              </a:rPr>
              <a:t>trimming </a:t>
            </a:r>
            <a:r>
              <a:rPr lang="ko-KR" altLang="en-US" sz="1800" spc="-150" dirty="0">
                <a:latin typeface="+mn-ea"/>
              </a:rPr>
              <a:t>좌표를 생성한다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7.</a:t>
            </a:r>
            <a:r>
              <a:rPr lang="ko-KR" altLang="en-US" sz="1800" spc="-150" dirty="0">
                <a:latin typeface="+mn-ea"/>
              </a:rPr>
              <a:t> 적응형 이진화 된 이미지를 </a:t>
            </a:r>
            <a:r>
              <a:rPr lang="en-US" altLang="ko-KR" sz="1800" spc="-150" dirty="0">
                <a:latin typeface="+mn-ea"/>
              </a:rPr>
              <a:t>6</a:t>
            </a:r>
            <a:r>
              <a:rPr lang="ko-KR" altLang="en-US" sz="1800" spc="-150" dirty="0">
                <a:latin typeface="+mn-ea"/>
              </a:rPr>
              <a:t>번에서 구한 좌표로 자르고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32 x 32 </a:t>
            </a:r>
            <a:r>
              <a:rPr lang="ko-KR" altLang="en-US" sz="1800" spc="-150" dirty="0">
                <a:latin typeface="+mn-ea"/>
              </a:rPr>
              <a:t>사이즈로 </a:t>
            </a:r>
            <a:r>
              <a:rPr lang="en-US" altLang="ko-KR" sz="1800" spc="-150" dirty="0">
                <a:latin typeface="+mn-ea"/>
              </a:rPr>
              <a:t>Resize</a:t>
            </a:r>
            <a:r>
              <a:rPr lang="ko-KR" altLang="en-US" sz="1800" spc="-150" dirty="0">
                <a:latin typeface="+mn-ea"/>
              </a:rPr>
              <a:t> 후 </a:t>
            </a:r>
            <a:r>
              <a:rPr lang="en-US" altLang="ko-KR" sz="1800" spc="-150" dirty="0">
                <a:latin typeface="+mn-ea"/>
              </a:rPr>
              <a:t>Return </a:t>
            </a:r>
            <a:r>
              <a:rPr lang="ko-KR" altLang="en-US" sz="1800" spc="-150" dirty="0">
                <a:latin typeface="+mn-ea"/>
              </a:rPr>
              <a:t>한다</a:t>
            </a:r>
            <a:r>
              <a:rPr lang="en-US" altLang="ko-KR" sz="1800" spc="-15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9" y="1991157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</TotalTime>
  <Words>846</Words>
  <Application>Microsoft Macintosh PowerPoint</Application>
  <PresentationFormat>와이드스크린</PresentationFormat>
  <Paragraphs>143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팀원 소개</vt:lpstr>
      <vt:lpstr>Mission 1</vt:lpstr>
      <vt:lpstr>데이터 전처리 과정</vt:lpstr>
      <vt:lpstr>데이터 전처리 과정</vt:lpstr>
      <vt:lpstr>데이터 전처리 과정</vt:lpstr>
      <vt:lpstr>데이터 전처리 과정</vt:lpstr>
      <vt:lpstr>데이터 전처리 과정</vt:lpstr>
      <vt:lpstr>Mission 2</vt:lpstr>
      <vt:lpstr>Mission 2</vt:lpstr>
      <vt:lpstr>Mission 3</vt:lpstr>
      <vt:lpstr>Mission 3</vt:lpstr>
      <vt:lpstr>Mission 3</vt:lpstr>
      <vt:lpstr>이상치 제외 작업</vt:lpstr>
      <vt:lpstr>클래스 불균형 이슈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199</cp:revision>
  <cp:lastPrinted>2021-07-01T01:04:03Z</cp:lastPrinted>
  <dcterms:created xsi:type="dcterms:W3CDTF">2021-06-16T05:52:09Z</dcterms:created>
  <dcterms:modified xsi:type="dcterms:W3CDTF">2022-11-21T00:50:42Z</dcterms:modified>
</cp:coreProperties>
</file>