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9" r:id="rId4"/>
    <p:sldId id="286" r:id="rId5"/>
    <p:sldId id="260" r:id="rId6"/>
    <p:sldId id="271" r:id="rId7"/>
    <p:sldId id="272" r:id="rId8"/>
    <p:sldId id="273" r:id="rId9"/>
    <p:sldId id="274" r:id="rId10"/>
    <p:sldId id="280" r:id="rId11"/>
    <p:sldId id="285" r:id="rId12"/>
    <p:sldId id="268" r:id="rId13"/>
    <p:sldId id="259" r:id="rId14"/>
    <p:sldId id="269" r:id="rId15"/>
    <p:sldId id="278" r:id="rId16"/>
    <p:sldId id="270" r:id="rId17"/>
    <p:sldId id="276" r:id="rId18"/>
    <p:sldId id="258" r:id="rId19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2C045-4429-0B44-9FC8-767253C3D825}" type="datetimeFigureOut">
              <a:rPr kumimoji="1" lang="ko-Kore-KR" altLang="en-US" smtClean="0"/>
              <a:t>2022. 11. 24.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9F4B-6129-8240-A3C6-8062DB2FBC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8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kshin.tistory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59842" y="1996181"/>
            <a:ext cx="7448077" cy="44215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0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439752" y="1682468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5</a:t>
            </a:r>
            <a:r>
              <a:rPr lang="ko-KR" altLang="en-US" sz="19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특히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tops</a:t>
            </a:r>
            <a:r>
              <a:rPr lang="ko-KR" altLang="en-US" sz="19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그렇기에 </a:t>
            </a:r>
            <a:r>
              <a:rPr lang="en-US" altLang="ko-KR" sz="1900" spc="-150" dirty="0">
                <a:latin typeface="+mn-ea"/>
                <a:ea typeface="+mn-ea"/>
              </a:rPr>
              <a:t>Weighted Cross Entropy,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Focal Loss</a:t>
            </a:r>
            <a:r>
              <a:rPr lang="ko-KR" altLang="en-US" sz="1900" spc="-150" dirty="0">
                <a:latin typeface="+mn-ea"/>
                <a:ea typeface="+mn-ea"/>
              </a:rPr>
              <a:t>와 같은</a:t>
            </a:r>
            <a:r>
              <a:rPr lang="en-US" altLang="ko-KR" sz="1900" spc="-150" dirty="0">
                <a:latin typeface="+mn-ea"/>
                <a:ea typeface="+mn-ea"/>
              </a:rPr>
              <a:t> </a:t>
            </a:r>
            <a:r>
              <a:rPr lang="ko-KR" altLang="en-US" sz="1900" spc="-150" dirty="0">
                <a:latin typeface="+mn-ea"/>
                <a:ea typeface="+mn-ea"/>
              </a:rPr>
              <a:t>함수를 사용하여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1900" spc="-150" dirty="0">
                <a:latin typeface="+mn-ea"/>
                <a:ea typeface="+mn-ea"/>
              </a:rPr>
              <a:t>Loss </a:t>
            </a:r>
            <a:r>
              <a:rPr lang="ko-KR" altLang="en-US" sz="1900" spc="-150" dirty="0">
                <a:latin typeface="+mn-ea"/>
                <a:ea typeface="+mn-ea"/>
              </a:rPr>
              <a:t>값을 높여주거나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b="1" u="sng" spc="-150" dirty="0">
                <a:latin typeface="+mn-ea"/>
                <a:ea typeface="+mn-ea"/>
              </a:rPr>
              <a:t>정규화</a:t>
            </a:r>
            <a:r>
              <a:rPr lang="ko-KR" altLang="en-US" sz="1900" spc="-150" dirty="0">
                <a:latin typeface="+mn-ea"/>
                <a:ea typeface="+mn-ea"/>
              </a:rPr>
              <a:t> 과정을 통한다면 클래스 불균형이 어느 정도 해결될 것이라고 생각합니다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그러나 시간이 부족하여 이 이슈를 해결하지 못한 채 모델 학습을 진행했지만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클래스 불균형을 해결하는 방법에 대해 공부하며 관련 지식을 쌓았습니다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라벨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47481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라벨 별 이미지를 확인하다 보니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  <a:r>
              <a:rPr lang="ko-KR" altLang="en-US" sz="1800" spc="-150" dirty="0">
                <a:latin typeface="+mn-ea"/>
                <a:ea typeface="+mn-ea"/>
              </a:rPr>
              <a:t> 라벨이 잘못 설정되어 있는 이미지를 발견하게 되었습니다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8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  <a:endParaRPr lang="ko-KR" altLang="en-US" sz="18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253846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253846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Workflow</a:t>
            </a:r>
            <a:endParaRPr lang="ko-KR" altLang="en-US" sz="4000" spc="-185" dirty="0">
              <a:latin typeface="+mj-ea"/>
            </a:endParaRPr>
          </a:p>
        </p:txBody>
      </p:sp>
      <p:pic>
        <p:nvPicPr>
          <p:cNvPr id="6" name="그림 5" descr="텍스트, 모니터, 화면, 은색이(가) 표시된 사진&#10;&#10;자동 생성된 설명">
            <a:extLst>
              <a:ext uri="{FF2B5EF4-FFF2-40B4-BE49-F238E27FC236}">
                <a16:creationId xmlns:a16="http://schemas.microsoft.com/office/drawing/2014/main" id="{A33F905E-2C11-BF10-CBC4-844033D0D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" y="1669214"/>
            <a:ext cx="11738890" cy="324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B511-8C07-1851-FC02-84D47BD09EBB}"/>
              </a:ext>
            </a:extLst>
          </p:cNvPr>
          <p:cNvSpPr txBox="1"/>
          <p:nvPr/>
        </p:nvSpPr>
        <p:spPr>
          <a:xfrm>
            <a:off x="210312" y="4910328"/>
            <a:ext cx="1173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00" dirty="0">
                <a:latin typeface="+mn-ea"/>
              </a:rPr>
              <a:t>위와 같은 워크플로우를 구축하여 학습 데이터셋을 만들고</a:t>
            </a:r>
            <a:r>
              <a:rPr kumimoji="1" lang="en-US" altLang="ko-KR" sz="1900" dirty="0">
                <a:latin typeface="+mn-ea"/>
              </a:rPr>
              <a:t>,</a:t>
            </a:r>
            <a:r>
              <a:rPr kumimoji="1" lang="ko-KR" altLang="en-US" sz="1900" dirty="0">
                <a:latin typeface="+mn-ea"/>
              </a:rPr>
              <a:t> 모델 학습 진행했습니다</a:t>
            </a:r>
            <a:r>
              <a:rPr kumimoji="1" lang="en-US" altLang="ko-KR" sz="1900" dirty="0">
                <a:latin typeface="+mn-ea"/>
              </a:rPr>
              <a:t>.</a:t>
            </a:r>
            <a:endParaRPr kumimoji="1" lang="ko-Kore-KR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b="1" dirty="0" err="1">
                <a:latin typeface="+mn-ea"/>
                <a:ea typeface="+mn-ea"/>
              </a:rPr>
              <a:t>cap_and_hat</a:t>
            </a:r>
            <a:r>
              <a:rPr lang="en-US" altLang="ko-KR" sz="1900" b="1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cap_and_hat: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u="sng" dirty="0">
                <a:latin typeface="+mn-ea"/>
                <a:ea typeface="+mn-ea"/>
              </a:rPr>
              <a:t>196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</a:t>
            </a:r>
            <a:r>
              <a:rPr lang="en-US" altLang="ko-KR" sz="1900" u="sng" dirty="0">
                <a:latin typeface="+mn-ea"/>
                <a:ea typeface="+mn-ea"/>
              </a:rPr>
              <a:t>4606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</a:t>
            </a:r>
            <a:r>
              <a:rPr lang="en-US" altLang="ko-KR" sz="1900" u="sng" dirty="0">
                <a:latin typeface="+mn-ea"/>
                <a:ea typeface="+mn-ea"/>
              </a:rPr>
              <a:t>18350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</a:t>
            </a:r>
            <a:r>
              <a:rPr lang="en-US" altLang="ko-KR" sz="1900" u="sng" dirty="0">
                <a:latin typeface="+mn-ea"/>
                <a:ea typeface="+mn-ea"/>
              </a:rPr>
              <a:t>6424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</a:t>
            </a:r>
            <a:r>
              <a:rPr lang="en-US" altLang="ko-KR" sz="1900" u="sng" dirty="0">
                <a:latin typeface="+mn-ea"/>
                <a:ea typeface="+mn-ea"/>
              </a:rPr>
              <a:t>424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0292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8"/>
          <p:cNvSpPr txBox="1">
            <a:spLocks/>
          </p:cNvSpPr>
          <p:nvPr/>
        </p:nvSpPr>
        <p:spPr>
          <a:xfrm>
            <a:off x="363552" y="1547726"/>
            <a:ext cx="11393019" cy="396610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2-1. </a:t>
            </a:r>
            <a:r>
              <a:rPr lang="ko-KR" altLang="en-US" sz="2100" spc="-150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50" dirty="0" err="1">
                <a:latin typeface="+mn-ea"/>
                <a:ea typeface="+mn-ea"/>
              </a:rPr>
              <a:t>구축하시오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모델의 정확도를 높이려면 데이터 셋에서 옷만 잘 잘라내는 것이 유리합니다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학습 데이터 셋을 구축하기 위해 </a:t>
            </a:r>
            <a:r>
              <a:rPr lang="ko-KR" altLang="en-US" sz="2100" b="1" u="sng" spc="-150" dirty="0">
                <a:latin typeface="+mn-ea"/>
                <a:ea typeface="+mn-ea"/>
              </a:rPr>
              <a:t>데이터 전처리를 진행</a:t>
            </a:r>
            <a:r>
              <a:rPr lang="ko-KR" altLang="en-US" sz="2100" spc="-150" dirty="0">
                <a:latin typeface="+mn-ea"/>
                <a:ea typeface="+mn-ea"/>
              </a:rPr>
              <a:t>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찾아내기 위해 </a:t>
            </a:r>
            <a:r>
              <a:rPr lang="ko-KR" altLang="en-US" sz="1600" b="1" u="sng" spc="-150" dirty="0">
                <a:latin typeface="+mn-ea"/>
                <a:ea typeface="+mn-ea"/>
              </a:rPr>
              <a:t>지역 이진화 함수</a:t>
            </a:r>
            <a:r>
              <a:rPr lang="ko-KR" altLang="en-US" sz="1600" spc="-150" dirty="0">
                <a:latin typeface="+mn-ea"/>
                <a:ea typeface="+mn-ea"/>
              </a:rPr>
              <a:t>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</a:t>
            </a:r>
            <a:r>
              <a:rPr lang="ko-KR" altLang="en-US" sz="1600" b="1" u="sng" spc="-150" dirty="0">
                <a:latin typeface="+mn-ea"/>
                <a:ea typeface="+mn-ea"/>
              </a:rPr>
              <a:t>적응형 이진화 함수</a:t>
            </a:r>
            <a:r>
              <a:rPr lang="ko-KR" altLang="en-US" sz="1600" spc="-150" dirty="0">
                <a:latin typeface="+mn-ea"/>
                <a:ea typeface="+mn-ea"/>
              </a:rPr>
              <a:t>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75896" r="62712" b="293"/>
          <a:stretch/>
        </p:blipFill>
        <p:spPr>
          <a:xfrm>
            <a:off x="560352" y="4174447"/>
            <a:ext cx="1455493" cy="1796270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74300" r="72382" b="-115"/>
          <a:stretch/>
        </p:blipFill>
        <p:spPr>
          <a:xfrm>
            <a:off x="5406861" y="4156579"/>
            <a:ext cx="1408326" cy="18141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u="sng" spc="-150" dirty="0">
                <a:latin typeface="+mn-ea"/>
                <a:ea typeface="+mn-ea"/>
              </a:rPr>
              <a:t>처음은 </a:t>
            </a:r>
            <a:r>
              <a:rPr lang="en-US" altLang="ko-KR" sz="1900" b="1" u="sng" spc="-150" dirty="0">
                <a:latin typeface="+mn-ea"/>
                <a:ea typeface="+mn-ea"/>
              </a:rPr>
              <a:t>Morphology</a:t>
            </a:r>
            <a:r>
              <a:rPr lang="ko-KR" altLang="en-US" sz="1900" b="1" u="sng" spc="-150" dirty="0">
                <a:latin typeface="+mn-ea"/>
                <a:ea typeface="+mn-ea"/>
              </a:rPr>
              <a:t> 연산</a:t>
            </a:r>
            <a:r>
              <a:rPr lang="ko-KR" altLang="en-US" sz="1900" u="sng" spc="-150" dirty="0">
                <a:latin typeface="+mn-ea"/>
                <a:ea typeface="+mn-ea"/>
              </a:rPr>
              <a:t>으로 시작했습니다</a:t>
            </a:r>
            <a:r>
              <a:rPr lang="en-US" altLang="ko-KR" sz="1900" u="sng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4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 중 </a:t>
            </a:r>
            <a:r>
              <a:rPr lang="ko-KR" altLang="en-US" sz="1900" b="1" u="sng" spc="-150" dirty="0">
                <a:latin typeface="+mn-ea"/>
                <a:ea typeface="+mn-ea"/>
              </a:rPr>
              <a:t>닫힘 연산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b="1" u="sng" spc="-150" dirty="0">
                <a:latin typeface="+mn-ea"/>
                <a:ea typeface="+mn-ea"/>
              </a:rPr>
              <a:t>Gradient</a:t>
            </a:r>
            <a:r>
              <a:rPr lang="ko-KR" altLang="en-US" sz="1900" b="1" u="sng" spc="-150" dirty="0">
                <a:latin typeface="+mn-ea"/>
                <a:ea typeface="+mn-ea"/>
              </a:rPr>
              <a:t> 연산</a:t>
            </a:r>
            <a:r>
              <a:rPr lang="ko-KR" altLang="en-US" sz="1900" spc="-150" dirty="0">
                <a:latin typeface="+mn-ea"/>
                <a:ea typeface="+mn-ea"/>
              </a:rPr>
              <a:t>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3614</TotalTime>
  <Words>913</Words>
  <Application>Microsoft Macintosh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 소개</vt:lpstr>
      <vt:lpstr>Workflow</vt:lpstr>
      <vt:lpstr>Mission 1</vt:lpstr>
      <vt:lpstr>Mission 2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Mission 2</vt:lpstr>
      <vt:lpstr>Mission 3</vt:lpstr>
      <vt:lpstr>Mission 3</vt:lpstr>
      <vt:lpstr>클래스 불균형 이슈</vt:lpstr>
      <vt:lpstr>Mission 3</vt:lpstr>
      <vt:lpstr>라벨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229</cp:revision>
  <cp:lastPrinted>2021-07-01T01:04:03Z</cp:lastPrinted>
  <dcterms:created xsi:type="dcterms:W3CDTF">2021-06-16T05:52:09Z</dcterms:created>
  <dcterms:modified xsi:type="dcterms:W3CDTF">2022-11-24T03:01:15Z</dcterms:modified>
</cp:coreProperties>
</file>