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81" r:id="rId5"/>
    <p:sldId id="260" r:id="rId6"/>
    <p:sldId id="271" r:id="rId7"/>
    <p:sldId id="272" r:id="rId8"/>
    <p:sldId id="273" r:id="rId9"/>
    <p:sldId id="274" r:id="rId10"/>
    <p:sldId id="280" r:id="rId11"/>
    <p:sldId id="285" r:id="rId12"/>
    <p:sldId id="268" r:id="rId13"/>
    <p:sldId id="259" r:id="rId14"/>
    <p:sldId id="269" r:id="rId15"/>
    <p:sldId id="278" r:id="rId16"/>
    <p:sldId id="270" r:id="rId17"/>
    <p:sldId id="276" r:id="rId18"/>
    <p:sldId id="258" r:id="rId19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435973" y="1611524"/>
            <a:ext cx="7584905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900" spc="-150" dirty="0">
                <a:latin typeface="+mn-ea"/>
                <a:ea typeface="+mn-ea"/>
              </a:rPr>
              <a:t>&amp;</a:t>
            </a:r>
            <a:r>
              <a:rPr lang="ko-KR" altLang="en-US" sz="1900" spc="-150" dirty="0">
                <a:latin typeface="+mn-ea"/>
                <a:ea typeface="+mn-ea"/>
              </a:rPr>
              <a:t> 후추 노이즈와 비슷하여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Median Blur </a:t>
            </a:r>
            <a:r>
              <a:rPr lang="ko-KR" altLang="en-US" sz="1900" spc="-150" dirty="0">
                <a:latin typeface="+mn-ea"/>
                <a:ea typeface="+mn-ea"/>
              </a:rPr>
              <a:t>함수를 사용하여 </a:t>
            </a:r>
            <a:r>
              <a:rPr lang="en-US" altLang="ko-KR" sz="1900" spc="-150" dirty="0">
                <a:latin typeface="+mn-ea"/>
                <a:ea typeface="+mn-ea"/>
              </a:rPr>
              <a:t>Blur</a:t>
            </a:r>
            <a:r>
              <a:rPr lang="ko-KR" altLang="en-US" sz="19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옷만 </a:t>
            </a:r>
            <a:r>
              <a:rPr lang="en-US" altLang="ko-KR" sz="1900" spc="-150" dirty="0">
                <a:latin typeface="+mn-ea"/>
                <a:ea typeface="+mn-ea"/>
              </a:rPr>
              <a:t>Crop </a:t>
            </a:r>
            <a:r>
              <a:rPr lang="ko-KR" altLang="en-US" sz="19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671439" y="4097602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12913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472439" y="4097603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777379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0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044225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3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최종 전처리 코드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59842" y="1996181"/>
            <a:ext cx="7448077" cy="44215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1.</a:t>
            </a:r>
            <a:r>
              <a:rPr lang="ko-KR" altLang="en-US" sz="1900" spc="-150" dirty="0">
                <a:latin typeface="+mn-ea"/>
              </a:rPr>
              <a:t> 이미지의 위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아래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양 옆을 강제로 제거한다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2.</a:t>
            </a:r>
            <a:r>
              <a:rPr lang="ko-KR" altLang="en-US" sz="1900" spc="-150" dirty="0">
                <a:latin typeface="+mn-ea"/>
              </a:rPr>
              <a:t> 이미지의 해상도를 낮추고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Gray Scale</a:t>
            </a:r>
            <a:r>
              <a:rPr lang="ko-KR" altLang="en-US" sz="1900" spc="-150" dirty="0">
                <a:latin typeface="+mn-ea"/>
              </a:rPr>
              <a:t>로 전환한다</a:t>
            </a:r>
            <a:r>
              <a:rPr lang="en-US" altLang="ko-KR" sz="1900" spc="-150" dirty="0">
                <a:latin typeface="+mn-ea"/>
              </a:rPr>
              <a:t>.</a:t>
            </a:r>
            <a:r>
              <a:rPr lang="ko-KR" altLang="en-US" sz="1900" spc="-150" dirty="0">
                <a:latin typeface="+mn-ea"/>
              </a:rPr>
              <a:t>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Adaptive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Threshold</a:t>
            </a:r>
            <a:r>
              <a:rPr lang="ko-KR" altLang="en-US" sz="1900" spc="-150" dirty="0">
                <a:latin typeface="+mn-ea"/>
              </a:rPr>
              <a:t> 함수를 이용해 이미지 이진화를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4.</a:t>
            </a:r>
            <a:r>
              <a:rPr lang="ko-KR" altLang="en-US" sz="1900" spc="-150" dirty="0">
                <a:latin typeface="+mn-ea"/>
              </a:rPr>
              <a:t> 노이즈를 낮추기 위해 </a:t>
            </a:r>
            <a:r>
              <a:rPr lang="en-US" altLang="ko-KR" sz="1900" spc="-150" dirty="0">
                <a:latin typeface="+mn-ea"/>
              </a:rPr>
              <a:t>1</a:t>
            </a:r>
            <a:r>
              <a:rPr lang="ko-KR" altLang="en-US" sz="1900" spc="-150" dirty="0">
                <a:latin typeface="+mn-ea"/>
              </a:rPr>
              <a:t>차적으로 </a:t>
            </a:r>
            <a:r>
              <a:rPr lang="en-US" altLang="ko-KR" sz="1900" spc="-150" dirty="0">
                <a:latin typeface="+mn-ea"/>
              </a:rPr>
              <a:t>Blur</a:t>
            </a:r>
            <a:r>
              <a:rPr lang="ko-KR" altLang="en-US" sz="1900" spc="-150" dirty="0">
                <a:latin typeface="+mn-ea"/>
              </a:rPr>
              <a:t> 처리를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5.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2</a:t>
            </a:r>
            <a:r>
              <a:rPr lang="ko-KR" altLang="en-US" sz="1900" spc="-150" dirty="0">
                <a:latin typeface="+mn-ea"/>
              </a:rPr>
              <a:t>차적으로 커널을 생성하여 </a:t>
            </a:r>
            <a:r>
              <a:rPr lang="en-US" altLang="ko-KR" sz="1900" spc="-150" dirty="0">
                <a:latin typeface="+mn-ea"/>
              </a:rPr>
              <a:t>Morphology </a:t>
            </a:r>
            <a:r>
              <a:rPr lang="ko-KR" altLang="en-US" sz="1900" spc="-150" dirty="0">
                <a:latin typeface="+mn-ea"/>
              </a:rPr>
              <a:t>연산 중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closing </a:t>
            </a:r>
            <a:r>
              <a:rPr lang="ko-KR" altLang="en-US" sz="1900" spc="-150" dirty="0">
                <a:latin typeface="+mn-ea"/>
              </a:rPr>
              <a:t>연산과 </a:t>
            </a:r>
            <a:r>
              <a:rPr lang="en-US" altLang="ko-KR" sz="1900" spc="-150" dirty="0">
                <a:latin typeface="+mn-ea"/>
              </a:rPr>
              <a:t>gradient </a:t>
            </a:r>
            <a:r>
              <a:rPr lang="ko-KR" altLang="en-US" sz="1900" spc="-150" dirty="0">
                <a:latin typeface="+mn-ea"/>
              </a:rPr>
              <a:t>연산을 거친다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6.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Find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Contours</a:t>
            </a:r>
            <a:r>
              <a:rPr lang="ko-KR" altLang="en-US" sz="1900" spc="-150" dirty="0">
                <a:latin typeface="+mn-ea"/>
              </a:rPr>
              <a:t> 함수를 이용해 경계 값을 도출한 후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</a:rPr>
              <a:t>그 경계 값으로 사각형을 생성해 이미지 </a:t>
            </a:r>
            <a:r>
              <a:rPr lang="en-US" altLang="ko-KR" sz="1900" spc="-150" dirty="0">
                <a:latin typeface="+mn-ea"/>
              </a:rPr>
              <a:t>trimming </a:t>
            </a:r>
            <a:r>
              <a:rPr lang="ko-KR" altLang="en-US" sz="1900" spc="-150" dirty="0">
                <a:latin typeface="+mn-ea"/>
              </a:rPr>
              <a:t>좌표를 생성한다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7.</a:t>
            </a:r>
            <a:r>
              <a:rPr lang="ko-KR" altLang="en-US" sz="1900" spc="-150" dirty="0">
                <a:latin typeface="+mn-ea"/>
              </a:rPr>
              <a:t> 적응형 이진화 된 이미지를 </a:t>
            </a:r>
            <a:r>
              <a:rPr lang="en-US" altLang="ko-KR" sz="1900" spc="-150" dirty="0">
                <a:latin typeface="+mn-ea"/>
              </a:rPr>
              <a:t>6</a:t>
            </a:r>
            <a:r>
              <a:rPr lang="ko-KR" altLang="en-US" sz="1900" spc="-150" dirty="0">
                <a:latin typeface="+mn-ea"/>
              </a:rPr>
              <a:t>번에서 구한 좌표로 자르고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32 x 32 </a:t>
            </a:r>
            <a:r>
              <a:rPr lang="ko-KR" altLang="en-US" sz="1900" spc="-150" dirty="0">
                <a:latin typeface="+mn-ea"/>
              </a:rPr>
              <a:t>사이즈로 </a:t>
            </a:r>
            <a:r>
              <a:rPr lang="en-US" altLang="ko-KR" sz="1900" spc="-150" dirty="0">
                <a:latin typeface="+mn-ea"/>
              </a:rPr>
              <a:t>Resize</a:t>
            </a:r>
            <a:r>
              <a:rPr lang="ko-KR" altLang="en-US" sz="1900" spc="-150" dirty="0">
                <a:latin typeface="+mn-ea"/>
              </a:rPr>
              <a:t> 후 </a:t>
            </a:r>
            <a:r>
              <a:rPr lang="en-US" altLang="ko-KR" sz="1900" spc="-150" dirty="0">
                <a:latin typeface="+mn-ea"/>
              </a:rPr>
              <a:t>Return </a:t>
            </a:r>
            <a:r>
              <a:rPr lang="ko-KR" altLang="en-US" sz="1900" spc="-150" dirty="0">
                <a:latin typeface="+mn-ea"/>
              </a:rPr>
              <a:t>한다</a:t>
            </a:r>
            <a:r>
              <a:rPr lang="en-US" altLang="ko-KR" sz="19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0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439752" y="1682468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5</a:t>
            </a:r>
            <a:r>
              <a:rPr lang="ko-KR" altLang="en-US" sz="19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특히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r>
              <a:rPr lang="en-US" altLang="ko-KR" sz="1900" spc="-150" dirty="0">
                <a:latin typeface="+mn-ea"/>
                <a:ea typeface="+mn-ea"/>
              </a:rPr>
              <a:t>tops</a:t>
            </a:r>
            <a:r>
              <a:rPr lang="ko-KR" altLang="en-US" sz="19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그렇기에 </a:t>
            </a:r>
            <a:r>
              <a:rPr lang="en-US" altLang="ko-KR" sz="1900" spc="-150" dirty="0">
                <a:latin typeface="+mn-ea"/>
                <a:ea typeface="+mn-ea"/>
              </a:rPr>
              <a:t>Weighted Cross Entropy,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r>
              <a:rPr lang="en-US" altLang="ko-KR" sz="1900" spc="-150" dirty="0">
                <a:latin typeface="+mn-ea"/>
                <a:ea typeface="+mn-ea"/>
              </a:rPr>
              <a:t>Focal Loss</a:t>
            </a:r>
            <a:r>
              <a:rPr lang="ko-KR" altLang="en-US" sz="1900" spc="-150" dirty="0">
                <a:latin typeface="+mn-ea"/>
                <a:ea typeface="+mn-ea"/>
              </a:rPr>
              <a:t>와 같은</a:t>
            </a:r>
            <a:r>
              <a:rPr lang="en-US" altLang="ko-KR" sz="1900" spc="-150" dirty="0">
                <a:latin typeface="+mn-ea"/>
                <a:ea typeface="+mn-ea"/>
              </a:rPr>
              <a:t> </a:t>
            </a:r>
            <a:r>
              <a:rPr lang="ko-KR" altLang="en-US" sz="1900" spc="-150" dirty="0">
                <a:latin typeface="+mn-ea"/>
                <a:ea typeface="+mn-ea"/>
              </a:rPr>
              <a:t>함수를 사용하여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1900" spc="-150" dirty="0">
                <a:latin typeface="+mn-ea"/>
                <a:ea typeface="+mn-ea"/>
              </a:rPr>
              <a:t>Loss </a:t>
            </a:r>
            <a:r>
              <a:rPr lang="ko-KR" altLang="en-US" sz="1900" spc="-150" dirty="0">
                <a:latin typeface="+mn-ea"/>
                <a:ea typeface="+mn-ea"/>
              </a:rPr>
              <a:t>값을 높여주거나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그러나 시간이 부족하여 이 이슈를 해결하지 못한 채 모델 학습을 진행했지만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클래스 불균형을 해결하는 방법에 대해 공부하며 관련 지식을 쌓았습니다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라벨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47481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라벨 별 이미지를 확인하다 보니</a:t>
            </a:r>
            <a:r>
              <a:rPr lang="en-US" altLang="ko-KR" sz="1800" spc="-150" dirty="0">
                <a:latin typeface="+mn-ea"/>
                <a:ea typeface="+mn-ea"/>
              </a:rPr>
              <a:t>,</a:t>
            </a:r>
            <a:r>
              <a:rPr lang="ko-KR" altLang="en-US" sz="1800" spc="-150" dirty="0">
                <a:latin typeface="+mn-ea"/>
                <a:ea typeface="+mn-ea"/>
              </a:rPr>
              <a:t> 라벨이 잘못 설정되어 있는 이미지를 발견하게 되었습니다</a:t>
            </a:r>
            <a:r>
              <a:rPr lang="en-US" altLang="ko-KR" sz="18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8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8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800" spc="-150" dirty="0">
                <a:latin typeface="+mn-ea"/>
                <a:ea typeface="+mn-ea"/>
              </a:rPr>
              <a:t>.</a:t>
            </a:r>
            <a:endParaRPr lang="ko-KR" altLang="en-US" sz="18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253846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253846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Workflow</a:t>
            </a:r>
            <a:endParaRPr lang="ko-KR" altLang="en-US" sz="4000" spc="-185" dirty="0">
              <a:latin typeface="+mj-ea"/>
            </a:endParaRPr>
          </a:p>
        </p:txBody>
      </p:sp>
      <p:pic>
        <p:nvPicPr>
          <p:cNvPr id="6" name="그림 5" descr="텍스트, 모니터, 화면, 은색이(가) 표시된 사진&#10;&#10;자동 생성된 설명">
            <a:extLst>
              <a:ext uri="{FF2B5EF4-FFF2-40B4-BE49-F238E27FC236}">
                <a16:creationId xmlns:a16="http://schemas.microsoft.com/office/drawing/2014/main" id="{A33F905E-2C11-BF10-CBC4-844033D0D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8" y="1669214"/>
            <a:ext cx="11738890" cy="3241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DB511-8C07-1851-FC02-84D47BD09EBB}"/>
              </a:ext>
            </a:extLst>
          </p:cNvPr>
          <p:cNvSpPr txBox="1"/>
          <p:nvPr/>
        </p:nvSpPr>
        <p:spPr>
          <a:xfrm>
            <a:off x="210312" y="4910328"/>
            <a:ext cx="11738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00" dirty="0">
                <a:latin typeface="+mn-ea"/>
              </a:rPr>
              <a:t>위와 같은 워크플로우를 구축하여 학습 데이터셋을 만들고</a:t>
            </a:r>
            <a:r>
              <a:rPr kumimoji="1" lang="en-US" altLang="ko-KR" sz="1900" dirty="0">
                <a:latin typeface="+mn-ea"/>
              </a:rPr>
              <a:t>,</a:t>
            </a:r>
            <a:r>
              <a:rPr kumimoji="1" lang="ko-KR" altLang="en-US" sz="1900" dirty="0">
                <a:latin typeface="+mn-ea"/>
              </a:rPr>
              <a:t> 모델 학습 진행 후 </a:t>
            </a:r>
            <a:r>
              <a:rPr kumimoji="1" lang="en-US" altLang="ko-KR" sz="1900" dirty="0">
                <a:latin typeface="+mn-ea"/>
              </a:rPr>
              <a:t>PPT</a:t>
            </a:r>
            <a:r>
              <a:rPr kumimoji="1" lang="ko-KR" altLang="en-US" sz="1900" dirty="0">
                <a:latin typeface="+mn-ea"/>
              </a:rPr>
              <a:t>를 제작했습니다</a:t>
            </a:r>
            <a:r>
              <a:rPr kumimoji="1" lang="en-US" altLang="ko-KR" sz="1900" dirty="0">
                <a:latin typeface="+mn-ea"/>
              </a:rPr>
              <a:t>.</a:t>
            </a:r>
            <a:endParaRPr kumimoji="1" lang="ko-Kore-KR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4090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제목 38"/>
          <p:cNvSpPr txBox="1">
            <a:spLocks/>
          </p:cNvSpPr>
          <p:nvPr/>
        </p:nvSpPr>
        <p:spPr>
          <a:xfrm>
            <a:off x="363552" y="1547726"/>
            <a:ext cx="11393019" cy="3966105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2-1. </a:t>
            </a:r>
            <a:r>
              <a:rPr lang="ko-KR" altLang="en-US" sz="2100" spc="-150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50" dirty="0" err="1">
                <a:latin typeface="+mn-ea"/>
                <a:ea typeface="+mn-ea"/>
              </a:rPr>
              <a:t>구축하시오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모델의 정확도를 높이려면 데이터 셋에서 옷만 잘 잘라내는 것이 유리합니다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학습 데이터 셋을 구축하기 위해 데이터 전처리를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찾아내기 위해 지역 이진화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적응형 이진화 함수를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이미지의 노이즈를 제거하기 위해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3433</TotalTime>
  <Words>918</Words>
  <Application>Microsoft Macintosh PowerPoint</Application>
  <PresentationFormat>와이드스크린</PresentationFormat>
  <Paragraphs>152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 소개</vt:lpstr>
      <vt:lpstr>Workflow</vt:lpstr>
      <vt:lpstr>Mission 1</vt:lpstr>
      <vt:lpstr>Mission 2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최종 전처리 코드</vt:lpstr>
      <vt:lpstr>Mission 2</vt:lpstr>
      <vt:lpstr>Mission 3</vt:lpstr>
      <vt:lpstr>Mission 3</vt:lpstr>
      <vt:lpstr>클래스 불균형 이슈</vt:lpstr>
      <vt:lpstr>Mission 3</vt:lpstr>
      <vt:lpstr>라벨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218</cp:revision>
  <cp:lastPrinted>2021-07-01T01:04:03Z</cp:lastPrinted>
  <dcterms:created xsi:type="dcterms:W3CDTF">2021-06-16T05:52:09Z</dcterms:created>
  <dcterms:modified xsi:type="dcterms:W3CDTF">2022-11-23T14:30:26Z</dcterms:modified>
</cp:coreProperties>
</file>