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82" r:id="rId5"/>
    <p:sldId id="281" r:id="rId6"/>
    <p:sldId id="284" r:id="rId7"/>
    <p:sldId id="260" r:id="rId8"/>
    <p:sldId id="271" r:id="rId9"/>
    <p:sldId id="272" r:id="rId10"/>
    <p:sldId id="273" r:id="rId11"/>
    <p:sldId id="274" r:id="rId12"/>
    <p:sldId id="280" r:id="rId13"/>
    <p:sldId id="285" r:id="rId14"/>
    <p:sldId id="268" r:id="rId15"/>
    <p:sldId id="259" r:id="rId16"/>
    <p:sldId id="269" r:id="rId17"/>
    <p:sldId id="278" r:id="rId18"/>
    <p:sldId id="270" r:id="rId19"/>
    <p:sldId id="276" r:id="rId20"/>
    <p:sldId id="258" r:id="rId21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이미지의 노이즈를 제거하기 위해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435973" y="1611524"/>
            <a:ext cx="7584905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900" spc="-150" dirty="0">
                <a:latin typeface="+mn-ea"/>
                <a:ea typeface="+mn-ea"/>
              </a:rPr>
              <a:t>&amp;</a:t>
            </a:r>
            <a:r>
              <a:rPr lang="ko-KR" altLang="en-US" sz="1900" spc="-150" dirty="0">
                <a:latin typeface="+mn-ea"/>
                <a:ea typeface="+mn-ea"/>
              </a:rPr>
              <a:t> 후추 노이즈와 비슷하여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Median Blur </a:t>
            </a:r>
            <a:r>
              <a:rPr lang="ko-KR" altLang="en-US" sz="1900" spc="-150" dirty="0">
                <a:latin typeface="+mn-ea"/>
                <a:ea typeface="+mn-ea"/>
              </a:rPr>
              <a:t>함수를 사용하여 </a:t>
            </a:r>
            <a:r>
              <a:rPr lang="en-US" altLang="ko-KR" sz="1900" spc="-150" dirty="0">
                <a:latin typeface="+mn-ea"/>
                <a:ea typeface="+mn-ea"/>
              </a:rPr>
              <a:t>Blur</a:t>
            </a:r>
            <a:r>
              <a:rPr lang="ko-KR" altLang="en-US" sz="19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결과를 보니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옷만 </a:t>
            </a:r>
            <a:r>
              <a:rPr lang="en-US" altLang="ko-KR" sz="1900" spc="-150" dirty="0">
                <a:latin typeface="+mn-ea"/>
                <a:ea typeface="+mn-ea"/>
              </a:rPr>
              <a:t>Crop </a:t>
            </a:r>
            <a:r>
              <a:rPr lang="ko-KR" altLang="en-US" sz="19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671439" y="4097602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12913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472439" y="4097603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777379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0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044225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3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최종 전처리 코드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59842" y="1996181"/>
            <a:ext cx="7448077" cy="44215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1.</a:t>
            </a:r>
            <a:r>
              <a:rPr lang="ko-KR" altLang="en-US" sz="1900" spc="-150" dirty="0">
                <a:latin typeface="+mn-ea"/>
              </a:rPr>
              <a:t> 이미지의 위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아래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양 옆을 강제로 제거한다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2.</a:t>
            </a:r>
            <a:r>
              <a:rPr lang="ko-KR" altLang="en-US" sz="1900" spc="-150" dirty="0">
                <a:latin typeface="+mn-ea"/>
              </a:rPr>
              <a:t> 이미지의 해상도를 낮추고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Gray Scale</a:t>
            </a:r>
            <a:r>
              <a:rPr lang="ko-KR" altLang="en-US" sz="1900" spc="-150" dirty="0">
                <a:latin typeface="+mn-ea"/>
              </a:rPr>
              <a:t>로 전환한다</a:t>
            </a:r>
            <a:r>
              <a:rPr lang="en-US" altLang="ko-KR" sz="1900" spc="-150" dirty="0">
                <a:latin typeface="+mn-ea"/>
              </a:rPr>
              <a:t>.</a:t>
            </a:r>
            <a:r>
              <a:rPr lang="ko-KR" altLang="en-US" sz="1900" spc="-150" dirty="0">
                <a:latin typeface="+mn-ea"/>
              </a:rPr>
              <a:t>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Adaptive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Threshold</a:t>
            </a:r>
            <a:r>
              <a:rPr lang="ko-KR" altLang="en-US" sz="1900" spc="-150" dirty="0">
                <a:latin typeface="+mn-ea"/>
              </a:rPr>
              <a:t> 함수를 이용해 이미지 이진화를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4.</a:t>
            </a:r>
            <a:r>
              <a:rPr lang="ko-KR" altLang="en-US" sz="1900" spc="-150" dirty="0">
                <a:latin typeface="+mn-ea"/>
              </a:rPr>
              <a:t> 노이즈를 낮추기 위해 </a:t>
            </a:r>
            <a:r>
              <a:rPr lang="en-US" altLang="ko-KR" sz="1900" spc="-150" dirty="0">
                <a:latin typeface="+mn-ea"/>
              </a:rPr>
              <a:t>1</a:t>
            </a:r>
            <a:r>
              <a:rPr lang="ko-KR" altLang="en-US" sz="1900" spc="-150" dirty="0">
                <a:latin typeface="+mn-ea"/>
              </a:rPr>
              <a:t>차적으로 </a:t>
            </a:r>
            <a:r>
              <a:rPr lang="en-US" altLang="ko-KR" sz="1900" spc="-150" dirty="0">
                <a:latin typeface="+mn-ea"/>
              </a:rPr>
              <a:t>Blur</a:t>
            </a:r>
            <a:r>
              <a:rPr lang="ko-KR" altLang="en-US" sz="1900" spc="-150" dirty="0">
                <a:latin typeface="+mn-ea"/>
              </a:rPr>
              <a:t> 처리를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5.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2</a:t>
            </a:r>
            <a:r>
              <a:rPr lang="ko-KR" altLang="en-US" sz="1900" spc="-150" dirty="0">
                <a:latin typeface="+mn-ea"/>
              </a:rPr>
              <a:t>차적으로 커널을 생성하여 </a:t>
            </a:r>
            <a:r>
              <a:rPr lang="en-US" altLang="ko-KR" sz="1900" spc="-150" dirty="0">
                <a:latin typeface="+mn-ea"/>
              </a:rPr>
              <a:t>Morphology </a:t>
            </a:r>
            <a:r>
              <a:rPr lang="ko-KR" altLang="en-US" sz="1900" spc="-150" dirty="0">
                <a:latin typeface="+mn-ea"/>
              </a:rPr>
              <a:t>연산 중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closing </a:t>
            </a:r>
            <a:r>
              <a:rPr lang="ko-KR" altLang="en-US" sz="1900" spc="-150" dirty="0">
                <a:latin typeface="+mn-ea"/>
              </a:rPr>
              <a:t>연산과 </a:t>
            </a:r>
            <a:r>
              <a:rPr lang="en-US" altLang="ko-KR" sz="1900" spc="-150" dirty="0">
                <a:latin typeface="+mn-ea"/>
              </a:rPr>
              <a:t>gradient </a:t>
            </a:r>
            <a:r>
              <a:rPr lang="ko-KR" altLang="en-US" sz="1900" spc="-150" dirty="0">
                <a:latin typeface="+mn-ea"/>
              </a:rPr>
              <a:t>연산을 거친다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6.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Find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Contours</a:t>
            </a:r>
            <a:r>
              <a:rPr lang="ko-KR" altLang="en-US" sz="1900" spc="-150" dirty="0">
                <a:latin typeface="+mn-ea"/>
              </a:rPr>
              <a:t> 함수를 이용해 경계 값을 도출한 후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</a:rPr>
              <a:t>그 경계 값으로 사각형을 생성해 이미지 </a:t>
            </a:r>
            <a:r>
              <a:rPr lang="en-US" altLang="ko-KR" sz="1900" spc="-150" dirty="0">
                <a:latin typeface="+mn-ea"/>
              </a:rPr>
              <a:t>trimming </a:t>
            </a:r>
            <a:r>
              <a:rPr lang="ko-KR" altLang="en-US" sz="1900" spc="-150" dirty="0">
                <a:latin typeface="+mn-ea"/>
              </a:rPr>
              <a:t>좌표를 생성한다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7.</a:t>
            </a:r>
            <a:r>
              <a:rPr lang="ko-KR" altLang="en-US" sz="1900" spc="-150" dirty="0">
                <a:latin typeface="+mn-ea"/>
              </a:rPr>
              <a:t> 적응형 이진화 된 이미지를 </a:t>
            </a:r>
            <a:r>
              <a:rPr lang="en-US" altLang="ko-KR" sz="1900" spc="-150" dirty="0">
                <a:latin typeface="+mn-ea"/>
              </a:rPr>
              <a:t>6</a:t>
            </a:r>
            <a:r>
              <a:rPr lang="ko-KR" altLang="en-US" sz="1900" spc="-150" dirty="0">
                <a:latin typeface="+mn-ea"/>
              </a:rPr>
              <a:t>번에서 구한 좌표로 자르고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32 x 32 </a:t>
            </a:r>
            <a:r>
              <a:rPr lang="ko-KR" altLang="en-US" sz="1900" spc="-150" dirty="0">
                <a:latin typeface="+mn-ea"/>
              </a:rPr>
              <a:t>사이즈로 </a:t>
            </a:r>
            <a:r>
              <a:rPr lang="en-US" altLang="ko-KR" sz="1900" spc="-150" dirty="0">
                <a:latin typeface="+mn-ea"/>
              </a:rPr>
              <a:t>Resize</a:t>
            </a:r>
            <a:r>
              <a:rPr lang="ko-KR" altLang="en-US" sz="1900" spc="-150" dirty="0">
                <a:latin typeface="+mn-ea"/>
              </a:rPr>
              <a:t> 후 </a:t>
            </a:r>
            <a:r>
              <a:rPr lang="en-US" altLang="ko-KR" sz="1900" spc="-150" dirty="0">
                <a:latin typeface="+mn-ea"/>
              </a:rPr>
              <a:t>Return </a:t>
            </a:r>
            <a:r>
              <a:rPr lang="ko-KR" altLang="en-US" sz="1900" spc="-150" dirty="0">
                <a:latin typeface="+mn-ea"/>
              </a:rPr>
              <a:t>한다</a:t>
            </a:r>
            <a:r>
              <a:rPr lang="en-US" altLang="ko-KR" sz="19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0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439752" y="1682468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시간이 부족하여 이 이슈를 해결하지 못한 채 모델 학습을 진행했습니다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endParaRPr lang="ko-KR" altLang="en-US" sz="19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1" y="3899902"/>
            <a:ext cx="2110041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Workflow</a:t>
            </a:r>
            <a:endParaRPr lang="ko-KR" altLang="en-US" sz="4000" spc="-185" dirty="0">
              <a:latin typeface="+mj-ea"/>
            </a:endParaRPr>
          </a:p>
        </p:txBody>
      </p:sp>
      <p:pic>
        <p:nvPicPr>
          <p:cNvPr id="6" name="그림 5" descr="텍스트, 모니터, 화면, 은색이(가) 표시된 사진&#10;&#10;자동 생성된 설명">
            <a:extLst>
              <a:ext uri="{FF2B5EF4-FFF2-40B4-BE49-F238E27FC236}">
                <a16:creationId xmlns:a16="http://schemas.microsoft.com/office/drawing/2014/main" id="{A33F905E-2C11-BF10-CBC4-844033D0D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8" y="1669214"/>
            <a:ext cx="11738890" cy="3241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DB511-8C07-1851-FC02-84D47BD09EBB}"/>
              </a:ext>
            </a:extLst>
          </p:cNvPr>
          <p:cNvSpPr txBox="1"/>
          <p:nvPr/>
        </p:nvSpPr>
        <p:spPr>
          <a:xfrm>
            <a:off x="210312" y="4910328"/>
            <a:ext cx="117388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00" dirty="0">
                <a:latin typeface="+mn-ea"/>
              </a:rPr>
              <a:t>위와 같은 워크플로우를 구축하여 학습 데이터셋을 만들고</a:t>
            </a:r>
            <a:r>
              <a:rPr kumimoji="1" lang="en-US" altLang="ko-KR" sz="1900" dirty="0">
                <a:latin typeface="+mn-ea"/>
              </a:rPr>
              <a:t>,</a:t>
            </a:r>
            <a:r>
              <a:rPr kumimoji="1" lang="ko-KR" altLang="en-US" sz="1900" dirty="0">
                <a:latin typeface="+mn-ea"/>
              </a:rPr>
              <a:t> 모델 학습 진행 후 </a:t>
            </a:r>
            <a:r>
              <a:rPr kumimoji="1" lang="en-US" altLang="ko-KR" sz="1900" dirty="0">
                <a:latin typeface="+mn-ea"/>
              </a:rPr>
              <a:t>PPT</a:t>
            </a:r>
            <a:r>
              <a:rPr kumimoji="1" lang="ko-KR" altLang="en-US" sz="1900" dirty="0">
                <a:latin typeface="+mn-ea"/>
              </a:rPr>
              <a:t>를 제작했습니다</a:t>
            </a:r>
            <a:r>
              <a:rPr kumimoji="1" lang="en-US" altLang="ko-KR" sz="1900" dirty="0">
                <a:latin typeface="+mn-ea"/>
              </a:rPr>
              <a:t>.</a:t>
            </a:r>
            <a:endParaRPr kumimoji="1" lang="ko-Kore-KR" altLang="en-US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8">
            <a:extLst>
              <a:ext uri="{FF2B5EF4-FFF2-40B4-BE49-F238E27FC236}">
                <a16:creationId xmlns:a16="http://schemas.microsoft.com/office/drawing/2014/main" id="{75808446-8018-955F-C8D6-2F95512E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66" y="3000794"/>
            <a:ext cx="9862863" cy="856412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altLang="ko-KR" sz="4000" spc="-185" dirty="0">
                <a:solidFill>
                  <a:schemeClr val="bg1"/>
                </a:solidFill>
                <a:latin typeface="+mj-ea"/>
              </a:rPr>
              <a:t>Mission 1</a:t>
            </a:r>
            <a:endParaRPr lang="ko-KR" altLang="en-US" sz="4000" spc="-185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제목 38">
            <a:extLst>
              <a:ext uri="{FF2B5EF4-FFF2-40B4-BE49-F238E27FC236}">
                <a16:creationId xmlns:a16="http://schemas.microsoft.com/office/drawing/2014/main" id="{ACAE11D1-D522-603F-3A0B-AD5B13A679CB}"/>
              </a:ext>
            </a:extLst>
          </p:cNvPr>
          <p:cNvSpPr txBox="1">
            <a:spLocks/>
          </p:cNvSpPr>
          <p:nvPr/>
        </p:nvSpPr>
        <p:spPr>
          <a:xfrm>
            <a:off x="399487" y="4299110"/>
            <a:ext cx="11393019" cy="547210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500" spc="-150" dirty="0">
                <a:solidFill>
                  <a:schemeClr val="bg1"/>
                </a:solidFill>
                <a:latin typeface="+mn-ea"/>
                <a:ea typeface="+mn-ea"/>
              </a:rPr>
              <a:t>1-1. Training </a:t>
            </a:r>
            <a:r>
              <a:rPr lang="ko-KR" altLang="en-US" sz="1500" spc="-150" dirty="0">
                <a:solidFill>
                  <a:schemeClr val="bg1"/>
                </a:solidFill>
                <a:latin typeface="+mn-ea"/>
                <a:ea typeface="+mn-ea"/>
              </a:rPr>
              <a:t>데이터 셋의 데이터를 살펴보고 라벨 </a:t>
            </a:r>
            <a:r>
              <a:rPr lang="ko-KR" altLang="en-US" sz="1500" dirty="0">
                <a:solidFill>
                  <a:schemeClr val="bg1"/>
                </a:solidFill>
                <a:latin typeface="+mn-ea"/>
                <a:ea typeface="+mn-ea"/>
              </a:rPr>
              <a:t>종류는</a:t>
            </a:r>
            <a:r>
              <a:rPr lang="ko-KR" altLang="en-US" sz="1500" spc="-150" dirty="0">
                <a:solidFill>
                  <a:schemeClr val="bg1"/>
                </a:solidFill>
                <a:latin typeface="+mn-ea"/>
                <a:ea typeface="+mn-ea"/>
              </a:rPr>
              <a:t> 무엇이 있고</a:t>
            </a:r>
            <a:r>
              <a:rPr lang="en-US" altLang="ko-KR" sz="1500" spc="-15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500" spc="-150" dirty="0">
                <a:solidFill>
                  <a:schemeClr val="bg1"/>
                </a:solidFill>
                <a:latin typeface="+mn-ea"/>
                <a:ea typeface="+mn-ea"/>
              </a:rPr>
              <a:t>각 라벨의 개수를 </a:t>
            </a:r>
            <a:r>
              <a:rPr lang="ko-KR" altLang="en-US" sz="1500" spc="-150" dirty="0" err="1">
                <a:solidFill>
                  <a:schemeClr val="bg1"/>
                </a:solidFill>
                <a:latin typeface="+mn-ea"/>
                <a:ea typeface="+mn-ea"/>
              </a:rPr>
              <a:t>구하시오</a:t>
            </a:r>
            <a:r>
              <a:rPr lang="en-US" altLang="ko-KR" sz="1500" spc="-15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55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40909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8">
            <a:extLst>
              <a:ext uri="{FF2B5EF4-FFF2-40B4-BE49-F238E27FC236}">
                <a16:creationId xmlns:a16="http://schemas.microsoft.com/office/drawing/2014/main" id="{75808446-8018-955F-C8D6-2F95512E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64" y="3000794"/>
            <a:ext cx="9862863" cy="856412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altLang="ko-KR" sz="4000" spc="-185" dirty="0">
                <a:solidFill>
                  <a:schemeClr val="bg1"/>
                </a:solidFill>
                <a:latin typeface="+mj-ea"/>
              </a:rPr>
              <a:t>Mission 2</a:t>
            </a:r>
            <a:endParaRPr lang="ko-KR" altLang="en-US" sz="4000" spc="-185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제목 38">
            <a:extLst>
              <a:ext uri="{FF2B5EF4-FFF2-40B4-BE49-F238E27FC236}">
                <a16:creationId xmlns:a16="http://schemas.microsoft.com/office/drawing/2014/main" id="{ACAE11D1-D522-603F-3A0B-AD5B13A679CB}"/>
              </a:ext>
            </a:extLst>
          </p:cNvPr>
          <p:cNvSpPr txBox="1">
            <a:spLocks/>
          </p:cNvSpPr>
          <p:nvPr/>
        </p:nvSpPr>
        <p:spPr>
          <a:xfrm>
            <a:off x="399487" y="4299110"/>
            <a:ext cx="11393019" cy="547210"/>
          </a:xfrm>
          <a:prstGeom prst="rect">
            <a:avLst/>
          </a:prstGeom>
        </p:spPr>
        <p:txBody>
          <a:bodyPr vert="horz" lIns="112542" tIns="56271" rIns="112542" bIns="56271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1600" spc="-185" dirty="0">
                <a:solidFill>
                  <a:schemeClr val="bg1"/>
                </a:solidFill>
                <a:latin typeface="+mn-ea"/>
                <a:ea typeface="+mn-ea"/>
              </a:rPr>
              <a:t>2-1. </a:t>
            </a:r>
            <a:r>
              <a:rPr lang="ko-KR" altLang="en-US" sz="1600" spc="-185" dirty="0">
                <a:solidFill>
                  <a:schemeClr val="bg1"/>
                </a:solidFill>
                <a:latin typeface="+mn-ea"/>
                <a:ea typeface="+mn-ea"/>
              </a:rPr>
              <a:t>이미지 크기를 적절히 조절하거나</a:t>
            </a:r>
            <a:r>
              <a:rPr lang="en-US" altLang="ko-KR" sz="1600" spc="-185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600" spc="-185" dirty="0">
                <a:solidFill>
                  <a:schemeClr val="bg1"/>
                </a:solidFill>
                <a:latin typeface="+mn-ea"/>
                <a:ea typeface="+mn-ea"/>
              </a:rPr>
              <a:t>해상도를 조절하여 학습 데이터 셋을 </a:t>
            </a:r>
            <a:r>
              <a:rPr lang="ko-KR" altLang="en-US" sz="1600" spc="-185" dirty="0" err="1">
                <a:solidFill>
                  <a:schemeClr val="bg1"/>
                </a:solidFill>
                <a:latin typeface="+mn-ea"/>
                <a:ea typeface="+mn-ea"/>
              </a:rPr>
              <a:t>구축하시오</a:t>
            </a:r>
            <a:r>
              <a:rPr lang="en-US" altLang="ko-KR" sz="1600" spc="-185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23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제목 38"/>
          <p:cNvSpPr txBox="1">
            <a:spLocks/>
          </p:cNvSpPr>
          <p:nvPr/>
        </p:nvSpPr>
        <p:spPr>
          <a:xfrm>
            <a:off x="363552" y="1547726"/>
            <a:ext cx="11393019" cy="3966105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2-1. </a:t>
            </a:r>
            <a:r>
              <a:rPr lang="ko-KR" altLang="en-US" sz="2100" spc="-150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50" dirty="0" err="1">
                <a:latin typeface="+mn-ea"/>
                <a:ea typeface="+mn-ea"/>
              </a:rPr>
              <a:t>구축하시오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모델의 정확도를 높이려면 데이터 셋에서 옷만 잘 잘라내는 것이 유리합니다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학습 데이터 셋을 구축하기 위해 데이터 전처리를 진행했습니다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354320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이미지의 모서리를 찾아내기 위해 지역 이진화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어떻게 해결해야 할 지 고민하던 중 적응형 이진화 함수를 발견했습니다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적응형 이진화는 이미지에 따라 스스로 임계 값을 다르게 할당할 수 있도록 구현된 알고리즘입니다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 알고리즘을 사용해 이진화를 했을 경우 흰 옷의 이진화가 알맞게 된 것을 확인할 수 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3424</TotalTime>
  <Words>937</Words>
  <Application>Microsoft Macintosh PowerPoint</Application>
  <PresentationFormat>와이드스크린</PresentationFormat>
  <Paragraphs>155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 소개</vt:lpstr>
      <vt:lpstr>Workflow</vt:lpstr>
      <vt:lpstr>Mission 1</vt:lpstr>
      <vt:lpstr>Mission 1</vt:lpstr>
      <vt:lpstr>Mission 2</vt:lpstr>
      <vt:lpstr>Mission 2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최종 전처리 코드</vt:lpstr>
      <vt:lpstr>Mission 2</vt:lpstr>
      <vt:lpstr>Mission 3</vt:lpstr>
      <vt:lpstr>Mission 3</vt:lpstr>
      <vt:lpstr>클래스 불균형 이슈</vt:lpstr>
      <vt:lpstr>Mission 3</vt:lpstr>
      <vt:lpstr>이상치 제외 작업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214</cp:revision>
  <cp:lastPrinted>2021-07-01T01:04:03Z</cp:lastPrinted>
  <dcterms:created xsi:type="dcterms:W3CDTF">2021-06-16T05:52:09Z</dcterms:created>
  <dcterms:modified xsi:type="dcterms:W3CDTF">2022-11-23T14:20:39Z</dcterms:modified>
</cp:coreProperties>
</file>