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9" r:id="rId4"/>
    <p:sldId id="271" r:id="rId5"/>
    <p:sldId id="272" r:id="rId6"/>
    <p:sldId id="273" r:id="rId7"/>
    <p:sldId id="274" r:id="rId8"/>
    <p:sldId id="275" r:id="rId9"/>
    <p:sldId id="260" r:id="rId10"/>
    <p:sldId id="276" r:id="rId11"/>
    <p:sldId id="278" r:id="rId12"/>
    <p:sldId id="259" r:id="rId13"/>
    <p:sldId id="258" r:id="rId14"/>
  </p:sldIdLst>
  <p:sldSz cx="12192000" cy="6858000"/>
  <p:notesSz cx="9926638" cy="6797675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F"/>
    <a:srgbClr val="7FD7F7"/>
    <a:srgbClr val="CACACF"/>
    <a:srgbClr val="2E8ED0"/>
    <a:srgbClr val="58C0E6"/>
    <a:srgbClr val="315DA5"/>
    <a:srgbClr val="3B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6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2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0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3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kshin.tistory.com/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841827" y="5337544"/>
            <a:ext cx="7402286" cy="680484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덕영고등학교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 -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 춘식이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76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이상치 제외 작업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93704"/>
            <a:ext cx="12192000" cy="139250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라벨이 잘못 설정되어 있는 이슈가 있었습니다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이상치 제거 알고리즘을 만들 수도 있었지만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시간도 촉박하고 라벨링이 잘못된 데이터가 많지 않아서 직접 제외 작업을 진행했습니다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endParaRPr lang="ko-KR" altLang="en-US" sz="1900" spc="-150" dirty="0">
              <a:latin typeface="+mn-ea"/>
              <a:ea typeface="+mn-ea"/>
            </a:endParaRPr>
          </a:p>
        </p:txBody>
      </p:sp>
      <p:pic>
        <p:nvPicPr>
          <p:cNvPr id="5" name="그림 4" descr="텍스트, 컴퓨터, 실내, 책상이(가) 표시된 사진&#10;&#10;자동 생성된 설명">
            <a:extLst>
              <a:ext uri="{FF2B5EF4-FFF2-40B4-BE49-F238E27FC236}">
                <a16:creationId xmlns:a16="http://schemas.microsoft.com/office/drawing/2014/main" id="{68AE407E-15B3-5513-0723-EBFD0A490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45" y="3174718"/>
            <a:ext cx="4204677" cy="3157614"/>
          </a:xfrm>
          <a:prstGeom prst="rect">
            <a:avLst/>
          </a:prstGeom>
        </p:spPr>
      </p:pic>
      <p:pic>
        <p:nvPicPr>
          <p:cNvPr id="10" name="그림 9" descr="텍스트, 컴퓨터, 실내, 전자기기이(가) 표시된 사진&#10;&#10;자동 생성된 설명">
            <a:extLst>
              <a:ext uri="{FF2B5EF4-FFF2-40B4-BE49-F238E27FC236}">
                <a16:creationId xmlns:a16="http://schemas.microsoft.com/office/drawing/2014/main" id="{A450FAFA-C4E6-8AC8-DCFA-1E2463B45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78" y="3174718"/>
            <a:ext cx="3801603" cy="28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7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클래스 불균형 이슈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endParaRPr lang="ko-KR" altLang="en-US" sz="2100" spc="-150" dirty="0">
              <a:latin typeface="+mn-ea"/>
              <a:ea typeface="+mn-ea"/>
            </a:endParaRPr>
          </a:p>
        </p:txBody>
      </p:sp>
      <p:sp>
        <p:nvSpPr>
          <p:cNvPr id="3" name="제목 38">
            <a:extLst>
              <a:ext uri="{FF2B5EF4-FFF2-40B4-BE49-F238E27FC236}">
                <a16:creationId xmlns:a16="http://schemas.microsoft.com/office/drawing/2014/main" id="{5DFB26BC-F7FF-FADE-1C58-4A8BD6BCA307}"/>
              </a:ext>
            </a:extLst>
          </p:cNvPr>
          <p:cNvSpPr txBox="1">
            <a:spLocks/>
          </p:cNvSpPr>
          <p:nvPr/>
        </p:nvSpPr>
        <p:spPr>
          <a:xfrm>
            <a:off x="515952" y="1838775"/>
            <a:ext cx="11312496" cy="42274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5</a:t>
            </a:r>
            <a:r>
              <a:rPr lang="ko-KR" altLang="en-US" sz="2100" spc="-150" dirty="0">
                <a:latin typeface="+mn-ea"/>
                <a:ea typeface="+mn-ea"/>
              </a:rPr>
              <a:t>개의 클래스는 서로 다른 개수로 구성되어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특히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en-US" altLang="ko-KR" sz="2100" spc="-150" dirty="0">
                <a:latin typeface="+mn-ea"/>
                <a:ea typeface="+mn-ea"/>
              </a:rPr>
              <a:t>tops</a:t>
            </a:r>
            <a:r>
              <a:rPr lang="ko-KR" altLang="en-US" sz="2100" spc="-150" dirty="0">
                <a:latin typeface="+mn-ea"/>
                <a:ea typeface="+mn-ea"/>
              </a:rPr>
              <a:t>의 개수가 몇배 더 많이 구성되어 있는데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이를 고려하지 않고 학습 시 모델의 성능이 하락할 수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그렇기에 </a:t>
            </a:r>
            <a:r>
              <a:rPr lang="en-US" altLang="ko-KR" sz="2100" spc="-150" dirty="0">
                <a:latin typeface="+mn-ea"/>
                <a:ea typeface="+mn-ea"/>
              </a:rPr>
              <a:t>Weighted Cross Entropy,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en-US" altLang="ko-KR" sz="2100" spc="-150" dirty="0">
                <a:latin typeface="+mn-ea"/>
                <a:ea typeface="+mn-ea"/>
              </a:rPr>
              <a:t>Focal Loss</a:t>
            </a:r>
            <a:r>
              <a:rPr lang="ko-KR" altLang="en-US" sz="2100" spc="-150" dirty="0">
                <a:latin typeface="+mn-ea"/>
                <a:ea typeface="+mn-ea"/>
              </a:rPr>
              <a:t>와 같은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함수를 사용하여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부족한 클래스에 가중치를 곱해 </a:t>
            </a:r>
            <a:r>
              <a:rPr lang="en-US" altLang="ko-KR" sz="2100" spc="-150" dirty="0">
                <a:latin typeface="+mn-ea"/>
                <a:ea typeface="+mn-ea"/>
              </a:rPr>
              <a:t>Loss </a:t>
            </a:r>
            <a:r>
              <a:rPr lang="ko-KR" altLang="en-US" sz="2100" spc="-150" dirty="0">
                <a:latin typeface="+mn-ea"/>
                <a:ea typeface="+mn-ea"/>
              </a:rPr>
              <a:t>값을 높여주거나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정규화 과정을 통한다면 클래스 불균형이 어느 정도 해결될 것이라고 생각합니다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그러나 시간 관계상 클래스 불균형 문제를 생각하지 못했습니다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54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모델 정확도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12554CB-C5B7-4B87-8A4D-F16B4EF232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27"/>
          <a:stretch/>
        </p:blipFill>
        <p:spPr>
          <a:xfrm>
            <a:off x="6534296" y="2752560"/>
            <a:ext cx="5045765" cy="22961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F7AE86-68F0-5D73-9E81-16D3A2941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8" y="2283624"/>
            <a:ext cx="5410479" cy="32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07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7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팀원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079E3B-AA0F-3CF1-6C16-F1B05D82D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08" y="1911416"/>
            <a:ext cx="1778000" cy="177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1CFD3C-9CC4-CCCE-3B86-CE9473800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9" y="3968450"/>
            <a:ext cx="1778000" cy="177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B761F3-DE51-93DA-0C49-8DE2A76A4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181" y="1911416"/>
            <a:ext cx="1778000" cy="1778000"/>
          </a:xfrm>
          <a:prstGeom prst="rect">
            <a:avLst/>
          </a:prstGeom>
        </p:spPr>
      </p:pic>
      <p:pic>
        <p:nvPicPr>
          <p:cNvPr id="14" name="그림 13" descr="인형, 장난감, 어두운, 여성이(가) 표시된 사진&#10;&#10;자동 생성된 설명">
            <a:extLst>
              <a:ext uri="{FF2B5EF4-FFF2-40B4-BE49-F238E27FC236}">
                <a16:creationId xmlns:a16="http://schemas.microsoft.com/office/drawing/2014/main" id="{232FD211-1300-BBB3-EF70-27ABF538E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31" y="3970313"/>
            <a:ext cx="1828800" cy="1778000"/>
          </a:xfrm>
          <a:prstGeom prst="rect">
            <a:avLst/>
          </a:prstGeom>
        </p:spPr>
      </p:pic>
      <p:pic>
        <p:nvPicPr>
          <p:cNvPr id="16" name="그림 15" descr="인형, 장난감이(가) 표시된 사진&#10;&#10;자동 생성된 설명">
            <a:extLst>
              <a:ext uri="{FF2B5EF4-FFF2-40B4-BE49-F238E27FC236}">
                <a16:creationId xmlns:a16="http://schemas.microsoft.com/office/drawing/2014/main" id="{D3025B1D-163D-A5C3-790D-31AB560C96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09" y="3968450"/>
            <a:ext cx="1778000" cy="1778000"/>
          </a:xfrm>
          <a:prstGeom prst="rect">
            <a:avLst/>
          </a:prstGeom>
        </p:spPr>
      </p:pic>
      <p:sp>
        <p:nvSpPr>
          <p:cNvPr id="3" name="모서리가 둥근 사각형 설명선[R] 2">
            <a:extLst>
              <a:ext uri="{FF2B5EF4-FFF2-40B4-BE49-F238E27FC236}">
                <a16:creationId xmlns:a16="http://schemas.microsoft.com/office/drawing/2014/main" id="{86B1C2B1-5A63-83E0-7952-88C0F14A45C1}"/>
              </a:ext>
            </a:extLst>
          </p:cNvPr>
          <p:cNvSpPr/>
          <p:nvPr/>
        </p:nvSpPr>
        <p:spPr>
          <a:xfrm>
            <a:off x="4223842" y="1873035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1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학년 남우석</a:t>
            </a:r>
            <a:endParaRPr kumimoji="1"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endParaRPr kumimoji="1" lang="en-US" altLang="ko-Kore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데이터 전처리</a:t>
            </a:r>
            <a:endParaRPr kumimoji="1" lang="ko-Kore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사각형 설명선[R] 6">
            <a:extLst>
              <a:ext uri="{FF2B5EF4-FFF2-40B4-BE49-F238E27FC236}">
                <a16:creationId xmlns:a16="http://schemas.microsoft.com/office/drawing/2014/main" id="{567C1F72-61DE-E04B-BF86-ED6A086CFDA5}"/>
              </a:ext>
            </a:extLst>
          </p:cNvPr>
          <p:cNvSpPr/>
          <p:nvPr/>
        </p:nvSpPr>
        <p:spPr>
          <a:xfrm>
            <a:off x="7920815" y="1873035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3</a:t>
            </a:r>
            <a:r>
              <a:rPr kumimoji="1" lang="ko-KR" altLang="en-US" sz="1400" dirty="0">
                <a:latin typeface="+mn-ea"/>
              </a:rPr>
              <a:t>학년 김재훈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모델 학습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3" name="모서리가 둥근 사각형 설명선[R] 12">
            <a:extLst>
              <a:ext uri="{FF2B5EF4-FFF2-40B4-BE49-F238E27FC236}">
                <a16:creationId xmlns:a16="http://schemas.microsoft.com/office/drawing/2014/main" id="{282F0D30-5611-A42F-A01C-C4524F556520}"/>
              </a:ext>
            </a:extLst>
          </p:cNvPr>
          <p:cNvSpPr/>
          <p:nvPr/>
        </p:nvSpPr>
        <p:spPr>
          <a:xfrm>
            <a:off x="2540089" y="3899902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안진영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미션 해결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5" name="모서리가 둥근 사각형 설명선[R] 14">
            <a:extLst>
              <a:ext uri="{FF2B5EF4-FFF2-40B4-BE49-F238E27FC236}">
                <a16:creationId xmlns:a16="http://schemas.microsoft.com/office/drawing/2014/main" id="{357DDFEE-280E-D3CB-3F7B-5F6846EF3ADD}"/>
              </a:ext>
            </a:extLst>
          </p:cNvPr>
          <p:cNvSpPr/>
          <p:nvPr/>
        </p:nvSpPr>
        <p:spPr>
          <a:xfrm>
            <a:off x="6142575" y="3899902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이채은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이슈 해결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7" name="모서리가 둥근 사각형 설명선[R] 16">
            <a:extLst>
              <a:ext uri="{FF2B5EF4-FFF2-40B4-BE49-F238E27FC236}">
                <a16:creationId xmlns:a16="http://schemas.microsoft.com/office/drawing/2014/main" id="{4C6DFB84-1BD0-EC66-3FD6-89C47E3CBBE4}"/>
              </a:ext>
            </a:extLst>
          </p:cNvPr>
          <p:cNvSpPr/>
          <p:nvPr/>
        </p:nvSpPr>
        <p:spPr>
          <a:xfrm>
            <a:off x="9643461" y="3899902"/>
            <a:ext cx="2110041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전우진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자료조사 및 </a:t>
            </a:r>
            <a:r>
              <a:rPr kumimoji="1" lang="en-US" altLang="ko-KR" sz="1400" dirty="0">
                <a:latin typeface="+mn-ea"/>
              </a:rPr>
              <a:t>PPT </a:t>
            </a:r>
            <a:r>
              <a:rPr kumimoji="1" lang="ko-KR" altLang="en-US" sz="1400" dirty="0">
                <a:latin typeface="+mn-ea"/>
              </a:rPr>
              <a:t>제작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2FD00-E57F-29AB-B91E-A55C8F136620}"/>
              </a:ext>
            </a:extLst>
          </p:cNvPr>
          <p:cNvSpPr txBox="1"/>
          <p:nvPr/>
        </p:nvSpPr>
        <p:spPr>
          <a:xfrm>
            <a:off x="5740400" y="7004050"/>
            <a:ext cx="184731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35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라벨의 종류와 개수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10190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종류는 </a:t>
            </a:r>
            <a:r>
              <a:rPr lang="en-US" altLang="ko-KR" sz="1900" dirty="0">
                <a:latin typeface="+mn-ea"/>
                <a:ea typeface="+mn-ea"/>
              </a:rPr>
              <a:t>cap_and_hat, outerwear, tops, bottoms, shoes</a:t>
            </a:r>
            <a:r>
              <a:rPr lang="ko-KR" altLang="en-US" sz="1900" dirty="0">
                <a:latin typeface="+mn-ea"/>
                <a:ea typeface="+mn-ea"/>
              </a:rPr>
              <a:t>로 총 </a:t>
            </a:r>
            <a:r>
              <a:rPr lang="en-US" altLang="ko-KR" sz="1900" dirty="0">
                <a:latin typeface="+mn-ea"/>
                <a:ea typeface="+mn-ea"/>
              </a:rPr>
              <a:t>5</a:t>
            </a:r>
            <a:r>
              <a:rPr lang="ko-KR" altLang="en-US" sz="1900" dirty="0">
                <a:latin typeface="+mn-ea"/>
                <a:ea typeface="+mn-ea"/>
              </a:rPr>
              <a:t>개이고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별 이미지의 개수는 다음과 같다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cap_and_hat:</a:t>
            </a:r>
            <a:r>
              <a:rPr lang="ko-KR" altLang="en-US" sz="1900" dirty="0">
                <a:latin typeface="+mn-ea"/>
                <a:ea typeface="+mn-ea"/>
              </a:rPr>
              <a:t> </a:t>
            </a:r>
            <a:r>
              <a:rPr lang="en-US" altLang="ko-KR" sz="1900" dirty="0">
                <a:latin typeface="+mn-ea"/>
                <a:ea typeface="+mn-ea"/>
              </a:rPr>
              <a:t>196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outerwear: 4606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tops: 18350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bottoms: 6424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shoes: 424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267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63552" y="1547726"/>
            <a:ext cx="8354320" cy="2419299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전처리 코드를 완성하기 위해 많은 시행착오를 거쳤습니다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이미지의 모서리를 찾아내 옷만 잘라 내기 위해 지역 이진화 함수를 사용했습니다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하지만 배경이 흰색인 탓에 흰 옷 이미지 이진화 시 문제가 생기는 것을 확인할 수 있었고</a:t>
            </a:r>
            <a:r>
              <a:rPr lang="en-US" altLang="ko-KR" sz="1600" spc="-150" dirty="0">
                <a:latin typeface="+mn-ea"/>
                <a:ea typeface="+mn-ea"/>
              </a:rPr>
              <a:t>,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어떻게 해결해야 할 지 고민하던 중 적응형 이진화 함수를 발견했습니다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적응형 이진화는 이미지에 따라 스스로 임계 값을 다르게 할당할 수 있도록 구현된 알고리즘입니다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이 알고리즘을 사용해 이진화를 했을 경우 흰 옷의 이진화가 알맞게 된 것을 확인할 수 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362160-5590-DC62-52A4-250228E1A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59" r="61880"/>
          <a:stretch/>
        </p:blipFill>
        <p:spPr>
          <a:xfrm>
            <a:off x="498449" y="4156578"/>
            <a:ext cx="1551237" cy="1836243"/>
          </a:xfrm>
          <a:prstGeom prst="rect">
            <a:avLst/>
          </a:prstGeom>
        </p:spPr>
      </p:pic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62B68-E5B2-93D0-B32D-70FDFE1E9158}"/>
              </a:ext>
            </a:extLst>
          </p:cNvPr>
          <p:cNvSpPr txBox="1"/>
          <p:nvPr/>
        </p:nvSpPr>
        <p:spPr>
          <a:xfrm>
            <a:off x="363396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갈색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3583A5A-1D78-2DB7-2C7B-C47525CD1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" t="73855" r="77464"/>
          <a:stretch/>
        </p:blipFill>
        <p:spPr>
          <a:xfrm>
            <a:off x="3211370" y="4156578"/>
            <a:ext cx="779721" cy="18362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76593A-EE19-4525-7DEA-517FCB4C9422}"/>
              </a:ext>
            </a:extLst>
          </p:cNvPr>
          <p:cNvSpPr txBox="1"/>
          <p:nvPr/>
        </p:nvSpPr>
        <p:spPr>
          <a:xfrm>
            <a:off x="2690559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5406861" y="4156578"/>
            <a:ext cx="1408326" cy="18362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9AC1E4-411B-C9AC-218C-4C1EAC8B8A29}"/>
              </a:ext>
            </a:extLst>
          </p:cNvPr>
          <p:cNvSpPr txBox="1"/>
          <p:nvPr/>
        </p:nvSpPr>
        <p:spPr>
          <a:xfrm>
            <a:off x="5017722" y="5970716"/>
            <a:ext cx="218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Adaptive 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C10CE5-0816-666A-4B42-39BCBF2D5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36" y="1602240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FB5C5E-2CC6-1D47-2666-99832A39BB8E}"/>
              </a:ext>
            </a:extLst>
          </p:cNvPr>
          <p:cNvSpPr txBox="1"/>
          <p:nvPr/>
        </p:nvSpPr>
        <p:spPr>
          <a:xfrm>
            <a:off x="9189051" y="5821218"/>
            <a:ext cx="1795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흰 옷 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5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560352" y="2483586"/>
            <a:ext cx="7390871" cy="189082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다만 이미지가 제대로 </a:t>
            </a:r>
            <a:r>
              <a:rPr lang="en-US" altLang="ko-KR" sz="1900" spc="-150" dirty="0">
                <a:latin typeface="+mn-ea"/>
                <a:ea typeface="+mn-ea"/>
              </a:rPr>
              <a:t>crop</a:t>
            </a:r>
            <a:r>
              <a:rPr lang="ko-KR" altLang="en-US" sz="1900" spc="-150" dirty="0">
                <a:latin typeface="+mn-ea"/>
                <a:ea typeface="+mn-ea"/>
              </a:rPr>
              <a:t> 되지 않은 것을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확인해보니 노이즈가 많아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경계 값을 제대로 도출하지 못한 것으로 보입니다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그래서 이미지의 노이즈를 줄이는 방법을 생각해보게 되었습니다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7745961" y="2400565"/>
            <a:ext cx="1837537" cy="2395871"/>
          </a:xfrm>
          <a:prstGeom prst="rect">
            <a:avLst/>
          </a:prstGeom>
        </p:spPr>
      </p:pic>
      <p:pic>
        <p:nvPicPr>
          <p:cNvPr id="3" name="그림 2" descr="텍스트, 밤하늘이(가) 표시된 사진&#10;&#10;자동 생성된 설명">
            <a:extLst>
              <a:ext uri="{FF2B5EF4-FFF2-40B4-BE49-F238E27FC236}">
                <a16:creationId xmlns:a16="http://schemas.microsoft.com/office/drawing/2014/main" id="{2472CE69-6D05-2FE7-FD0C-E37BE1DEE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04" y="2400565"/>
            <a:ext cx="1533720" cy="23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8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42288" y="1774547"/>
            <a:ext cx="11393019" cy="404500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처음은 </a:t>
            </a:r>
            <a:r>
              <a:rPr lang="en-US" altLang="ko-KR" sz="1900" spc="-150" dirty="0">
                <a:latin typeface="+mn-ea"/>
                <a:ea typeface="+mn-ea"/>
              </a:rPr>
              <a:t>Morphology</a:t>
            </a:r>
            <a:r>
              <a:rPr lang="ko-KR" altLang="en-US" sz="1900" spc="-150" dirty="0">
                <a:latin typeface="+mn-ea"/>
                <a:ea typeface="+mn-ea"/>
              </a:rPr>
              <a:t> 연산으로 시작했습니다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Morphology </a:t>
            </a:r>
            <a:r>
              <a:rPr lang="ko-KR" altLang="en-US" sz="1900" spc="-150" dirty="0">
                <a:latin typeface="+mn-ea"/>
                <a:ea typeface="+mn-ea"/>
              </a:rPr>
              <a:t>연산이란 </a:t>
            </a:r>
            <a:r>
              <a:rPr lang="en-US" altLang="ko-KR" sz="1900" spc="-150" dirty="0">
                <a:latin typeface="+mn-ea"/>
                <a:ea typeface="+mn-ea"/>
              </a:rPr>
              <a:t>‘</a:t>
            </a:r>
            <a:r>
              <a:rPr lang="ko-KR" altLang="en-US" sz="1900" spc="-150" dirty="0">
                <a:latin typeface="+mn-ea"/>
                <a:ea typeface="+mn-ea"/>
              </a:rPr>
              <a:t>형태학</a:t>
            </a:r>
            <a:r>
              <a:rPr lang="en-US" altLang="ko-KR" sz="1900" spc="-150" dirty="0">
                <a:latin typeface="+mn-ea"/>
                <a:ea typeface="+mn-ea"/>
              </a:rPr>
              <a:t>’</a:t>
            </a:r>
            <a:r>
              <a:rPr lang="ko-KR" altLang="en-US" sz="1900" spc="-150" dirty="0">
                <a:latin typeface="+mn-ea"/>
                <a:ea typeface="+mn-ea"/>
              </a:rPr>
              <a:t> 이라는 뜻인데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사진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영상 분야에서의 노이즈 제거 등에 쓰이는 형태학적 연산을 말합니다</a:t>
            </a:r>
            <a:r>
              <a:rPr lang="en-US" altLang="ko-KR" sz="1900" spc="-150" dirty="0">
                <a:latin typeface="+mn-ea"/>
                <a:ea typeface="+mn-ea"/>
              </a:rPr>
              <a:t>.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대표적인 연산으로는 침식 연산과 팽창 연산이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침식은 말 그대로 이미지를 깎아 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</a:t>
            </a:r>
            <a:r>
              <a:rPr lang="en-US" altLang="ko-KR" sz="1900" spc="-150" dirty="0">
                <a:latin typeface="+mn-ea"/>
                <a:ea typeface="+mn-ea"/>
              </a:rPr>
              <a:t>0</a:t>
            </a:r>
            <a:r>
              <a:rPr lang="ko-KR" altLang="en-US" sz="1900" spc="-150" dirty="0">
                <a:latin typeface="+mn-ea"/>
                <a:ea typeface="+mn-ea"/>
              </a:rPr>
              <a:t>과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전환하고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커널을 생성하여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커널 안에 들어오지 못하는 이미지는 삭제해버리는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팽창은 침식의 반대입니다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커널에 픽셀이 걸치기만 해도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바꿔버리는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B420A4-13A3-FB89-E4EC-07B938218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10" y="1782622"/>
            <a:ext cx="3930502" cy="1637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2536F0-5A01-E771-928E-0D7B21FC7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210" y="3630130"/>
            <a:ext cx="3930502" cy="1910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42717-1CC1-2B43-6034-ECB2ECD8C255}"/>
              </a:ext>
            </a:extLst>
          </p:cNvPr>
          <p:cNvSpPr txBox="1"/>
          <p:nvPr/>
        </p:nvSpPr>
        <p:spPr>
          <a:xfrm>
            <a:off x="9781953" y="5572450"/>
            <a:ext cx="2067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800" dirty="0">
                <a:latin typeface="+mn-ea"/>
              </a:rPr>
              <a:t>이미지 출처</a:t>
            </a:r>
            <a:r>
              <a:rPr kumimoji="1" lang="en-US" altLang="ko-KR" sz="800" dirty="0">
                <a:latin typeface="+mn-ea"/>
              </a:rPr>
              <a:t>:</a:t>
            </a:r>
            <a:r>
              <a:rPr kumimoji="1" lang="ko-KR" altLang="en-US" sz="800" dirty="0">
                <a:latin typeface="+mn-ea"/>
              </a:rPr>
              <a:t> </a:t>
            </a:r>
            <a:r>
              <a:rPr kumimoji="1" lang="en" altLang="ko-Kore-KR" sz="800" dirty="0">
                <a:latin typeface="+mn-ea"/>
                <a:hlinkClick r:id="rId5"/>
              </a:rPr>
              <a:t>https://bkshin.tistory.com</a:t>
            </a:r>
            <a:endParaRPr kumimoji="1" lang="ko-Kore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619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271404" y="1887965"/>
            <a:ext cx="11393019" cy="376855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이미지의 노이즈를 제거하기 위해 닫힘 연산과 </a:t>
            </a: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연산을 사용하였습니다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닫힘 연산은 팽창 연산 후 침식 연산을 적용하여 주변보다 어두운 노이즈를 제거하는데 효과적입니다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연산이란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 연산을 적용한 이미지에서 침식 연산을 적용한 이미지를 빼면 경계 픽셀만 얻게 되는데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연산을 </a:t>
            </a: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연산이라고 합니다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닫힘 연산을 사용하여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없애고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연산을 사용하여 </a:t>
            </a:r>
            <a:r>
              <a:rPr lang="en-US" altLang="ko-KR" sz="1900" spc="-150" dirty="0">
                <a:latin typeface="+mn-ea"/>
                <a:ea typeface="+mn-ea"/>
              </a:rPr>
              <a:t>2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없애며 옷의 경계를 뚜렷하게 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9672548" y="3429000"/>
            <a:ext cx="2093165" cy="191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4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56461" y="1611524"/>
            <a:ext cx="11393019" cy="2003551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500" spc="-150" dirty="0">
                <a:latin typeface="+mn-ea"/>
                <a:ea typeface="+mn-ea"/>
              </a:rPr>
              <a:t>처음보단 많이 좋아졌지만 아직 여백이 있는 걸 확인할 수 있습니다</a:t>
            </a:r>
            <a:r>
              <a:rPr lang="en-US" altLang="ko-KR" sz="15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500" spc="-150" dirty="0">
                <a:latin typeface="+mn-ea"/>
                <a:ea typeface="+mn-ea"/>
              </a:rPr>
              <a:t>노이즈의 형태를 보니 소금 </a:t>
            </a:r>
            <a:r>
              <a:rPr lang="en-US" altLang="ko-KR" sz="1500" spc="-150" dirty="0">
                <a:latin typeface="+mn-ea"/>
                <a:ea typeface="+mn-ea"/>
              </a:rPr>
              <a:t>&amp;</a:t>
            </a:r>
            <a:r>
              <a:rPr lang="ko-KR" altLang="en-US" sz="1500" spc="-150" dirty="0">
                <a:latin typeface="+mn-ea"/>
                <a:ea typeface="+mn-ea"/>
              </a:rPr>
              <a:t> 후추 노이즈와 비슷하여</a:t>
            </a:r>
            <a:endParaRPr lang="en-US" altLang="ko-KR" sz="15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500" spc="-150" dirty="0">
                <a:latin typeface="+mn-ea"/>
                <a:ea typeface="+mn-ea"/>
              </a:rPr>
              <a:t>Median Blur </a:t>
            </a:r>
            <a:r>
              <a:rPr lang="ko-KR" altLang="en-US" sz="1500" spc="-150" dirty="0">
                <a:latin typeface="+mn-ea"/>
                <a:ea typeface="+mn-ea"/>
              </a:rPr>
              <a:t>함수를 사용하여 </a:t>
            </a:r>
            <a:r>
              <a:rPr lang="en-US" altLang="ko-KR" sz="1500" spc="-150" dirty="0">
                <a:latin typeface="+mn-ea"/>
                <a:ea typeface="+mn-ea"/>
              </a:rPr>
              <a:t>Blur</a:t>
            </a:r>
            <a:r>
              <a:rPr lang="ko-KR" altLang="en-US" sz="1500" spc="-150" dirty="0">
                <a:latin typeface="+mn-ea"/>
                <a:ea typeface="+mn-ea"/>
              </a:rPr>
              <a:t> 처리를 하게 하였습니다</a:t>
            </a:r>
            <a:r>
              <a:rPr lang="en-US" altLang="ko-KR" sz="15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500" spc="-150" dirty="0">
                <a:latin typeface="+mn-ea"/>
                <a:ea typeface="+mn-ea"/>
              </a:rPr>
              <a:t>결과를 보니</a:t>
            </a:r>
            <a:r>
              <a:rPr lang="en-US" altLang="ko-KR" sz="1500" spc="-150" dirty="0">
                <a:latin typeface="+mn-ea"/>
                <a:ea typeface="+mn-ea"/>
              </a:rPr>
              <a:t>,</a:t>
            </a:r>
            <a:r>
              <a:rPr lang="ko-KR" altLang="en-US" sz="1500" spc="-150" dirty="0">
                <a:latin typeface="+mn-ea"/>
                <a:ea typeface="+mn-ea"/>
              </a:rPr>
              <a:t> 옷만 </a:t>
            </a:r>
            <a:r>
              <a:rPr lang="en-US" altLang="ko-KR" sz="1500" spc="-150" dirty="0">
                <a:latin typeface="+mn-ea"/>
                <a:ea typeface="+mn-ea"/>
              </a:rPr>
              <a:t>Crop </a:t>
            </a:r>
            <a:r>
              <a:rPr lang="ko-KR" altLang="en-US" sz="1500" spc="-150" dirty="0">
                <a:latin typeface="+mn-ea"/>
                <a:ea typeface="+mn-ea"/>
              </a:rPr>
              <a:t>된 것을 확인할 수 있습니다</a:t>
            </a:r>
            <a:r>
              <a:rPr lang="en-US" altLang="ko-KR" sz="15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500" spc="-150" dirty="0">
                <a:latin typeface="+mn-ea"/>
                <a:ea typeface="+mn-ea"/>
              </a:rPr>
              <a:t> </a:t>
            </a:r>
            <a:endParaRPr lang="en-US" altLang="ko-KR" sz="1500" spc="-150" dirty="0">
              <a:latin typeface="+mn-ea"/>
              <a:ea typeface="+mn-ea"/>
            </a:endParaRP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750951" y="3739797"/>
            <a:ext cx="2093165" cy="1918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86F57-6B03-B468-D1EE-C9F5C778B93A}"/>
              </a:ext>
            </a:extLst>
          </p:cNvPr>
          <p:cNvSpPr txBox="1"/>
          <p:nvPr/>
        </p:nvSpPr>
        <p:spPr>
          <a:xfrm>
            <a:off x="1092425" y="5765081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CF0E9DD-A7C0-44FA-357C-7DC8CE9E64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92" r="62783" b="321"/>
          <a:stretch/>
        </p:blipFill>
        <p:spPr>
          <a:xfrm>
            <a:off x="3551951" y="3739798"/>
            <a:ext cx="2034159" cy="1918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B1878-20E2-1B89-E580-5D832AC7117D}"/>
              </a:ext>
            </a:extLst>
          </p:cNvPr>
          <p:cNvSpPr txBox="1"/>
          <p:nvPr/>
        </p:nvSpPr>
        <p:spPr>
          <a:xfrm>
            <a:off x="3856891" y="5765081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FADF85-8027-E373-D6BD-BDF32BD03B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399" y="1611524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B0B9D1-B55B-C930-1D32-2DE39CF2940A}"/>
              </a:ext>
            </a:extLst>
          </p:cNvPr>
          <p:cNvSpPr txBox="1"/>
          <p:nvPr/>
        </p:nvSpPr>
        <p:spPr>
          <a:xfrm>
            <a:off x="9521304" y="5830108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680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최종 전처리 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7B679-F534-AA60-6303-182A391D5CE6}"/>
              </a:ext>
            </a:extLst>
          </p:cNvPr>
          <p:cNvSpPr txBox="1"/>
          <p:nvPr/>
        </p:nvSpPr>
        <p:spPr>
          <a:xfrm>
            <a:off x="5294983" y="1712863"/>
            <a:ext cx="6704064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1.</a:t>
            </a:r>
            <a:r>
              <a:rPr lang="ko-KR" altLang="en-US" sz="1800" spc="-150" dirty="0">
                <a:latin typeface="+mn-ea"/>
              </a:rPr>
              <a:t> 이미지의 위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아래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양 옆을 강제로 제거한다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2.</a:t>
            </a:r>
            <a:r>
              <a:rPr lang="ko-KR" altLang="en-US" sz="1800" spc="-150" dirty="0">
                <a:latin typeface="+mn-ea"/>
              </a:rPr>
              <a:t> 이미지의 해상도를 낮추고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Gray Scale</a:t>
            </a:r>
            <a:r>
              <a:rPr lang="ko-KR" altLang="en-US" sz="1800" spc="-150" dirty="0">
                <a:latin typeface="+mn-ea"/>
              </a:rPr>
              <a:t>로 전환한다</a:t>
            </a:r>
            <a:r>
              <a:rPr lang="en-US" altLang="ko-KR" sz="1800" spc="-150" dirty="0">
                <a:latin typeface="+mn-ea"/>
              </a:rPr>
              <a:t>.</a:t>
            </a:r>
            <a:r>
              <a:rPr lang="ko-KR" altLang="en-US" sz="1800" spc="-150" dirty="0">
                <a:latin typeface="+mn-ea"/>
              </a:rPr>
              <a:t>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3.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Adaptive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Threshold</a:t>
            </a:r>
            <a:r>
              <a:rPr lang="ko-KR" altLang="en-US" sz="1800" spc="-150" dirty="0">
                <a:latin typeface="+mn-ea"/>
              </a:rPr>
              <a:t> 함수를 이용해 이미지 이진화를 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4.</a:t>
            </a:r>
            <a:r>
              <a:rPr lang="ko-KR" altLang="en-US" sz="1800" spc="-150" dirty="0">
                <a:latin typeface="+mn-ea"/>
              </a:rPr>
              <a:t> 노이즈를 낮추기 위해 </a:t>
            </a:r>
            <a:r>
              <a:rPr lang="en-US" altLang="ko-KR" sz="1800" spc="-150" dirty="0">
                <a:latin typeface="+mn-ea"/>
              </a:rPr>
              <a:t>1</a:t>
            </a:r>
            <a:r>
              <a:rPr lang="ko-KR" altLang="en-US" sz="1800" spc="-150" dirty="0">
                <a:latin typeface="+mn-ea"/>
              </a:rPr>
              <a:t>차적으로 </a:t>
            </a:r>
            <a:r>
              <a:rPr lang="en-US" altLang="ko-KR" sz="1800" spc="-150" dirty="0">
                <a:latin typeface="+mn-ea"/>
              </a:rPr>
              <a:t>Blur</a:t>
            </a:r>
            <a:r>
              <a:rPr lang="ko-KR" altLang="en-US" sz="1800" spc="-150" dirty="0">
                <a:latin typeface="+mn-ea"/>
              </a:rPr>
              <a:t> 처리를 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5.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2</a:t>
            </a:r>
            <a:r>
              <a:rPr lang="ko-KR" altLang="en-US" sz="1800" spc="-150" dirty="0">
                <a:latin typeface="+mn-ea"/>
              </a:rPr>
              <a:t>차적으로 커널을 생성하여 </a:t>
            </a:r>
            <a:r>
              <a:rPr lang="en-US" altLang="ko-KR" sz="1800" spc="-150" dirty="0">
                <a:latin typeface="+mn-ea"/>
              </a:rPr>
              <a:t>Morphology </a:t>
            </a:r>
            <a:r>
              <a:rPr lang="ko-KR" altLang="en-US" sz="1800" spc="-150" dirty="0">
                <a:latin typeface="+mn-ea"/>
              </a:rPr>
              <a:t>연산 중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closing </a:t>
            </a:r>
            <a:r>
              <a:rPr lang="ko-KR" altLang="en-US" sz="1800" spc="-150" dirty="0">
                <a:latin typeface="+mn-ea"/>
              </a:rPr>
              <a:t>연산과 </a:t>
            </a:r>
            <a:r>
              <a:rPr lang="en-US" altLang="ko-KR" sz="1800" spc="-150" dirty="0">
                <a:latin typeface="+mn-ea"/>
              </a:rPr>
              <a:t>gradient </a:t>
            </a:r>
            <a:r>
              <a:rPr lang="ko-KR" altLang="en-US" sz="1800" spc="-150" dirty="0">
                <a:latin typeface="+mn-ea"/>
              </a:rPr>
              <a:t>연산을 거친다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6.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Find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Contours</a:t>
            </a:r>
            <a:r>
              <a:rPr lang="ko-KR" altLang="en-US" sz="1800" spc="-150" dirty="0">
                <a:latin typeface="+mn-ea"/>
              </a:rPr>
              <a:t> 함수를 이용해 경계 값을 도출한 후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spc="-150" dirty="0">
                <a:latin typeface="+mn-ea"/>
              </a:rPr>
              <a:t>그 경계 값으로 사각형을 생성해 이미지 </a:t>
            </a:r>
            <a:r>
              <a:rPr lang="en-US" altLang="ko-KR" sz="1800" spc="-150" dirty="0">
                <a:latin typeface="+mn-ea"/>
              </a:rPr>
              <a:t>trimming </a:t>
            </a:r>
            <a:r>
              <a:rPr lang="ko-KR" altLang="en-US" sz="1800" spc="-150" dirty="0">
                <a:latin typeface="+mn-ea"/>
              </a:rPr>
              <a:t>좌표를 생성한다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7.</a:t>
            </a:r>
            <a:r>
              <a:rPr lang="ko-KR" altLang="en-US" sz="1800" spc="-150" dirty="0">
                <a:latin typeface="+mn-ea"/>
              </a:rPr>
              <a:t> 적응형 이진화 된 이미지를 </a:t>
            </a:r>
            <a:r>
              <a:rPr lang="en-US" altLang="ko-KR" sz="1800" spc="-150" dirty="0">
                <a:latin typeface="+mn-ea"/>
              </a:rPr>
              <a:t>6</a:t>
            </a:r>
            <a:r>
              <a:rPr lang="ko-KR" altLang="en-US" sz="1800" spc="-150" dirty="0">
                <a:latin typeface="+mn-ea"/>
              </a:rPr>
              <a:t>번에서 구한 좌표로 자르고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32 x 32 </a:t>
            </a:r>
            <a:r>
              <a:rPr lang="ko-KR" altLang="en-US" sz="1800" spc="-150" dirty="0">
                <a:latin typeface="+mn-ea"/>
              </a:rPr>
              <a:t>사이즈로 </a:t>
            </a:r>
            <a:r>
              <a:rPr lang="en-US" altLang="ko-KR" sz="1800" spc="-150" dirty="0">
                <a:latin typeface="+mn-ea"/>
              </a:rPr>
              <a:t>Resize</a:t>
            </a:r>
            <a:r>
              <a:rPr lang="ko-KR" altLang="en-US" sz="1800" spc="-150" dirty="0">
                <a:latin typeface="+mn-ea"/>
              </a:rPr>
              <a:t> 후 </a:t>
            </a:r>
            <a:r>
              <a:rPr lang="en-US" altLang="ko-KR" sz="1800" spc="-150" dirty="0">
                <a:latin typeface="+mn-ea"/>
              </a:rPr>
              <a:t>Return </a:t>
            </a:r>
            <a:r>
              <a:rPr lang="ko-KR" altLang="en-US" sz="1800" spc="-150" dirty="0">
                <a:latin typeface="+mn-ea"/>
              </a:rPr>
              <a:t>한다</a:t>
            </a:r>
            <a:r>
              <a:rPr lang="en-US" altLang="ko-KR" sz="1800" spc="-150" dirty="0"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882DA8-81DF-FCCE-25FC-03A2CCC24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33" y="1712863"/>
            <a:ext cx="3282518" cy="47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1157</TotalTime>
  <Words>638</Words>
  <Application>Microsoft Macintosh PowerPoint</Application>
  <PresentationFormat>와이드스크린</PresentationFormat>
  <Paragraphs>111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팀원 소개</vt:lpstr>
      <vt:lpstr>라벨의 종류와 개수</vt:lpstr>
      <vt:lpstr>데이터 전처리 과정</vt:lpstr>
      <vt:lpstr>데이터 전처리 과정</vt:lpstr>
      <vt:lpstr>데이터 전처리 과정</vt:lpstr>
      <vt:lpstr>데이터 전처리 과정</vt:lpstr>
      <vt:lpstr>데이터 전처리 과정</vt:lpstr>
      <vt:lpstr>최종 전처리 코드</vt:lpstr>
      <vt:lpstr>이상치 제외 작업</vt:lpstr>
      <vt:lpstr>클래스 불균형 이슈</vt:lpstr>
      <vt:lpstr>모델 정확도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데이터 크리에이터 캠프  추진계획</dc:title>
  <dc:creator>user</dc:creator>
  <cp:lastModifiedBy>11008</cp:lastModifiedBy>
  <cp:revision>208</cp:revision>
  <cp:lastPrinted>2021-07-01T01:04:03Z</cp:lastPrinted>
  <dcterms:created xsi:type="dcterms:W3CDTF">2021-06-16T05:52:09Z</dcterms:created>
  <dcterms:modified xsi:type="dcterms:W3CDTF">2022-11-21T00:32:24Z</dcterms:modified>
</cp:coreProperties>
</file>