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8" r:id="rId5"/>
    <p:sldId id="259" r:id="rId6"/>
    <p:sldId id="269" r:id="rId7"/>
    <p:sldId id="270" r:id="rId8"/>
    <p:sldId id="258" r:id="rId9"/>
  </p:sldIdLst>
  <p:sldSz cx="12192000" cy="6858000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F"/>
    <a:srgbClr val="7FD7F7"/>
    <a:srgbClr val="CACACF"/>
    <a:srgbClr val="2E8ED0"/>
    <a:srgbClr val="58C0E6"/>
    <a:srgbClr val="315DA5"/>
    <a:srgbClr val="3B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6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2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0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5E59-E335-4380-AB86-4C6C7EBFDC45}" type="datetimeFigureOut">
              <a:rPr lang="ko-KR" altLang="en-US" smtClean="0"/>
              <a:t>2022. 11. 2.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3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841827" y="5054545"/>
            <a:ext cx="7402286" cy="862803"/>
          </a:xfrm>
          <a:prstGeom prst="rect">
            <a:avLst/>
          </a:prstGeom>
        </p:spPr>
        <p:txBody>
          <a:bodyPr vert="horz" lIns="112542" tIns="56271" rIns="112542" bIns="5627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덕영고등학교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 -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+mn-ea"/>
                <a:ea typeface="+mn-ea"/>
              </a:rPr>
              <a:t>춘식이팀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01. Mission 1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10190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1-1. Training </a:t>
            </a:r>
            <a:r>
              <a:rPr lang="ko-KR" altLang="en-US" sz="2100" spc="-150" dirty="0">
                <a:latin typeface="+mn-ea"/>
                <a:ea typeface="+mn-ea"/>
              </a:rPr>
              <a:t>데이터 셋의 데이터를 살펴보고 라벨 종류는 무엇이 있고</a:t>
            </a:r>
            <a:r>
              <a:rPr lang="en-US" altLang="ko-KR" sz="2100" spc="-150" dirty="0">
                <a:latin typeface="+mn-ea"/>
                <a:ea typeface="+mn-ea"/>
              </a:rPr>
              <a:t>, </a:t>
            </a:r>
            <a:r>
              <a:rPr lang="ko-KR" altLang="en-US" sz="2100" spc="-150" dirty="0">
                <a:latin typeface="+mn-ea"/>
                <a:ea typeface="+mn-ea"/>
              </a:rPr>
              <a:t>각 라벨의 개수를 구하시오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21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>
                <a:latin typeface="+mn-ea"/>
                <a:ea typeface="+mn-ea"/>
              </a:rPr>
              <a:t>Answer: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100" dirty="0">
                <a:latin typeface="+mn-ea"/>
                <a:ea typeface="+mn-ea"/>
              </a:rPr>
              <a:t>라벨 종류는 </a:t>
            </a:r>
            <a:r>
              <a:rPr lang="en-US" altLang="ko-KR" sz="2100" dirty="0" err="1">
                <a:latin typeface="+mn-ea"/>
                <a:ea typeface="+mn-ea"/>
              </a:rPr>
              <a:t>cap_and_hat</a:t>
            </a:r>
            <a:r>
              <a:rPr lang="en-US" altLang="ko-KR" sz="2100" dirty="0">
                <a:latin typeface="+mn-ea"/>
                <a:ea typeface="+mn-ea"/>
              </a:rPr>
              <a:t>, outerwear, tops, bottoms, shoes</a:t>
            </a:r>
            <a:r>
              <a:rPr lang="ko-KR" altLang="en-US" sz="2100" dirty="0">
                <a:latin typeface="+mn-ea"/>
                <a:ea typeface="+mn-ea"/>
              </a:rPr>
              <a:t>로 총 </a:t>
            </a:r>
            <a:r>
              <a:rPr lang="en-US" altLang="ko-KR" sz="2100" dirty="0">
                <a:latin typeface="+mn-ea"/>
                <a:ea typeface="+mn-ea"/>
              </a:rPr>
              <a:t>5</a:t>
            </a:r>
            <a:r>
              <a:rPr lang="ko-KR" altLang="en-US" sz="2100" dirty="0">
                <a:latin typeface="+mn-ea"/>
                <a:ea typeface="+mn-ea"/>
              </a:rPr>
              <a:t>개이고</a:t>
            </a:r>
            <a:r>
              <a:rPr lang="en-US" altLang="ko-KR" sz="21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100" dirty="0">
                <a:latin typeface="+mn-ea"/>
                <a:ea typeface="+mn-ea"/>
              </a:rPr>
              <a:t>라벨의 개수는 다음과 같다</a:t>
            </a:r>
            <a:r>
              <a:rPr lang="en-US" altLang="ko-KR" sz="210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21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 err="1">
                <a:latin typeface="+mn-ea"/>
                <a:ea typeface="+mn-ea"/>
              </a:rPr>
              <a:t>cap_and_hat</a:t>
            </a:r>
            <a:r>
              <a:rPr lang="en-US" altLang="ko-KR" sz="2100" dirty="0">
                <a:latin typeface="+mn-ea"/>
                <a:ea typeface="+mn-ea"/>
              </a:rPr>
              <a:t>:</a:t>
            </a:r>
            <a:r>
              <a:rPr lang="ko-KR" altLang="en-US" sz="2100" dirty="0">
                <a:latin typeface="+mn-ea"/>
                <a:ea typeface="+mn-ea"/>
              </a:rPr>
              <a:t> </a:t>
            </a:r>
            <a:r>
              <a:rPr lang="en-US" altLang="ko-KR" sz="2100" dirty="0">
                <a:latin typeface="+mn-ea"/>
                <a:ea typeface="+mn-ea"/>
              </a:rPr>
              <a:t>196</a:t>
            </a:r>
            <a:r>
              <a:rPr lang="ko-KR" altLang="en-US" sz="2100" dirty="0">
                <a:latin typeface="+mn-ea"/>
                <a:ea typeface="+mn-ea"/>
              </a:rPr>
              <a:t>개</a:t>
            </a:r>
            <a:r>
              <a:rPr lang="en-US" altLang="ko-KR" sz="21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>
                <a:latin typeface="+mn-ea"/>
                <a:ea typeface="+mn-ea"/>
              </a:rPr>
              <a:t>outerwear: 4606</a:t>
            </a:r>
            <a:r>
              <a:rPr lang="ko-KR" altLang="en-US" sz="2100" dirty="0">
                <a:latin typeface="+mn-ea"/>
                <a:ea typeface="+mn-ea"/>
              </a:rPr>
              <a:t>개</a:t>
            </a:r>
            <a:r>
              <a:rPr lang="en-US" altLang="ko-KR" sz="21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>
                <a:latin typeface="+mn-ea"/>
                <a:ea typeface="+mn-ea"/>
              </a:rPr>
              <a:t>tops: 18350</a:t>
            </a:r>
            <a:r>
              <a:rPr lang="ko-KR" altLang="en-US" sz="2100" dirty="0">
                <a:latin typeface="+mn-ea"/>
                <a:ea typeface="+mn-ea"/>
              </a:rPr>
              <a:t>개</a:t>
            </a:r>
            <a:r>
              <a:rPr lang="en-US" altLang="ko-KR" sz="21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>
                <a:latin typeface="+mn-ea"/>
                <a:ea typeface="+mn-ea"/>
              </a:rPr>
              <a:t>bottoms: 6424</a:t>
            </a:r>
            <a:r>
              <a:rPr lang="ko-KR" altLang="en-US" sz="2100" dirty="0">
                <a:latin typeface="+mn-ea"/>
                <a:ea typeface="+mn-ea"/>
              </a:rPr>
              <a:t>개</a:t>
            </a:r>
            <a:r>
              <a:rPr lang="en-US" altLang="ko-KR" sz="21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>
                <a:latin typeface="+mn-ea"/>
                <a:ea typeface="+mn-ea"/>
              </a:rPr>
              <a:t>shoes: 424</a:t>
            </a:r>
            <a:r>
              <a:rPr lang="ko-KR" altLang="en-US" sz="2100" dirty="0">
                <a:latin typeface="+mn-ea"/>
                <a:ea typeface="+mn-ea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02. 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47727"/>
            <a:ext cx="11393019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85" dirty="0">
                <a:latin typeface="+mn-ea"/>
                <a:ea typeface="+mn-ea"/>
              </a:rPr>
              <a:t>2-1. </a:t>
            </a:r>
            <a:r>
              <a:rPr lang="ko-KR" altLang="en-US" sz="2100" spc="-185" dirty="0">
                <a:latin typeface="+mn-ea"/>
                <a:ea typeface="+mn-ea"/>
              </a:rPr>
              <a:t>이미지 크기를 적절히 조절하거나</a:t>
            </a:r>
            <a:r>
              <a:rPr lang="en-US" altLang="ko-KR" sz="2100" spc="-185" dirty="0">
                <a:latin typeface="+mn-ea"/>
                <a:ea typeface="+mn-ea"/>
              </a:rPr>
              <a:t>, </a:t>
            </a:r>
            <a:r>
              <a:rPr lang="ko-KR" altLang="en-US" sz="2100" spc="-185" dirty="0">
                <a:latin typeface="+mn-ea"/>
                <a:ea typeface="+mn-ea"/>
              </a:rPr>
              <a:t>해상도를 조절하여 학습 데이터 셋을 </a:t>
            </a:r>
            <a:r>
              <a:rPr lang="ko-KR" altLang="en-US" sz="2100" spc="-185" dirty="0" err="1">
                <a:latin typeface="+mn-ea"/>
                <a:ea typeface="+mn-ea"/>
              </a:rPr>
              <a:t>구축하시오</a:t>
            </a:r>
            <a:r>
              <a:rPr lang="en-US" altLang="ko-KR" sz="2100" spc="-185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7B679-F534-AA60-6303-182A391D5CE6}"/>
              </a:ext>
            </a:extLst>
          </p:cNvPr>
          <p:cNvSpPr txBox="1"/>
          <p:nvPr/>
        </p:nvSpPr>
        <p:spPr>
          <a:xfrm>
            <a:off x="4308494" y="2031349"/>
            <a:ext cx="7448077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spc="-185" dirty="0">
                <a:latin typeface="+mn-ea"/>
                <a:ea typeface="+mn-ea"/>
              </a:rPr>
              <a:t>1.</a:t>
            </a:r>
            <a:r>
              <a:rPr lang="ko-KR" altLang="en-US" sz="1800" spc="-185" dirty="0">
                <a:latin typeface="+mn-ea"/>
                <a:ea typeface="+mn-ea"/>
              </a:rPr>
              <a:t> 이미지의 위</a:t>
            </a:r>
            <a:r>
              <a:rPr lang="en-US" altLang="ko-KR" sz="1800" spc="-185" dirty="0">
                <a:latin typeface="+mn-ea"/>
                <a:ea typeface="+mn-ea"/>
              </a:rPr>
              <a:t>,</a:t>
            </a:r>
            <a:r>
              <a:rPr lang="ko-KR" altLang="en-US" sz="1800" spc="-185" dirty="0">
                <a:latin typeface="+mn-ea"/>
                <a:ea typeface="+mn-ea"/>
              </a:rPr>
              <a:t> 아래</a:t>
            </a:r>
            <a:r>
              <a:rPr lang="en-US" altLang="ko-KR" sz="1800" spc="-185" dirty="0">
                <a:latin typeface="+mn-ea"/>
                <a:ea typeface="+mn-ea"/>
              </a:rPr>
              <a:t>,</a:t>
            </a:r>
            <a:r>
              <a:rPr lang="ko-KR" altLang="en-US" sz="1800" spc="-185" dirty="0">
                <a:latin typeface="+mn-ea"/>
                <a:ea typeface="+mn-ea"/>
              </a:rPr>
              <a:t> 양 옆을 강제로 제거한다</a:t>
            </a:r>
            <a:r>
              <a:rPr lang="en-US" altLang="ko-KR" sz="1800" spc="-185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85" dirty="0">
                <a:latin typeface="+mn-ea"/>
              </a:rPr>
              <a:t>2.</a:t>
            </a:r>
            <a:r>
              <a:rPr lang="ko-KR" altLang="en-US" sz="1800" spc="-185" dirty="0">
                <a:latin typeface="+mn-ea"/>
                <a:ea typeface="+mn-ea"/>
              </a:rPr>
              <a:t> 이미지의 해상도를 낮추고</a:t>
            </a:r>
            <a:r>
              <a:rPr lang="en-US" altLang="ko-KR" sz="1800" spc="-185" dirty="0">
                <a:latin typeface="+mn-ea"/>
                <a:ea typeface="+mn-ea"/>
              </a:rPr>
              <a:t>,</a:t>
            </a:r>
            <a:r>
              <a:rPr lang="ko-KR" altLang="en-US" sz="1800" spc="-185" dirty="0">
                <a:latin typeface="+mn-ea"/>
                <a:ea typeface="+mn-ea"/>
              </a:rPr>
              <a:t> </a:t>
            </a:r>
            <a:r>
              <a:rPr lang="en-US" altLang="ko-KR" sz="1800" spc="-185" dirty="0">
                <a:latin typeface="+mn-ea"/>
                <a:ea typeface="+mn-ea"/>
              </a:rPr>
              <a:t>Gray Scale</a:t>
            </a:r>
            <a:r>
              <a:rPr lang="ko-KR" altLang="en-US" sz="1800" spc="-185" dirty="0">
                <a:latin typeface="+mn-ea"/>
                <a:ea typeface="+mn-ea"/>
              </a:rPr>
              <a:t>로 전환한다</a:t>
            </a:r>
            <a:r>
              <a:rPr lang="en-US" altLang="ko-KR" sz="1800" spc="-185" dirty="0">
                <a:latin typeface="+mn-ea"/>
                <a:ea typeface="+mn-ea"/>
              </a:rPr>
              <a:t>.</a:t>
            </a:r>
            <a:r>
              <a:rPr lang="ko-KR" altLang="en-US" sz="1800" spc="-185" dirty="0">
                <a:latin typeface="+mn-ea"/>
                <a:ea typeface="+mn-ea"/>
              </a:rPr>
              <a:t> </a:t>
            </a:r>
            <a:endParaRPr lang="en-US" altLang="ko-KR" sz="1800" spc="-185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85" dirty="0">
                <a:latin typeface="+mn-ea"/>
              </a:rPr>
              <a:t>3.</a:t>
            </a:r>
            <a:r>
              <a:rPr lang="ko-KR" altLang="en-US" sz="1800" spc="-185" dirty="0">
                <a:latin typeface="+mn-ea"/>
              </a:rPr>
              <a:t> </a:t>
            </a:r>
            <a:r>
              <a:rPr lang="en-US" altLang="ko-KR" sz="1800" spc="-185" dirty="0" err="1">
                <a:latin typeface="+mn-ea"/>
              </a:rPr>
              <a:t>opencv</a:t>
            </a:r>
            <a:r>
              <a:rPr lang="ko-KR" altLang="en-US" sz="1800" spc="-185" dirty="0">
                <a:latin typeface="+mn-ea"/>
              </a:rPr>
              <a:t>의</a:t>
            </a:r>
            <a:r>
              <a:rPr lang="en-US" altLang="ko-KR" sz="1800" spc="-185" dirty="0">
                <a:latin typeface="+mn-ea"/>
              </a:rPr>
              <a:t> </a:t>
            </a:r>
            <a:r>
              <a:rPr lang="en-US" altLang="ko-KR" sz="1800" spc="-185" dirty="0" err="1">
                <a:latin typeface="+mn-ea"/>
              </a:rPr>
              <a:t>AdaptiveThreshold</a:t>
            </a:r>
            <a:r>
              <a:rPr lang="ko-KR" altLang="en-US" sz="1800" spc="-185" dirty="0" err="1">
                <a:latin typeface="+mn-ea"/>
              </a:rPr>
              <a:t>를</a:t>
            </a:r>
            <a:r>
              <a:rPr lang="ko-KR" altLang="en-US" sz="1800" spc="-185" dirty="0">
                <a:latin typeface="+mn-ea"/>
              </a:rPr>
              <a:t> 이용해 이미지 이진화를 한다</a:t>
            </a:r>
            <a:r>
              <a:rPr lang="en-US" altLang="ko-KR" sz="1800" spc="-185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85" dirty="0">
                <a:latin typeface="+mn-ea"/>
              </a:rPr>
              <a:t>4.</a:t>
            </a:r>
            <a:r>
              <a:rPr lang="ko-KR" altLang="en-US" sz="1800" spc="-185" dirty="0">
                <a:latin typeface="+mn-ea"/>
              </a:rPr>
              <a:t> 노이즈를 낮추기 위해 </a:t>
            </a:r>
            <a:r>
              <a:rPr lang="en-US" altLang="ko-KR" sz="1800" spc="-185" dirty="0">
                <a:latin typeface="+mn-ea"/>
              </a:rPr>
              <a:t>1</a:t>
            </a:r>
            <a:r>
              <a:rPr lang="ko-KR" altLang="en-US" sz="1800" spc="-185" dirty="0">
                <a:latin typeface="+mn-ea"/>
              </a:rPr>
              <a:t>차적으로 </a:t>
            </a:r>
            <a:r>
              <a:rPr lang="en-US" altLang="ko-KR" sz="1800" spc="-185" dirty="0">
                <a:latin typeface="+mn-ea"/>
              </a:rPr>
              <a:t>Blur</a:t>
            </a:r>
            <a:r>
              <a:rPr lang="ko-KR" altLang="en-US" sz="1800" spc="-185" dirty="0">
                <a:latin typeface="+mn-ea"/>
              </a:rPr>
              <a:t> 처리를 한다</a:t>
            </a:r>
            <a:r>
              <a:rPr lang="en-US" altLang="ko-KR" sz="1800" spc="-185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85" dirty="0">
                <a:latin typeface="+mn-ea"/>
                <a:ea typeface="+mn-ea"/>
              </a:rPr>
              <a:t>5.</a:t>
            </a:r>
            <a:r>
              <a:rPr lang="ko-KR" altLang="en-US" sz="1800" spc="-185" dirty="0">
                <a:latin typeface="+mn-ea"/>
                <a:ea typeface="+mn-ea"/>
              </a:rPr>
              <a:t> </a:t>
            </a:r>
            <a:r>
              <a:rPr lang="en-US" altLang="ko-KR" sz="1800" spc="-185" dirty="0">
                <a:latin typeface="+mn-ea"/>
                <a:ea typeface="+mn-ea"/>
              </a:rPr>
              <a:t>2</a:t>
            </a:r>
            <a:r>
              <a:rPr lang="ko-KR" altLang="en-US" sz="1800" spc="-185" dirty="0">
                <a:latin typeface="+mn-ea"/>
                <a:ea typeface="+mn-ea"/>
              </a:rPr>
              <a:t>차적으로 커널을 생성하여 </a:t>
            </a:r>
            <a:r>
              <a:rPr lang="en-US" altLang="ko-KR" sz="1800" spc="-185" dirty="0">
                <a:latin typeface="+mn-ea"/>
                <a:ea typeface="+mn-ea"/>
              </a:rPr>
              <a:t>Morphology </a:t>
            </a:r>
            <a:r>
              <a:rPr lang="ko-KR" altLang="en-US" sz="1800" spc="-185" dirty="0">
                <a:latin typeface="+mn-ea"/>
                <a:ea typeface="+mn-ea"/>
              </a:rPr>
              <a:t>연산 중 </a:t>
            </a:r>
            <a:endParaRPr lang="en-US" altLang="ko-KR" sz="1800" spc="-185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85" dirty="0">
                <a:latin typeface="+mn-ea"/>
                <a:ea typeface="+mn-ea"/>
              </a:rPr>
              <a:t>closing </a:t>
            </a:r>
            <a:r>
              <a:rPr lang="ko-KR" altLang="en-US" sz="1800" spc="-185" dirty="0">
                <a:latin typeface="+mn-ea"/>
                <a:ea typeface="+mn-ea"/>
              </a:rPr>
              <a:t>연산과</a:t>
            </a:r>
            <a:r>
              <a:rPr lang="ko-KR" altLang="en-US" sz="1800" spc="-185" dirty="0">
                <a:latin typeface="+mn-ea"/>
              </a:rPr>
              <a:t> </a:t>
            </a:r>
            <a:r>
              <a:rPr lang="en-US" altLang="ko-KR" sz="1800" spc="-185" dirty="0">
                <a:latin typeface="+mn-ea"/>
              </a:rPr>
              <a:t>gradient </a:t>
            </a:r>
            <a:r>
              <a:rPr lang="ko-KR" altLang="en-US" sz="1800" spc="-185" dirty="0">
                <a:latin typeface="+mn-ea"/>
              </a:rPr>
              <a:t>연산을 거친다</a:t>
            </a:r>
            <a:r>
              <a:rPr lang="en-US" altLang="ko-KR" sz="1800" spc="-185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85" dirty="0">
                <a:latin typeface="+mn-ea"/>
              </a:rPr>
              <a:t>6.</a:t>
            </a:r>
            <a:r>
              <a:rPr lang="ko-KR" altLang="en-US" sz="1800" spc="-185" dirty="0">
                <a:latin typeface="+mn-ea"/>
              </a:rPr>
              <a:t> </a:t>
            </a:r>
            <a:r>
              <a:rPr lang="en-US" altLang="ko-KR" sz="1800" spc="-185" dirty="0" err="1">
                <a:latin typeface="+mn-ea"/>
              </a:rPr>
              <a:t>findContours</a:t>
            </a:r>
            <a:r>
              <a:rPr lang="ko-KR" altLang="en-US" sz="1800" spc="-185" dirty="0">
                <a:latin typeface="+mn-ea"/>
              </a:rPr>
              <a:t> 함수를 이용해 </a:t>
            </a:r>
            <a:r>
              <a:rPr lang="ko-KR" altLang="en-US" sz="1800" spc="-185" dirty="0" err="1">
                <a:latin typeface="+mn-ea"/>
              </a:rPr>
              <a:t>경계값을</a:t>
            </a:r>
            <a:r>
              <a:rPr lang="ko-KR" altLang="en-US" sz="1800" spc="-185" dirty="0">
                <a:latin typeface="+mn-ea"/>
              </a:rPr>
              <a:t> 도출한 후 </a:t>
            </a:r>
            <a:endParaRPr lang="en-US" altLang="ko-KR" sz="1800" spc="-185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spc="-185" dirty="0">
                <a:latin typeface="+mn-ea"/>
              </a:rPr>
              <a:t>그 </a:t>
            </a:r>
            <a:r>
              <a:rPr lang="ko-KR" altLang="en-US" sz="1800" spc="-185" dirty="0" err="1">
                <a:latin typeface="+mn-ea"/>
              </a:rPr>
              <a:t>경계값으로</a:t>
            </a:r>
            <a:r>
              <a:rPr lang="ko-KR" altLang="en-US" sz="1800" spc="-185" dirty="0">
                <a:latin typeface="+mn-ea"/>
              </a:rPr>
              <a:t> 사각형을 생성해 이미지 </a:t>
            </a:r>
            <a:r>
              <a:rPr lang="en-US" altLang="ko-KR" sz="1800" spc="-185" dirty="0">
                <a:latin typeface="+mn-ea"/>
              </a:rPr>
              <a:t>trimming </a:t>
            </a:r>
            <a:r>
              <a:rPr lang="ko-KR" altLang="en-US" sz="1800" spc="-185" dirty="0">
                <a:latin typeface="+mn-ea"/>
              </a:rPr>
              <a:t>좌표를 생성한다</a:t>
            </a:r>
            <a:r>
              <a:rPr lang="en-US" altLang="ko-KR" sz="1800" spc="-185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85" dirty="0">
                <a:latin typeface="+mn-ea"/>
              </a:rPr>
              <a:t>7.</a:t>
            </a:r>
            <a:r>
              <a:rPr lang="ko-KR" altLang="en-US" sz="1800" spc="-185" dirty="0">
                <a:latin typeface="+mn-ea"/>
              </a:rPr>
              <a:t> 적응형 이진화 된 이미지를 </a:t>
            </a:r>
            <a:r>
              <a:rPr lang="en-US" altLang="ko-KR" sz="1800" spc="-185" dirty="0">
                <a:latin typeface="+mn-ea"/>
              </a:rPr>
              <a:t>6</a:t>
            </a:r>
            <a:r>
              <a:rPr lang="ko-KR" altLang="en-US" sz="1800" spc="-185" dirty="0">
                <a:latin typeface="+mn-ea"/>
              </a:rPr>
              <a:t>번에서 구한 좌표로 자르고</a:t>
            </a:r>
            <a:endParaRPr lang="en-US" altLang="ko-KR" sz="1800" spc="-185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85" dirty="0">
                <a:latin typeface="+mn-ea"/>
              </a:rPr>
              <a:t>Return </a:t>
            </a:r>
            <a:r>
              <a:rPr lang="ko-KR" altLang="en-US" sz="1800" spc="-185" dirty="0">
                <a:latin typeface="+mn-ea"/>
              </a:rPr>
              <a:t>한다</a:t>
            </a:r>
            <a:r>
              <a:rPr lang="en-US" altLang="ko-KR" sz="1800" spc="-185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800" spc="-185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spc="-185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882DA8-81DF-FCCE-25FC-03A2CCC24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49" y="1991157"/>
            <a:ext cx="3282518" cy="47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4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02. 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07970"/>
            <a:ext cx="11523648" cy="1066265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ko-KR" sz="2100" spc="-185" dirty="0">
                <a:latin typeface="+mn-ea"/>
                <a:ea typeface="+mn-ea"/>
              </a:rPr>
              <a:t>2-2. Color</a:t>
            </a:r>
            <a:r>
              <a:rPr lang="ko-KR" altLang="en-US" sz="2100" spc="-185" dirty="0">
                <a:latin typeface="+mn-ea"/>
                <a:ea typeface="+mn-ea"/>
              </a:rPr>
              <a:t>는 자세한 정보지만</a:t>
            </a:r>
            <a:r>
              <a:rPr lang="en-US" altLang="ko-KR" sz="2100" spc="-185" dirty="0">
                <a:latin typeface="+mn-ea"/>
                <a:ea typeface="+mn-ea"/>
              </a:rPr>
              <a:t>, </a:t>
            </a:r>
            <a:r>
              <a:rPr lang="ko-KR" altLang="en-US" sz="2100" spc="-185" dirty="0">
                <a:latin typeface="+mn-ea"/>
                <a:ea typeface="+mn-ea"/>
              </a:rPr>
              <a:t>데이터가 크고</a:t>
            </a:r>
            <a:r>
              <a:rPr lang="en-US" altLang="ko-KR" sz="2100" spc="-185" dirty="0">
                <a:latin typeface="+mn-ea"/>
                <a:ea typeface="+mn-ea"/>
              </a:rPr>
              <a:t>, Gray</a:t>
            </a:r>
            <a:r>
              <a:rPr lang="ko-KR" altLang="en-US" sz="2100" spc="-185" dirty="0">
                <a:latin typeface="+mn-ea"/>
                <a:ea typeface="+mn-ea"/>
              </a:rPr>
              <a:t>는 덜 자세하지만 데이터가 작아</a:t>
            </a:r>
            <a:r>
              <a:rPr lang="en-US" altLang="ko-KR" sz="2100" spc="-185" dirty="0">
                <a:latin typeface="+mn-ea"/>
                <a:ea typeface="+mn-ea"/>
              </a:rPr>
              <a:t> </a:t>
            </a:r>
            <a:r>
              <a:rPr lang="ko-KR" altLang="en-US" sz="2100" spc="-185" dirty="0">
                <a:latin typeface="+mn-ea"/>
                <a:ea typeface="+mn-ea"/>
              </a:rPr>
              <a:t>학습에 유리하다</a:t>
            </a:r>
            <a:r>
              <a:rPr lang="en-US" altLang="ko-KR" sz="2100" spc="-185" dirty="0">
                <a:latin typeface="+mn-ea"/>
                <a:ea typeface="+mn-ea"/>
              </a:rPr>
              <a:t>. </a:t>
            </a:r>
            <a:r>
              <a:rPr lang="ko-KR" altLang="en-US" sz="2100" spc="-185" dirty="0">
                <a:latin typeface="+mn-ea"/>
                <a:ea typeface="+mn-ea"/>
              </a:rPr>
              <a:t>어떤 데이터셋이 분류문제에서 더 좋은 결과를 보이는가</a:t>
            </a:r>
            <a:r>
              <a:rPr lang="en-US" altLang="ko-KR" sz="2100" spc="-185" dirty="0">
                <a:latin typeface="+mn-ea"/>
                <a:ea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351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03. 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85" dirty="0">
                <a:latin typeface="+mn-ea"/>
                <a:ea typeface="+mn-ea"/>
              </a:rPr>
              <a:t>3-1. </a:t>
            </a:r>
            <a:r>
              <a:rPr lang="ko-KR" altLang="en-US" sz="2100" spc="-185" dirty="0">
                <a:latin typeface="+mn-ea"/>
                <a:ea typeface="+mn-ea"/>
              </a:rPr>
              <a:t>분류 문제를 수행하여 </a:t>
            </a:r>
            <a:r>
              <a:rPr lang="en" altLang="ko-KR" sz="2100" spc="-185" dirty="0">
                <a:latin typeface="+mn-ea"/>
                <a:ea typeface="+mn-ea"/>
              </a:rPr>
              <a:t>Validation </a:t>
            </a:r>
            <a:r>
              <a:rPr lang="ko-KR" altLang="en-US" sz="2100" spc="-185" dirty="0">
                <a:latin typeface="+mn-ea"/>
                <a:ea typeface="+mn-ea"/>
              </a:rPr>
              <a:t>데이터의 라벨 별 정확도를 </a:t>
            </a:r>
            <a:r>
              <a:rPr lang="ko-KR" altLang="en-US" sz="2100" spc="-185" dirty="0" err="1">
                <a:latin typeface="+mn-ea"/>
                <a:ea typeface="+mn-ea"/>
              </a:rPr>
              <a:t>제시하시오</a:t>
            </a:r>
            <a:r>
              <a:rPr lang="en-US" altLang="ko-KR" sz="2100" spc="-185" dirty="0">
                <a:latin typeface="+mn-ea"/>
                <a:ea typeface="+mn-ea"/>
              </a:rPr>
              <a:t>.</a:t>
            </a:r>
            <a:endParaRPr lang="ko-KR" altLang="en-US" sz="2100" spc="-185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550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03. 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85" dirty="0">
                <a:latin typeface="+mn-ea"/>
                <a:ea typeface="+mn-ea"/>
              </a:rPr>
              <a:t>3-2. </a:t>
            </a:r>
            <a:r>
              <a:rPr lang="ko-KR" altLang="en-US" sz="2100" spc="-185" dirty="0">
                <a:latin typeface="+mn-ea"/>
                <a:ea typeface="+mn-ea"/>
              </a:rPr>
              <a:t>정확도를 올리는 작업을 수행하고 작업 수행과정을 </a:t>
            </a:r>
            <a:r>
              <a:rPr lang="ko-KR" altLang="en-US" sz="2100" spc="-185" dirty="0" err="1">
                <a:latin typeface="+mn-ea"/>
                <a:ea typeface="+mn-ea"/>
              </a:rPr>
              <a:t>설명하시오</a:t>
            </a:r>
            <a:r>
              <a:rPr lang="en-US" altLang="ko-KR" sz="2100" spc="-185" dirty="0">
                <a:latin typeface="+mn-ea"/>
                <a:ea typeface="+mn-ea"/>
              </a:rPr>
              <a:t>.</a:t>
            </a:r>
            <a:endParaRPr lang="ko-KR" altLang="en-US" sz="2100" spc="-185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703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03. 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ko-KR" sz="2100" spc="-185" dirty="0">
                <a:latin typeface="+mn-ea"/>
                <a:ea typeface="+mn-ea"/>
              </a:rPr>
              <a:t>3-3. </a:t>
            </a:r>
            <a:r>
              <a:rPr lang="ko-KR" altLang="en-US" sz="2100" spc="-185" dirty="0">
                <a:latin typeface="+mn-ea"/>
                <a:ea typeface="+mn-ea"/>
              </a:rPr>
              <a:t>오류가 나온 이미지에 대해 왜 오류가 나왔는지 </a:t>
            </a:r>
            <a:endParaRPr lang="en-US" altLang="ko-KR" sz="2100" spc="-185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100" spc="-185" dirty="0">
                <a:latin typeface="+mn-ea"/>
                <a:ea typeface="+mn-ea"/>
              </a:rPr>
              <a:t>그동안 미션 수행에서 얻은 경험과 지식을</a:t>
            </a:r>
            <a:r>
              <a:rPr lang="en-US" altLang="ko-KR" sz="2100" spc="-185" dirty="0">
                <a:latin typeface="+mn-ea"/>
                <a:ea typeface="+mn-ea"/>
              </a:rPr>
              <a:t> </a:t>
            </a:r>
            <a:r>
              <a:rPr lang="ko-KR" altLang="en-US" sz="2100" spc="-185" dirty="0">
                <a:latin typeface="+mn-ea"/>
                <a:ea typeface="+mn-ea"/>
              </a:rPr>
              <a:t>통해 </a:t>
            </a:r>
            <a:r>
              <a:rPr lang="ko-KR" altLang="en-US" sz="2100" spc="-185" dirty="0" err="1">
                <a:latin typeface="+mn-ea"/>
                <a:ea typeface="+mn-ea"/>
              </a:rPr>
              <a:t>설명하시오</a:t>
            </a:r>
            <a:r>
              <a:rPr lang="en-US" altLang="ko-KR" sz="2100" spc="-185" dirty="0">
                <a:latin typeface="+mn-ea"/>
                <a:ea typeface="+mn-ea"/>
              </a:rPr>
              <a:t>.</a:t>
            </a:r>
            <a:endParaRPr lang="ko-KR" altLang="en-US" sz="2100" spc="-185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038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</TotalTime>
  <Words>271</Words>
  <Application>Microsoft Macintosh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01. Mission 1</vt:lpstr>
      <vt:lpstr>02. Mission 2</vt:lpstr>
      <vt:lpstr>02. Mission 2</vt:lpstr>
      <vt:lpstr>03. Mission 3</vt:lpstr>
      <vt:lpstr>03. Mission 3</vt:lpstr>
      <vt:lpstr>03. Mission 3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데이터 크리에이터 캠프  추진계획</dc:title>
  <dc:creator>user</dc:creator>
  <cp:lastModifiedBy>11008</cp:lastModifiedBy>
  <cp:revision>100</cp:revision>
  <cp:lastPrinted>2021-07-01T01:04:03Z</cp:lastPrinted>
  <dcterms:created xsi:type="dcterms:W3CDTF">2021-06-16T05:52:09Z</dcterms:created>
  <dcterms:modified xsi:type="dcterms:W3CDTF">2022-11-02T02:07:40Z</dcterms:modified>
</cp:coreProperties>
</file>