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9" r:id="rId4"/>
    <p:sldId id="286" r:id="rId5"/>
    <p:sldId id="260" r:id="rId6"/>
    <p:sldId id="271" r:id="rId7"/>
    <p:sldId id="272" r:id="rId8"/>
    <p:sldId id="273" r:id="rId9"/>
    <p:sldId id="274" r:id="rId10"/>
    <p:sldId id="280" r:id="rId11"/>
    <p:sldId id="285" r:id="rId12"/>
    <p:sldId id="268" r:id="rId13"/>
    <p:sldId id="259" r:id="rId14"/>
    <p:sldId id="269" r:id="rId15"/>
    <p:sldId id="278" r:id="rId16"/>
    <p:sldId id="270" r:id="rId17"/>
    <p:sldId id="276" r:id="rId18"/>
    <p:sldId id="258" r:id="rId19"/>
  </p:sldIdLst>
  <p:sldSz cx="12192000" cy="6858000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F"/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62" autoAdjust="0"/>
    <p:restoredTop sz="94660"/>
  </p:normalViewPr>
  <p:slideViewPr>
    <p:cSldViewPr snapToGrid="0">
      <p:cViewPr>
        <p:scale>
          <a:sx n="101" d="100"/>
          <a:sy n="101" d="100"/>
        </p:scale>
        <p:origin x="5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2C045-4429-0B44-9FC8-767253C3D825}" type="datetimeFigureOut">
              <a:rPr kumimoji="1" lang="ko-Kore-KR" altLang="en-US" smtClean="0"/>
              <a:t>2022. 11. 24.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B9F4B-6129-8240-A3C6-8062DB2FBC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80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B9F4B-6129-8240-A3C6-8062DB2FBC7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75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B9F4B-6129-8240-A3C6-8062DB2FBC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1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CCD63-E975-084C-BFF8-9E5976B9193D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EF8C-11BA-8642-8959-8C77B10FCF9C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B8B6-E237-E94C-AF7A-31B7E0D05360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83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52" y="410368"/>
            <a:ext cx="10515600" cy="852445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3981" y="6356349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B9B3F6AA-D5DF-4F06-B01A-E477E3AFDA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993A-847C-644F-AC78-1AA836A0EC12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80BE-9E91-094F-9569-45CD51B71D76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E449-B413-BA4A-B84E-69D8D48664B2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0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E60F-6F74-2040-A4DB-1F5C3098F64D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6064-FBAB-2E4D-8646-0B1A86259132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B159-BEC5-4743-94E1-1365471875C0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0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43D9-65EF-7A44-AD89-B764D7E96187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9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3F26-5677-E94A-B04A-0BF4F647B5CA}" type="datetime1">
              <a:rPr lang="ko-KR" altLang="en-US" smtClean="0"/>
              <a:t>2022. 11. 24.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73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kshin.tistory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841827" y="5337544"/>
            <a:ext cx="7402286" cy="680484"/>
          </a:xfrm>
          <a:prstGeom prst="rect">
            <a:avLst/>
          </a:prstGeom>
        </p:spPr>
        <p:txBody>
          <a:bodyPr vert="horz" lIns="112542" tIns="56271" rIns="112542" bIns="56271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덕영고등학교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 -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춘식이</a:t>
            </a:r>
            <a:endParaRPr lang="ko-KR" altLang="en-US" sz="1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435973" y="1611524"/>
            <a:ext cx="7584905" cy="200355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처음보단 많이 좋아졌지만 아직 여백이 있는 걸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노이즈의 형태를 보니 소금 </a:t>
            </a:r>
            <a:r>
              <a:rPr lang="en-US" altLang="ko-KR" sz="1900" spc="-150" dirty="0">
                <a:latin typeface="+mn-ea"/>
                <a:ea typeface="+mn-ea"/>
              </a:rPr>
              <a:t>&amp;</a:t>
            </a:r>
            <a:r>
              <a:rPr lang="ko-KR" altLang="en-US" sz="1900" spc="-150" dirty="0">
                <a:latin typeface="+mn-ea"/>
                <a:ea typeface="+mn-ea"/>
              </a:rPr>
              <a:t> 후추 노이즈와 비슷하여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Median Blur </a:t>
            </a:r>
            <a:r>
              <a:rPr lang="ko-KR" altLang="en-US" sz="1900" spc="-150" dirty="0">
                <a:latin typeface="+mn-ea"/>
                <a:ea typeface="+mn-ea"/>
              </a:rPr>
              <a:t>함수를 사용하여 </a:t>
            </a:r>
            <a:r>
              <a:rPr lang="en-US" altLang="ko-KR" sz="1900" spc="-150" dirty="0">
                <a:latin typeface="+mn-ea"/>
                <a:ea typeface="+mn-ea"/>
              </a:rPr>
              <a:t>Blur</a:t>
            </a:r>
            <a:r>
              <a:rPr lang="ko-KR" altLang="en-US" sz="1900" spc="-150" dirty="0">
                <a:latin typeface="+mn-ea"/>
                <a:ea typeface="+mn-ea"/>
              </a:rPr>
              <a:t> 처리를 하게 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결과를 보니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옷만 </a:t>
            </a:r>
            <a:r>
              <a:rPr lang="en-US" altLang="ko-KR" sz="1900" spc="-150" dirty="0">
                <a:latin typeface="+mn-ea"/>
                <a:ea typeface="+mn-ea"/>
              </a:rPr>
              <a:t>Crop </a:t>
            </a:r>
            <a:r>
              <a:rPr lang="ko-KR" altLang="en-US" sz="1900" spc="-150" dirty="0">
                <a:latin typeface="+mn-ea"/>
                <a:ea typeface="+mn-ea"/>
              </a:rPr>
              <a:t>된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671439" y="4097602"/>
            <a:ext cx="2093165" cy="1918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6F57-6B03-B468-D1EE-C9F5C778B93A}"/>
              </a:ext>
            </a:extLst>
          </p:cNvPr>
          <p:cNvSpPr txBox="1"/>
          <p:nvPr/>
        </p:nvSpPr>
        <p:spPr>
          <a:xfrm>
            <a:off x="1012913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CF0E9DD-A7C0-44FA-357C-7DC8CE9E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2" r="62783" b="321"/>
          <a:stretch/>
        </p:blipFill>
        <p:spPr>
          <a:xfrm>
            <a:off x="3472439" y="4097603"/>
            <a:ext cx="2034159" cy="1918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B1878-20E2-1B89-E580-5D832AC7117D}"/>
              </a:ext>
            </a:extLst>
          </p:cNvPr>
          <p:cNvSpPr txBox="1"/>
          <p:nvPr/>
        </p:nvSpPr>
        <p:spPr>
          <a:xfrm>
            <a:off x="3777379" y="6122886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500" dirty="0">
                <a:latin typeface="+mn-ea"/>
              </a:rPr>
              <a:t>블러</a:t>
            </a:r>
            <a:r>
              <a:rPr kumimoji="1" lang="ko-KR" altLang="en-US" sz="1500" dirty="0">
                <a:latin typeface="+mn-ea"/>
              </a:rPr>
              <a:t> 처리 후</a:t>
            </a:r>
            <a:endParaRPr kumimoji="1" lang="ko-Kore-KR" altLang="en-US" sz="15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FADF85-8027-E373-D6BD-BDF32BD03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20" y="1611524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0B9D1-B55B-C930-1D32-2DE39CF2940A}"/>
              </a:ext>
            </a:extLst>
          </p:cNvPr>
          <p:cNvSpPr txBox="1"/>
          <p:nvPr/>
        </p:nvSpPr>
        <p:spPr>
          <a:xfrm>
            <a:off x="9044225" y="5830108"/>
            <a:ext cx="14102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원본 이미지</a:t>
            </a:r>
            <a:endParaRPr kumimoji="1" lang="ko-Kore-KR" altLang="en-US" sz="15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C34BD-B123-F6BD-7194-63332E28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최종 전처리 코드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47727"/>
            <a:ext cx="11393019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85" dirty="0">
                <a:latin typeface="+mn-ea"/>
                <a:ea typeface="+mn-ea"/>
              </a:rPr>
              <a:t>2-1. </a:t>
            </a:r>
            <a:r>
              <a:rPr lang="ko-KR" altLang="en-US" sz="2100" spc="-185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85" dirty="0">
                <a:latin typeface="+mn-ea"/>
                <a:ea typeface="+mn-ea"/>
              </a:rPr>
              <a:t>, </a:t>
            </a:r>
            <a:r>
              <a:rPr lang="ko-KR" altLang="en-US" sz="2100" spc="-185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85" dirty="0" err="1">
                <a:latin typeface="+mn-ea"/>
                <a:ea typeface="+mn-ea"/>
              </a:rPr>
              <a:t>구축하시오</a:t>
            </a:r>
            <a:r>
              <a:rPr lang="en-US" altLang="ko-KR" sz="2100" spc="-185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B679-F534-AA60-6303-182A391D5CE6}"/>
              </a:ext>
            </a:extLst>
          </p:cNvPr>
          <p:cNvSpPr txBox="1"/>
          <p:nvPr/>
        </p:nvSpPr>
        <p:spPr>
          <a:xfrm>
            <a:off x="4359842" y="1996181"/>
            <a:ext cx="7448077" cy="44215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1.</a:t>
            </a:r>
            <a:r>
              <a:rPr lang="ko-KR" altLang="en-US" sz="1900" spc="-150" dirty="0">
                <a:latin typeface="+mn-ea"/>
              </a:rPr>
              <a:t> 이미지의 위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아래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양 옆을 강제로 제거한다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2.</a:t>
            </a:r>
            <a:r>
              <a:rPr lang="ko-KR" altLang="en-US" sz="1900" spc="-150" dirty="0">
                <a:latin typeface="+mn-ea"/>
              </a:rPr>
              <a:t> 이미지의 해상도를 낮추고</a:t>
            </a:r>
            <a:r>
              <a:rPr lang="en-US" altLang="ko-KR" sz="1900" spc="-150" dirty="0">
                <a:latin typeface="+mn-ea"/>
              </a:rPr>
              <a:t>,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Gray Scale</a:t>
            </a:r>
            <a:r>
              <a:rPr lang="ko-KR" altLang="en-US" sz="1900" spc="-150" dirty="0">
                <a:latin typeface="+mn-ea"/>
              </a:rPr>
              <a:t>로 전환한다</a:t>
            </a:r>
            <a:r>
              <a:rPr lang="en-US" altLang="ko-KR" sz="1900" spc="-150" dirty="0">
                <a:latin typeface="+mn-ea"/>
              </a:rPr>
              <a:t>.</a:t>
            </a:r>
            <a:r>
              <a:rPr lang="ko-KR" altLang="en-US" sz="1900" spc="-150" dirty="0">
                <a:latin typeface="+mn-ea"/>
              </a:rPr>
              <a:t>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Adaptive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Threshold</a:t>
            </a:r>
            <a:r>
              <a:rPr lang="ko-KR" altLang="en-US" sz="1900" spc="-150" dirty="0">
                <a:latin typeface="+mn-ea"/>
              </a:rPr>
              <a:t> 함수를 이용해 이미지 이진화를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4.</a:t>
            </a:r>
            <a:r>
              <a:rPr lang="ko-KR" altLang="en-US" sz="1900" spc="-150" dirty="0">
                <a:latin typeface="+mn-ea"/>
              </a:rPr>
              <a:t> 노이즈를 낮추기 위해 </a:t>
            </a:r>
            <a:r>
              <a:rPr lang="en-US" altLang="ko-KR" sz="1900" spc="-150" dirty="0">
                <a:latin typeface="+mn-ea"/>
              </a:rPr>
              <a:t>1</a:t>
            </a:r>
            <a:r>
              <a:rPr lang="ko-KR" altLang="en-US" sz="1900" spc="-150" dirty="0">
                <a:latin typeface="+mn-ea"/>
              </a:rPr>
              <a:t>차적으로 </a:t>
            </a:r>
            <a:r>
              <a:rPr lang="en-US" altLang="ko-KR" sz="1900" spc="-150" dirty="0">
                <a:latin typeface="+mn-ea"/>
              </a:rPr>
              <a:t>Blur</a:t>
            </a:r>
            <a:r>
              <a:rPr lang="ko-KR" altLang="en-US" sz="1900" spc="-150" dirty="0">
                <a:latin typeface="+mn-ea"/>
              </a:rPr>
              <a:t> 처리를 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5.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2</a:t>
            </a:r>
            <a:r>
              <a:rPr lang="ko-KR" altLang="en-US" sz="1900" spc="-150" dirty="0">
                <a:latin typeface="+mn-ea"/>
              </a:rPr>
              <a:t>차적으로 커널을 생성하여 </a:t>
            </a:r>
            <a:r>
              <a:rPr lang="en-US" altLang="ko-KR" sz="1900" spc="-150" dirty="0">
                <a:latin typeface="+mn-ea"/>
              </a:rPr>
              <a:t>Morphology </a:t>
            </a:r>
            <a:r>
              <a:rPr lang="ko-KR" altLang="en-US" sz="1900" spc="-150" dirty="0">
                <a:latin typeface="+mn-ea"/>
              </a:rPr>
              <a:t>연산 중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closing </a:t>
            </a:r>
            <a:r>
              <a:rPr lang="ko-KR" altLang="en-US" sz="1900" spc="-150" dirty="0">
                <a:latin typeface="+mn-ea"/>
              </a:rPr>
              <a:t>연산과 </a:t>
            </a:r>
            <a:r>
              <a:rPr lang="en-US" altLang="ko-KR" sz="1900" spc="-150" dirty="0">
                <a:latin typeface="+mn-ea"/>
              </a:rPr>
              <a:t>gradient </a:t>
            </a:r>
            <a:r>
              <a:rPr lang="ko-KR" altLang="en-US" sz="1900" spc="-150" dirty="0">
                <a:latin typeface="+mn-ea"/>
              </a:rPr>
              <a:t>연산을 거친다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6.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Find</a:t>
            </a:r>
            <a:r>
              <a:rPr lang="ko-KR" altLang="en-US" sz="1900" spc="-150" dirty="0">
                <a:latin typeface="+mn-ea"/>
              </a:rPr>
              <a:t> </a:t>
            </a:r>
            <a:r>
              <a:rPr lang="en-US" altLang="ko-KR" sz="1900" spc="-150" dirty="0">
                <a:latin typeface="+mn-ea"/>
              </a:rPr>
              <a:t>Contours</a:t>
            </a:r>
            <a:r>
              <a:rPr lang="ko-KR" altLang="en-US" sz="1900" spc="-150" dirty="0">
                <a:latin typeface="+mn-ea"/>
              </a:rPr>
              <a:t> 함수를 이용해 경계 값을 도출한 후 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900" spc="-150" dirty="0">
                <a:latin typeface="+mn-ea"/>
              </a:rPr>
              <a:t>그 경계 값으로 사각형을 생성해 이미지 </a:t>
            </a:r>
            <a:r>
              <a:rPr lang="en-US" altLang="ko-KR" sz="1900" spc="-150" dirty="0">
                <a:latin typeface="+mn-ea"/>
              </a:rPr>
              <a:t>trimming </a:t>
            </a:r>
            <a:r>
              <a:rPr lang="ko-KR" altLang="en-US" sz="1900" spc="-150" dirty="0">
                <a:latin typeface="+mn-ea"/>
              </a:rPr>
              <a:t>좌표를 생성한다</a:t>
            </a:r>
            <a:r>
              <a:rPr lang="en-US" altLang="ko-KR" sz="1900" spc="-15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7.</a:t>
            </a:r>
            <a:r>
              <a:rPr lang="ko-KR" altLang="en-US" sz="1900" spc="-150" dirty="0">
                <a:latin typeface="+mn-ea"/>
              </a:rPr>
              <a:t> 적응형 이진화 된 이미지를 </a:t>
            </a:r>
            <a:r>
              <a:rPr lang="en-US" altLang="ko-KR" sz="1900" spc="-150" dirty="0">
                <a:latin typeface="+mn-ea"/>
              </a:rPr>
              <a:t>6</a:t>
            </a:r>
            <a:r>
              <a:rPr lang="ko-KR" altLang="en-US" sz="1900" spc="-150" dirty="0">
                <a:latin typeface="+mn-ea"/>
              </a:rPr>
              <a:t>번에서 구한 좌표로 자르고</a:t>
            </a:r>
            <a:endParaRPr lang="en-US" altLang="ko-KR" sz="1900" spc="-15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900" spc="-150" dirty="0">
                <a:latin typeface="+mn-ea"/>
              </a:rPr>
              <a:t>32 x 32 </a:t>
            </a:r>
            <a:r>
              <a:rPr lang="ko-KR" altLang="en-US" sz="1900" spc="-150" dirty="0">
                <a:latin typeface="+mn-ea"/>
              </a:rPr>
              <a:t>사이즈로 </a:t>
            </a:r>
            <a:r>
              <a:rPr lang="en-US" altLang="ko-KR" sz="1900" spc="-150" dirty="0">
                <a:latin typeface="+mn-ea"/>
              </a:rPr>
              <a:t>Resize</a:t>
            </a:r>
            <a:r>
              <a:rPr lang="ko-KR" altLang="en-US" sz="1900" spc="-150" dirty="0">
                <a:latin typeface="+mn-ea"/>
              </a:rPr>
              <a:t> 후 </a:t>
            </a:r>
            <a:r>
              <a:rPr lang="en-US" altLang="ko-KR" sz="1900" spc="-150" dirty="0">
                <a:latin typeface="+mn-ea"/>
              </a:rPr>
              <a:t>Return </a:t>
            </a:r>
            <a:r>
              <a:rPr lang="ko-KR" altLang="en-US" sz="1900" spc="-150" dirty="0">
                <a:latin typeface="+mn-ea"/>
              </a:rPr>
              <a:t>한다</a:t>
            </a:r>
            <a:r>
              <a:rPr lang="en-US" altLang="ko-KR" sz="1900" spc="-15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82DA8-81DF-FCCE-25FC-03A2CCC2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0" y="1991157"/>
            <a:ext cx="3282518" cy="47726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C99E134-A3FE-4F47-EB81-63610EB5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8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07970"/>
            <a:ext cx="11523648" cy="448879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2-2. Color</a:t>
            </a:r>
            <a:r>
              <a:rPr lang="ko-KR" altLang="en-US" sz="2100" spc="-150" dirty="0">
                <a:latin typeface="+mn-ea"/>
                <a:ea typeface="+mn-ea"/>
              </a:rPr>
              <a:t>는 자세한 정보지만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데이터가 크고</a:t>
            </a:r>
            <a:r>
              <a:rPr lang="en-US" altLang="ko-KR" sz="2100" spc="-150" dirty="0">
                <a:latin typeface="+mn-ea"/>
                <a:ea typeface="+mn-ea"/>
              </a:rPr>
              <a:t>, Gray</a:t>
            </a:r>
            <a:r>
              <a:rPr lang="ko-KR" altLang="en-US" sz="2100" spc="-150" dirty="0">
                <a:latin typeface="+mn-ea"/>
                <a:ea typeface="+mn-ea"/>
              </a:rPr>
              <a:t>는 덜 자세하지만 데이터가 작아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학습에 유리하다</a:t>
            </a:r>
            <a:r>
              <a:rPr lang="en-US" altLang="ko-KR" sz="2100" spc="-150" dirty="0">
                <a:latin typeface="+mn-ea"/>
                <a:ea typeface="+mn-ea"/>
              </a:rPr>
              <a:t>. </a:t>
            </a:r>
            <a:r>
              <a:rPr lang="ko-KR" altLang="en-US" sz="2100" spc="-150" dirty="0">
                <a:latin typeface="+mn-ea"/>
                <a:ea typeface="+mn-ea"/>
              </a:rPr>
              <a:t>어떤 데이터셋이 분류문제에서 더 좋은 결과를 보이는가</a:t>
            </a:r>
            <a:r>
              <a:rPr lang="en-US" altLang="ko-KR" sz="2100" spc="-150" dirty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Color</a:t>
            </a:r>
            <a:r>
              <a:rPr lang="ko-KR" altLang="en-US" sz="2100" spc="-150" dirty="0">
                <a:latin typeface="+mn-ea"/>
                <a:ea typeface="+mn-ea"/>
              </a:rPr>
              <a:t>는 </a:t>
            </a:r>
            <a:r>
              <a:rPr lang="en-US" altLang="ko-KR" sz="2100" spc="-150" dirty="0">
                <a:latin typeface="+mn-ea"/>
                <a:ea typeface="+mn-ea"/>
              </a:rPr>
              <a:t>3</a:t>
            </a:r>
            <a:r>
              <a:rPr lang="ko-KR" altLang="en-US" sz="2100" spc="-150" dirty="0">
                <a:latin typeface="+mn-ea"/>
                <a:ea typeface="+mn-ea"/>
              </a:rPr>
              <a:t>차원 데이터로 정보가 너무 많아 정확도가 떨어질 수 있고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상품 분류는 색이 아닌 옷의 형태로 구분되기 때문에 색상 데이터는 필요하지 않습니다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r>
              <a:rPr lang="ko-KR" altLang="en-US" sz="2100" spc="-150" dirty="0">
                <a:latin typeface="+mn-ea"/>
                <a:ea typeface="+mn-ea"/>
              </a:rPr>
              <a:t>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그렇기에</a:t>
            </a:r>
            <a:r>
              <a:rPr lang="en-US" altLang="ko-KR" sz="2100" spc="-150" dirty="0">
                <a:latin typeface="+mn-ea"/>
                <a:ea typeface="+mn-ea"/>
              </a:rPr>
              <a:t> Gray Scale</a:t>
            </a:r>
            <a:r>
              <a:rPr lang="ko-KR" altLang="en-US" sz="2100" spc="-150" dirty="0">
                <a:latin typeface="+mn-ea"/>
                <a:ea typeface="+mn-ea"/>
              </a:rPr>
              <a:t>로 학습을 진행하였습니다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6EEF99-F567-9AC9-000F-C4867D8D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1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3-1. </a:t>
            </a:r>
            <a:r>
              <a:rPr lang="ko-KR" altLang="en-US" sz="2100" spc="-150" dirty="0">
                <a:latin typeface="+mn-ea"/>
                <a:ea typeface="+mn-ea"/>
              </a:rPr>
              <a:t>분류 문제를 수행하여 </a:t>
            </a:r>
            <a:r>
              <a:rPr lang="en" altLang="ko-KR" sz="2100" spc="-150" dirty="0">
                <a:latin typeface="+mn-ea"/>
                <a:ea typeface="+mn-ea"/>
              </a:rPr>
              <a:t>Validation </a:t>
            </a:r>
            <a:r>
              <a:rPr lang="ko-KR" altLang="en-US" sz="2100" spc="-150" dirty="0">
                <a:latin typeface="+mn-ea"/>
                <a:ea typeface="+mn-ea"/>
              </a:rPr>
              <a:t>데이터의 라벨 별 정확도를 </a:t>
            </a:r>
            <a:r>
              <a:rPr lang="ko-KR" altLang="en-US" sz="2100" spc="-150" dirty="0" err="1">
                <a:latin typeface="+mn-ea"/>
                <a:ea typeface="+mn-ea"/>
              </a:rPr>
              <a:t>제시하시오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12554CB-C5B7-4B87-8A4D-F16B4EF2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321" y="2752560"/>
            <a:ext cx="5768386" cy="2296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F7AE86-68F0-5D73-9E81-16D3A294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7" y="2752560"/>
            <a:ext cx="5410479" cy="323402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5D45D4-8FBF-1C18-2E37-96BFA6A0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669214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3-2. </a:t>
            </a:r>
            <a:r>
              <a:rPr lang="ko-KR" altLang="en-US" sz="2100" spc="-150" dirty="0">
                <a:latin typeface="+mn-ea"/>
                <a:ea typeface="+mn-ea"/>
              </a:rPr>
              <a:t>정확도를 올리는 작업을 수행하고 작업 수행과정을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데이터 전처리 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  <a:endParaRPr lang="en-US" altLang="ko-KR" sz="2100" u="sng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정확도를 올리기 위해서는 모델 학습의 기초인 전처리가 잘 되어있어야 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전처리 과정은 위에서 설명했으니 생략하겠습니다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</a:t>
            </a:r>
            <a:r>
              <a:rPr lang="en-US" altLang="ko-KR" sz="2100" spc="-150" dirty="0">
                <a:latin typeface="+mn-ea"/>
                <a:ea typeface="+mn-ea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 학습 시 레이어 설정과 최적화 함수</a:t>
            </a:r>
            <a:r>
              <a:rPr lang="en-US" altLang="ko-KR" sz="2100" spc="-150" dirty="0">
                <a:latin typeface="+mn-ea"/>
                <a:ea typeface="+mn-ea"/>
              </a:rPr>
              <a:t>,</a:t>
            </a:r>
            <a:r>
              <a:rPr lang="ko-KR" altLang="en-US" sz="2100" spc="-150" dirty="0">
                <a:latin typeface="+mn-ea"/>
                <a:ea typeface="+mn-ea"/>
              </a:rPr>
              <a:t> 하이퍼파라미터 등을 조작하며 모델의 성능을 늘렸습니다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537226-53B2-B954-0557-7EE30C3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03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클래스 불균형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endParaRPr lang="ko-KR" altLang="en-US" sz="2100" spc="-150" dirty="0">
              <a:latin typeface="+mn-ea"/>
              <a:ea typeface="+mn-ea"/>
            </a:endParaRPr>
          </a:p>
        </p:txBody>
      </p:sp>
      <p:sp>
        <p:nvSpPr>
          <p:cNvPr id="3" name="제목 38">
            <a:extLst>
              <a:ext uri="{FF2B5EF4-FFF2-40B4-BE49-F238E27FC236}">
                <a16:creationId xmlns:a16="http://schemas.microsoft.com/office/drawing/2014/main" id="{5DFB26BC-F7FF-FADE-1C58-4A8BD6BCA307}"/>
              </a:ext>
            </a:extLst>
          </p:cNvPr>
          <p:cNvSpPr txBox="1">
            <a:spLocks/>
          </p:cNvSpPr>
          <p:nvPr/>
        </p:nvSpPr>
        <p:spPr>
          <a:xfrm>
            <a:off x="439752" y="1682468"/>
            <a:ext cx="11312496" cy="42274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5</a:t>
            </a:r>
            <a:r>
              <a:rPr lang="ko-KR" altLang="en-US" sz="1900" spc="-150" dirty="0">
                <a:latin typeface="+mn-ea"/>
                <a:ea typeface="+mn-ea"/>
              </a:rPr>
              <a:t>개의 클래스는 서로 다른 개수로 구성되어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특히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tops</a:t>
            </a:r>
            <a:r>
              <a:rPr lang="ko-KR" altLang="en-US" sz="1900" spc="-150" dirty="0">
                <a:latin typeface="+mn-ea"/>
                <a:ea typeface="+mn-ea"/>
              </a:rPr>
              <a:t>의 개수가 몇배 더 많이 구성되어 있는데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이를 고려하지 않고 학습 시 모델의 성능이 하락할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그렇기에 </a:t>
            </a:r>
            <a:r>
              <a:rPr lang="en-US" altLang="ko-KR" sz="1900" spc="-150" dirty="0">
                <a:latin typeface="+mn-ea"/>
                <a:ea typeface="+mn-ea"/>
              </a:rPr>
              <a:t>Weighted Cross Entropy,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r>
              <a:rPr lang="en-US" altLang="ko-KR" sz="1900" spc="-150" dirty="0">
                <a:latin typeface="+mn-ea"/>
                <a:ea typeface="+mn-ea"/>
              </a:rPr>
              <a:t>Focal Loss</a:t>
            </a:r>
            <a:r>
              <a:rPr lang="ko-KR" altLang="en-US" sz="1900" spc="-150" dirty="0">
                <a:latin typeface="+mn-ea"/>
                <a:ea typeface="+mn-ea"/>
              </a:rPr>
              <a:t>와 같은</a:t>
            </a:r>
            <a:r>
              <a:rPr lang="en-US" altLang="ko-KR" sz="1900" spc="-150" dirty="0">
                <a:latin typeface="+mn-ea"/>
                <a:ea typeface="+mn-ea"/>
              </a:rPr>
              <a:t> </a:t>
            </a:r>
            <a:r>
              <a:rPr lang="ko-KR" altLang="en-US" sz="1900" spc="-150" dirty="0">
                <a:latin typeface="+mn-ea"/>
                <a:ea typeface="+mn-ea"/>
              </a:rPr>
              <a:t>함수를 사용하여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부족한 클래스에 가중치를 곱해 </a:t>
            </a:r>
            <a:r>
              <a:rPr lang="en-US" altLang="ko-KR" sz="1900" spc="-150" dirty="0">
                <a:latin typeface="+mn-ea"/>
                <a:ea typeface="+mn-ea"/>
              </a:rPr>
              <a:t>Loss </a:t>
            </a:r>
            <a:r>
              <a:rPr lang="ko-KR" altLang="en-US" sz="1900" spc="-150" dirty="0">
                <a:latin typeface="+mn-ea"/>
                <a:ea typeface="+mn-ea"/>
              </a:rPr>
              <a:t>값을 높여주거나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b="1" u="sng" spc="-150" dirty="0">
                <a:latin typeface="+mn-ea"/>
                <a:ea typeface="+mn-ea"/>
              </a:rPr>
              <a:t>정규화</a:t>
            </a:r>
            <a:r>
              <a:rPr lang="ko-KR" altLang="en-US" sz="1900" spc="-150" dirty="0">
                <a:latin typeface="+mn-ea"/>
                <a:ea typeface="+mn-ea"/>
              </a:rPr>
              <a:t> 과정을 통한다면 클래스 불균형이 어느 정도 해결될 것이라고 생각합니다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그러나 시간이 부족하여 이 이슈를 해결하지 못한 채 모델 학습을 진행했지만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클래스 불균형을 해결하는 방법에 대해 공부하며 관련 지식을 쌓았습니다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02E9C-1572-95AC-4C5B-4921BC40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3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30068"/>
            <a:ext cx="12192000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3-3. </a:t>
            </a:r>
            <a:r>
              <a:rPr lang="ko-KR" altLang="en-US" sz="2100" spc="-150" dirty="0">
                <a:latin typeface="+mn-ea"/>
                <a:ea typeface="+mn-ea"/>
              </a:rPr>
              <a:t>오류가 나온 이미지에 대해 왜 오류가 나왔는지 </a:t>
            </a: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그동안 미션 수행에서 얻은 경험과 지식을</a:t>
            </a:r>
            <a:r>
              <a:rPr lang="en-US" altLang="ko-KR" sz="2100" spc="-150" dirty="0">
                <a:latin typeface="+mn-ea"/>
                <a:ea typeface="+mn-ea"/>
              </a:rPr>
              <a:t> </a:t>
            </a:r>
            <a:r>
              <a:rPr lang="ko-KR" altLang="en-US" sz="2100" spc="-150" dirty="0">
                <a:latin typeface="+mn-ea"/>
                <a:ea typeface="+mn-ea"/>
              </a:rPr>
              <a:t>통해 </a:t>
            </a:r>
            <a:r>
              <a:rPr lang="ko-KR" altLang="en-US" sz="2100" spc="-150" dirty="0" err="1">
                <a:latin typeface="+mn-ea"/>
                <a:ea typeface="+mn-ea"/>
              </a:rPr>
              <a:t>설명하시오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오류가 나온 이미지는 대부분 라벨링이 잘못 매칭된 경우였습니다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  <a:endParaRPr lang="en-US" altLang="ko-KR" sz="2100" b="0" i="0" spc="-150" dirty="0">
              <a:effectLst/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2100" b="0" i="0" spc="-150" dirty="0">
                <a:effectLst/>
                <a:latin typeface="+mn-ea"/>
                <a:ea typeface="+mn-ea"/>
              </a:rPr>
              <a:t>이 부분 제외시키고 학습하였더니 정확도가 많이 증가했습니다</a:t>
            </a:r>
            <a:r>
              <a:rPr lang="en-US" altLang="ko-KR" sz="2100" b="0" i="0" spc="-150" dirty="0">
                <a:effectLst/>
                <a:latin typeface="+mn-ea"/>
                <a:ea typeface="+mn-ea"/>
              </a:rPr>
              <a:t>.</a:t>
            </a:r>
            <a:endParaRPr lang="ko-KR" altLang="en-US" sz="2100" spc="-150" dirty="0">
              <a:latin typeface="+mn-ea"/>
              <a:ea typeface="+mn-ea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AE7D982-6FC5-7175-7AA7-A82F5A37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131" y="4495392"/>
            <a:ext cx="5305317" cy="116053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E2E735-5BAD-ADB3-4574-E56A4A5A25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t="4589" r="6013" b="27823"/>
          <a:stretch/>
        </p:blipFill>
        <p:spPr>
          <a:xfrm>
            <a:off x="546637" y="4495392"/>
            <a:ext cx="5762928" cy="1160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C7A91-AFC0-F546-9C1D-8E50C775F4D0}"/>
              </a:ext>
            </a:extLst>
          </p:cNvPr>
          <p:cNvSpPr txBox="1"/>
          <p:nvPr/>
        </p:nvSpPr>
        <p:spPr>
          <a:xfrm>
            <a:off x="2266654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86F17-FDC4-FABB-B1BE-D374A650DAE8}"/>
              </a:ext>
            </a:extLst>
          </p:cNvPr>
          <p:cNvSpPr txBox="1"/>
          <p:nvPr/>
        </p:nvSpPr>
        <p:spPr>
          <a:xfrm>
            <a:off x="8039577" y="5691294"/>
            <a:ext cx="227242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+mn-ea"/>
              </a:rPr>
              <a:t>이상치</a:t>
            </a:r>
            <a:r>
              <a:rPr kumimoji="1" lang="ko-KR" altLang="en-US" dirty="0">
                <a:latin typeface="+mn-ea"/>
              </a:rPr>
              <a:t> 제외 후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070B86-E85C-F8CB-FEEB-70EE370C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8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라벨 이슈</a:t>
            </a: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93704"/>
            <a:ext cx="12192000" cy="1474811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라벨 별 이미지를 확인하다 보니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  <a:r>
              <a:rPr lang="ko-KR" altLang="en-US" sz="1800" spc="-150" dirty="0">
                <a:latin typeface="+mn-ea"/>
                <a:ea typeface="+mn-ea"/>
              </a:rPr>
              <a:t> 라벨이 잘못 설정되어 있는 이미지를 발견하게 되었습니다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10000"/>
              </a:lnSpc>
              <a:defRPr/>
            </a:pPr>
            <a:endParaRPr lang="en-US" altLang="ko-KR" sz="1800" spc="-15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이상치 제거 알고리즘을 만들 수도 있었지만</a:t>
            </a:r>
            <a:r>
              <a:rPr lang="en-US" altLang="ko-KR" sz="1800" spc="-150" dirty="0">
                <a:latin typeface="+mn-ea"/>
                <a:ea typeface="+mn-ea"/>
              </a:rPr>
              <a:t>,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800" spc="-150" dirty="0">
                <a:latin typeface="+mn-ea"/>
                <a:ea typeface="+mn-ea"/>
              </a:rPr>
              <a:t>시간도 촉박하고 라벨링이 잘못된 데이터가 많지 않아서 직접 제외 작업을 진행했습니다</a:t>
            </a:r>
            <a:r>
              <a:rPr lang="en-US" altLang="ko-KR" sz="1800" spc="-150" dirty="0">
                <a:latin typeface="+mn-ea"/>
                <a:ea typeface="+mn-ea"/>
              </a:rPr>
              <a:t>.</a:t>
            </a:r>
            <a:endParaRPr lang="ko-KR" altLang="en-US" sz="1800" spc="-150" dirty="0">
              <a:latin typeface="+mn-ea"/>
              <a:ea typeface="+mn-ea"/>
            </a:endParaRPr>
          </a:p>
        </p:txBody>
      </p:sp>
      <p:pic>
        <p:nvPicPr>
          <p:cNvPr id="5" name="그림 4" descr="텍스트, 컴퓨터, 실내, 책상이(가) 표시된 사진&#10;&#10;자동 생성된 설명">
            <a:extLst>
              <a:ext uri="{FF2B5EF4-FFF2-40B4-BE49-F238E27FC236}">
                <a16:creationId xmlns:a16="http://schemas.microsoft.com/office/drawing/2014/main" id="{68AE407E-15B3-5513-0723-EBFD0A49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81" y="3253846"/>
            <a:ext cx="4204677" cy="3157614"/>
          </a:xfrm>
          <a:prstGeom prst="rect">
            <a:avLst/>
          </a:prstGeom>
        </p:spPr>
      </p:pic>
      <p:pic>
        <p:nvPicPr>
          <p:cNvPr id="10" name="그림 9" descr="텍스트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450FAFA-C4E6-8AC8-DCFA-1E2463B4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66" y="3253846"/>
            <a:ext cx="3801603" cy="285120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714DBB-2597-A7E4-DA65-DAE5248E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47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팀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79E3B-AA0F-3CF1-6C16-F1B05D82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08" y="1911416"/>
            <a:ext cx="1778000" cy="177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CFD3C-9CC4-CCCE-3B86-CE9473800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9" y="3968450"/>
            <a:ext cx="1778000" cy="177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B761F3-DE51-93DA-0C49-8DE2A76A4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81" y="1911416"/>
            <a:ext cx="1778000" cy="1778000"/>
          </a:xfrm>
          <a:prstGeom prst="rect">
            <a:avLst/>
          </a:prstGeom>
        </p:spPr>
      </p:pic>
      <p:pic>
        <p:nvPicPr>
          <p:cNvPr id="14" name="그림 13" descr="인형, 장난감, 어두운, 여성이(가) 표시된 사진&#10;&#10;자동 생성된 설명">
            <a:extLst>
              <a:ext uri="{FF2B5EF4-FFF2-40B4-BE49-F238E27FC236}">
                <a16:creationId xmlns:a16="http://schemas.microsoft.com/office/drawing/2014/main" id="{232FD211-1300-BBB3-EF70-27ABF538E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970313"/>
            <a:ext cx="1828800" cy="1778000"/>
          </a:xfrm>
          <a:prstGeom prst="rect">
            <a:avLst/>
          </a:prstGeom>
        </p:spPr>
      </p:pic>
      <p:pic>
        <p:nvPicPr>
          <p:cNvPr id="16" name="그림 15" descr="인형, 장난감이(가) 표시된 사진&#10;&#10;자동 생성된 설명">
            <a:extLst>
              <a:ext uri="{FF2B5EF4-FFF2-40B4-BE49-F238E27FC236}">
                <a16:creationId xmlns:a16="http://schemas.microsoft.com/office/drawing/2014/main" id="{D3025B1D-163D-A5C3-790D-31AB560C9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09" y="3968450"/>
            <a:ext cx="1778000" cy="1778000"/>
          </a:xfrm>
          <a:prstGeom prst="rect">
            <a:avLst/>
          </a:prstGeom>
        </p:spPr>
      </p:pic>
      <p:sp>
        <p:nvSpPr>
          <p:cNvPr id="3" name="모서리가 둥근 사각형 설명선[R] 2">
            <a:extLst>
              <a:ext uri="{FF2B5EF4-FFF2-40B4-BE49-F238E27FC236}">
                <a16:creationId xmlns:a16="http://schemas.microsoft.com/office/drawing/2014/main" id="{86B1C2B1-5A63-83E0-7952-88C0F14A45C1}"/>
              </a:ext>
            </a:extLst>
          </p:cNvPr>
          <p:cNvSpPr/>
          <p:nvPr/>
        </p:nvSpPr>
        <p:spPr>
          <a:xfrm>
            <a:off x="4223842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남우석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kumimoji="1" lang="en-US" altLang="ko-Kore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데이터 전처리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567C1F72-61DE-E04B-BF86-ED6A086CFDA5}"/>
              </a:ext>
            </a:extLst>
          </p:cNvPr>
          <p:cNvSpPr/>
          <p:nvPr/>
        </p:nvSpPr>
        <p:spPr>
          <a:xfrm>
            <a:off x="7920815" y="1873035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+mn-ea"/>
              </a:rPr>
              <a:t>김재훈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모델 학습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282F0D30-5611-A42F-A01C-C4524F556520}"/>
              </a:ext>
            </a:extLst>
          </p:cNvPr>
          <p:cNvSpPr/>
          <p:nvPr/>
        </p:nvSpPr>
        <p:spPr>
          <a:xfrm>
            <a:off x="2540089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+mn-ea"/>
              </a:rPr>
              <a:t>안진영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미션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357DDFEE-280E-D3CB-3F7B-5F6846EF3ADD}"/>
              </a:ext>
            </a:extLst>
          </p:cNvPr>
          <p:cNvSpPr/>
          <p:nvPr/>
        </p:nvSpPr>
        <p:spPr>
          <a:xfrm>
            <a:off x="6142575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latin typeface="+mn-ea"/>
              </a:rPr>
              <a:t>이채은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이슈 해결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17" name="모서리가 둥근 사각형 설명선[R] 16">
            <a:extLst>
              <a:ext uri="{FF2B5EF4-FFF2-40B4-BE49-F238E27FC236}">
                <a16:creationId xmlns:a16="http://schemas.microsoft.com/office/drawing/2014/main" id="{4C6DFB84-1BD0-EC66-3FD6-89C47E3CBBE4}"/>
              </a:ext>
            </a:extLst>
          </p:cNvPr>
          <p:cNvSpPr/>
          <p:nvPr/>
        </p:nvSpPr>
        <p:spPr>
          <a:xfrm>
            <a:off x="9643462" y="3899902"/>
            <a:ext cx="1466850" cy="927034"/>
          </a:xfrm>
          <a:prstGeom prst="wedgeRoundRectCallout">
            <a:avLst>
              <a:gd name="adj1" fmla="val -42478"/>
              <a:gd name="adj2" fmla="val 9469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+mn-ea"/>
              </a:rPr>
              <a:t>전우진</a:t>
            </a:r>
            <a:endParaRPr kumimoji="1" lang="en-US" altLang="ko-KR" sz="1400" dirty="0">
              <a:latin typeface="+mn-ea"/>
            </a:endParaRPr>
          </a:p>
          <a:p>
            <a:pPr algn="ctr"/>
            <a:endParaRPr kumimoji="1" lang="en-US" altLang="ko-Kore-KR" sz="1400" dirty="0">
              <a:latin typeface="+mn-ea"/>
            </a:endParaRPr>
          </a:p>
          <a:p>
            <a:pPr algn="ctr"/>
            <a:r>
              <a:rPr kumimoji="1" lang="ko-KR" altLang="en-US" sz="1400" dirty="0">
                <a:latin typeface="+mn-ea"/>
              </a:rPr>
              <a:t>이미지 </a:t>
            </a:r>
            <a:r>
              <a:rPr kumimoji="1" lang="en-US" altLang="ko-Kore-KR" sz="1400" dirty="0">
                <a:latin typeface="+mn-ea"/>
              </a:rPr>
              <a:t>QA</a:t>
            </a:r>
            <a:endParaRPr kumimoji="1" lang="ko-Kore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FD00-E57F-29AB-B91E-A55C8F136620}"/>
              </a:ext>
            </a:extLst>
          </p:cNvPr>
          <p:cNvSpPr txBox="1"/>
          <p:nvPr/>
        </p:nvSpPr>
        <p:spPr>
          <a:xfrm>
            <a:off x="5740400" y="7004050"/>
            <a:ext cx="184731" cy="336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A2DD77F-327E-07AC-5947-2907BD4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Workflow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DB511-8C07-1851-FC02-84D47BD09EBB}"/>
              </a:ext>
            </a:extLst>
          </p:cNvPr>
          <p:cNvSpPr txBox="1"/>
          <p:nvPr/>
        </p:nvSpPr>
        <p:spPr>
          <a:xfrm>
            <a:off x="210312" y="4910328"/>
            <a:ext cx="1173889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900" dirty="0">
                <a:latin typeface="+mn-ea"/>
              </a:rPr>
              <a:t>위와 같은 워크플로우를 구축하여 학습 데이터셋을 만들고</a:t>
            </a:r>
            <a:r>
              <a:rPr kumimoji="1" lang="en-US" altLang="ko-KR" sz="1900" dirty="0">
                <a:latin typeface="+mn-ea"/>
              </a:rPr>
              <a:t>,</a:t>
            </a:r>
            <a:r>
              <a:rPr kumimoji="1" lang="ko-KR" altLang="en-US" sz="1900" dirty="0">
                <a:latin typeface="+mn-ea"/>
              </a:rPr>
              <a:t> 모델 학습 진행했습니다</a:t>
            </a:r>
            <a:r>
              <a:rPr kumimoji="1" lang="en-US" altLang="ko-KR" sz="1900" dirty="0">
                <a:latin typeface="+mn-ea"/>
              </a:rPr>
              <a:t>.</a:t>
            </a:r>
            <a:endParaRPr kumimoji="1" lang="ko-Kore-KR" altLang="en-US" sz="1900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7A9D29-905B-B8BF-3F15-CBB87A4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 descr="텍스트, 화면, 플레이어, 닫기이(가) 표시된 사진&#10;&#10;자동 생성된 설명">
            <a:extLst>
              <a:ext uri="{FF2B5EF4-FFF2-40B4-BE49-F238E27FC236}">
                <a16:creationId xmlns:a16="http://schemas.microsoft.com/office/drawing/2014/main" id="{7B530C98-B361-2470-64AC-E9A908A1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2" y="1580223"/>
            <a:ext cx="11585650" cy="31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1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13" name="제목 38"/>
          <p:cNvSpPr txBox="1">
            <a:spLocks/>
          </p:cNvSpPr>
          <p:nvPr/>
        </p:nvSpPr>
        <p:spPr>
          <a:xfrm>
            <a:off x="363552" y="1510190"/>
            <a:ext cx="11393019" cy="4379894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1-1. Training </a:t>
            </a:r>
            <a:r>
              <a:rPr lang="ko-KR" altLang="en-US" sz="1900" spc="-150" dirty="0">
                <a:latin typeface="+mn-ea"/>
                <a:ea typeface="+mn-ea"/>
              </a:rPr>
              <a:t>데이터 셋의 데이터를 살펴보고 라벨 종류는 무엇이 있고</a:t>
            </a:r>
            <a:r>
              <a:rPr lang="en-US" altLang="ko-KR" sz="1900" spc="-150" dirty="0">
                <a:latin typeface="+mn-ea"/>
                <a:ea typeface="+mn-ea"/>
              </a:rPr>
              <a:t>, </a:t>
            </a:r>
            <a:r>
              <a:rPr lang="ko-KR" altLang="en-US" sz="1900" spc="-150" dirty="0">
                <a:latin typeface="+mn-ea"/>
                <a:ea typeface="+mn-ea"/>
              </a:rPr>
              <a:t>각 라벨의 개수를 구하시오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Answer: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종류는 </a:t>
            </a:r>
            <a:r>
              <a:rPr lang="en-US" altLang="ko-KR" sz="1900" b="1" dirty="0" err="1">
                <a:latin typeface="+mn-ea"/>
                <a:ea typeface="+mn-ea"/>
              </a:rPr>
              <a:t>cap_and_hat</a:t>
            </a:r>
            <a:r>
              <a:rPr lang="en-US" altLang="ko-KR" sz="1900" b="1" dirty="0">
                <a:latin typeface="+mn-ea"/>
                <a:ea typeface="+mn-ea"/>
              </a:rPr>
              <a:t>, outerwear, tops, bottoms, shoes</a:t>
            </a:r>
            <a:r>
              <a:rPr lang="ko-KR" altLang="en-US" sz="1900" dirty="0">
                <a:latin typeface="+mn-ea"/>
                <a:ea typeface="+mn-ea"/>
              </a:rPr>
              <a:t>로 총 </a:t>
            </a:r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ko-KR" altLang="en-US" sz="1900" dirty="0">
                <a:latin typeface="+mn-ea"/>
                <a:ea typeface="+mn-ea"/>
              </a:rPr>
              <a:t>개이고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900" dirty="0">
                <a:latin typeface="+mn-ea"/>
                <a:ea typeface="+mn-ea"/>
              </a:rPr>
              <a:t>라벨 별 이미지의 개수는 다음과 같다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900" dirty="0">
              <a:latin typeface="+mn-ea"/>
              <a:ea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cap_and_hat: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u="sng" dirty="0">
                <a:latin typeface="+mn-ea"/>
                <a:ea typeface="+mn-ea"/>
              </a:rPr>
              <a:t>196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outerwear: </a:t>
            </a:r>
            <a:r>
              <a:rPr lang="en-US" altLang="ko-KR" sz="1900" u="sng" dirty="0">
                <a:latin typeface="+mn-ea"/>
                <a:ea typeface="+mn-ea"/>
              </a:rPr>
              <a:t>4606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tops: </a:t>
            </a:r>
            <a:r>
              <a:rPr lang="en-US" altLang="ko-KR" sz="1900" u="sng" dirty="0">
                <a:latin typeface="+mn-ea"/>
                <a:ea typeface="+mn-ea"/>
              </a:rPr>
              <a:t>18350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bottoms: </a:t>
            </a:r>
            <a:r>
              <a:rPr lang="en-US" altLang="ko-KR" sz="1900" u="sng" dirty="0">
                <a:latin typeface="+mn-ea"/>
                <a:ea typeface="+mn-ea"/>
              </a:rPr>
              <a:t>6424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1900" dirty="0">
                <a:latin typeface="+mn-ea"/>
                <a:ea typeface="+mn-ea"/>
              </a:rPr>
              <a:t>shoes: </a:t>
            </a:r>
            <a:r>
              <a:rPr lang="en-US" altLang="ko-KR" sz="1900" u="sng" dirty="0">
                <a:latin typeface="+mn-ea"/>
                <a:ea typeface="+mn-ea"/>
              </a:rPr>
              <a:t>424</a:t>
            </a:r>
            <a:r>
              <a:rPr lang="ko-KR" altLang="en-US" sz="1900" u="sng" dirty="0">
                <a:latin typeface="+mn-ea"/>
                <a:ea typeface="+mn-ea"/>
              </a:rPr>
              <a:t>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4D5F08-411B-2D82-7A73-2BCC352C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8"/>
          <p:cNvSpPr txBox="1">
            <a:spLocks/>
          </p:cNvSpPr>
          <p:nvPr/>
        </p:nvSpPr>
        <p:spPr>
          <a:xfrm>
            <a:off x="363552" y="1547726"/>
            <a:ext cx="11393019" cy="3966105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2-1. </a:t>
            </a:r>
            <a:r>
              <a:rPr lang="ko-KR" altLang="en-US" sz="2100" spc="-150" dirty="0">
                <a:latin typeface="+mn-ea"/>
                <a:ea typeface="+mn-ea"/>
              </a:rPr>
              <a:t>이미지 크기를 적절히 조절하거나</a:t>
            </a:r>
            <a:r>
              <a:rPr lang="en-US" altLang="ko-KR" sz="2100" spc="-150" dirty="0">
                <a:latin typeface="+mn-ea"/>
                <a:ea typeface="+mn-ea"/>
              </a:rPr>
              <a:t>, </a:t>
            </a:r>
            <a:r>
              <a:rPr lang="ko-KR" altLang="en-US" sz="2100" spc="-150" dirty="0">
                <a:latin typeface="+mn-ea"/>
                <a:ea typeface="+mn-ea"/>
              </a:rPr>
              <a:t>해상도를 조절하여 학습 데이터 셋을 </a:t>
            </a:r>
            <a:r>
              <a:rPr lang="ko-KR" altLang="en-US" sz="2100" spc="-150" dirty="0" err="1">
                <a:latin typeface="+mn-ea"/>
                <a:ea typeface="+mn-ea"/>
              </a:rPr>
              <a:t>구축하시오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21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100" spc="-150" dirty="0">
                <a:latin typeface="+mn-ea"/>
                <a:ea typeface="+mn-ea"/>
              </a:rPr>
              <a:t>Answer: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모델의 정확도를 높이려면 데이터 셋에서 옷만 잘 잘라내는 것이 유리합니다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2100" spc="-150" dirty="0">
                <a:latin typeface="+mn-ea"/>
                <a:ea typeface="+mn-ea"/>
              </a:rPr>
              <a:t>학습 데이터 셋을 구축하기 위해 </a:t>
            </a:r>
            <a:r>
              <a:rPr lang="ko-KR" altLang="en-US" sz="2100" b="1" u="sng" spc="-150" dirty="0">
                <a:latin typeface="+mn-ea"/>
                <a:ea typeface="+mn-ea"/>
              </a:rPr>
              <a:t>데이터 전처리를 진행</a:t>
            </a:r>
            <a:r>
              <a:rPr lang="ko-KR" altLang="en-US" sz="2100" spc="-150" dirty="0">
                <a:latin typeface="+mn-ea"/>
                <a:ea typeface="+mn-ea"/>
              </a:rPr>
              <a:t>했습니다</a:t>
            </a:r>
            <a:r>
              <a:rPr lang="en-US" altLang="ko-KR" sz="21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4000" spc="-185" dirty="0">
                <a:latin typeface="+mj-ea"/>
              </a:rPr>
              <a:t>Mission 2</a:t>
            </a:r>
            <a:endParaRPr lang="ko-KR" altLang="en-US" sz="4000" spc="-185" dirty="0"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6DD72E-B4D4-1635-394E-12B2B126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4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63552" y="1547726"/>
            <a:ext cx="8354320" cy="2419299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전처리 코드를 완성하기 위해 많은 시행착오를 거쳤습니다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이미지의 모서리를 찾아내기 위해 </a:t>
            </a:r>
            <a:r>
              <a:rPr lang="ko-KR" altLang="en-US" sz="1600" b="1" u="sng" spc="-150" dirty="0">
                <a:latin typeface="+mn-ea"/>
                <a:ea typeface="+mn-ea"/>
              </a:rPr>
              <a:t>지역 이진화 함수</a:t>
            </a:r>
            <a:r>
              <a:rPr lang="ko-KR" altLang="en-US" sz="1600" spc="-150" dirty="0">
                <a:latin typeface="+mn-ea"/>
                <a:ea typeface="+mn-ea"/>
              </a:rPr>
              <a:t>를 사용했습니다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하지만 배경이 흰색인 탓에 흰 옷 이미지 이진화 시 문제가 생기는 것을 확인할 수 있었고</a:t>
            </a:r>
            <a:r>
              <a:rPr lang="en-US" altLang="ko-KR" sz="1600" spc="-150" dirty="0">
                <a:latin typeface="+mn-ea"/>
                <a:ea typeface="+mn-ea"/>
              </a:rPr>
              <a:t>,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어떻게 해결해야 할 지 고민하던 중 </a:t>
            </a:r>
            <a:r>
              <a:rPr lang="ko-KR" altLang="en-US" sz="1600" b="1" u="sng" spc="-150" dirty="0">
                <a:latin typeface="+mn-ea"/>
                <a:ea typeface="+mn-ea"/>
              </a:rPr>
              <a:t>적응형 이진화 함수</a:t>
            </a:r>
            <a:r>
              <a:rPr lang="ko-KR" altLang="en-US" sz="1600" spc="-150" dirty="0">
                <a:latin typeface="+mn-ea"/>
                <a:ea typeface="+mn-ea"/>
              </a:rPr>
              <a:t>를 발견했습니다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적응형 이진화는 이미지에 따라 스스로 임계 값을 다르게 할당할 수 있도록 구현된 알고리즘입니다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30000"/>
              </a:lnSpc>
              <a:defRPr/>
            </a:pPr>
            <a:r>
              <a:rPr lang="ko-KR" altLang="en-US" sz="1600" spc="-150" dirty="0">
                <a:latin typeface="+mn-ea"/>
                <a:ea typeface="+mn-ea"/>
              </a:rPr>
              <a:t>이 알고리즘을 사용해 이진화를 했을 경우 흰 옷의 이진화가 알맞게 된 것을 확인할 수 있습니다</a:t>
            </a:r>
            <a:r>
              <a:rPr lang="en-US" altLang="ko-KR" sz="1600" spc="-150" dirty="0">
                <a:latin typeface="+mn-ea"/>
                <a:ea typeface="+mn-ea"/>
              </a:rPr>
              <a:t>.</a:t>
            </a:r>
            <a:r>
              <a:rPr lang="ko-KR" altLang="en-US" sz="1600" spc="-150" dirty="0">
                <a:latin typeface="+mn-ea"/>
                <a:ea typeface="+mn-ea"/>
              </a:rPr>
              <a:t> </a:t>
            </a:r>
            <a:endParaRPr lang="en-US" altLang="ko-KR" sz="1600" spc="-150" dirty="0">
              <a:latin typeface="+mn-ea"/>
              <a:ea typeface="+mn-ea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362160-5590-DC62-52A4-250228E1A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75896" r="62712" b="293"/>
          <a:stretch/>
        </p:blipFill>
        <p:spPr>
          <a:xfrm>
            <a:off x="560352" y="4174447"/>
            <a:ext cx="1455493" cy="1796270"/>
          </a:xfrm>
          <a:prstGeom prst="rect">
            <a:avLst/>
          </a:prstGeom>
        </p:spPr>
      </p:pic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62B68-E5B2-93D0-B32D-70FDFE1E9158}"/>
              </a:ext>
            </a:extLst>
          </p:cNvPr>
          <p:cNvSpPr txBox="1"/>
          <p:nvPr/>
        </p:nvSpPr>
        <p:spPr>
          <a:xfrm>
            <a:off x="363396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갈색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3583A5A-1D78-2DB7-2C7B-C47525CD1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t="73855" r="77464"/>
          <a:stretch/>
        </p:blipFill>
        <p:spPr>
          <a:xfrm>
            <a:off x="3211370" y="4156578"/>
            <a:ext cx="779721" cy="1836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76593A-EE19-4525-7DEA-517FCB4C9422}"/>
              </a:ext>
            </a:extLst>
          </p:cNvPr>
          <p:cNvSpPr txBox="1"/>
          <p:nvPr/>
        </p:nvSpPr>
        <p:spPr>
          <a:xfrm>
            <a:off x="2690559" y="5970716"/>
            <a:ext cx="1821341" cy="575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74300" r="72382" b="-115"/>
          <a:stretch/>
        </p:blipFill>
        <p:spPr>
          <a:xfrm>
            <a:off x="5406861" y="4156579"/>
            <a:ext cx="1408326" cy="18141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9AC1E4-411B-C9AC-218C-4C1EAC8B8A29}"/>
              </a:ext>
            </a:extLst>
          </p:cNvPr>
          <p:cNvSpPr txBox="1"/>
          <p:nvPr/>
        </p:nvSpPr>
        <p:spPr>
          <a:xfrm>
            <a:off x="5017722" y="5970716"/>
            <a:ext cx="218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latin typeface="+mn-ea"/>
              </a:rPr>
              <a:t>Adaptive Threshold </a:t>
            </a:r>
            <a:r>
              <a:rPr lang="ko-KR" altLang="en-US" sz="1400" spc="-150" dirty="0">
                <a:latin typeface="+mn-ea"/>
              </a:rPr>
              <a:t>함수 사용</a:t>
            </a:r>
            <a:endParaRPr lang="en-US" altLang="ko-KR" sz="1400" spc="-150" dirty="0">
              <a:latin typeface="+mn-ea"/>
            </a:endParaRPr>
          </a:p>
          <a:p>
            <a:pPr algn="ctr"/>
            <a:r>
              <a:rPr kumimoji="1" lang="en-US" altLang="ko-KR" sz="1400" spc="-150" dirty="0">
                <a:latin typeface="+mn-ea"/>
              </a:rPr>
              <a:t>(</a:t>
            </a:r>
            <a:r>
              <a:rPr kumimoji="1" lang="ko-KR" altLang="en-US" sz="1400" spc="-150" dirty="0">
                <a:latin typeface="+mn-ea"/>
              </a:rPr>
              <a:t>흰 옷</a:t>
            </a:r>
            <a:r>
              <a:rPr kumimoji="1" lang="en-US" altLang="ko-KR" sz="1400" spc="-150" dirty="0">
                <a:latin typeface="+mn-ea"/>
              </a:rPr>
              <a:t>)</a:t>
            </a:r>
            <a:endParaRPr kumimoji="1" lang="en-US" altLang="ko-Kore-KR" sz="14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C10CE5-0816-666A-4B42-39BCBF2D5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736" y="1602240"/>
            <a:ext cx="2364027" cy="42027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FB5C5E-2CC6-1D47-2666-99832A39BB8E}"/>
              </a:ext>
            </a:extLst>
          </p:cNvPr>
          <p:cNvSpPr txBox="1"/>
          <p:nvPr/>
        </p:nvSpPr>
        <p:spPr>
          <a:xfrm>
            <a:off x="9189051" y="5821218"/>
            <a:ext cx="1795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dirty="0">
                <a:latin typeface="+mn-ea"/>
              </a:rPr>
              <a:t>흰 옷 원본 이미지</a:t>
            </a:r>
            <a:endParaRPr kumimoji="1" lang="ko-Kore-KR" altLang="en-US" sz="1500" dirty="0">
              <a:latin typeface="+mn-ea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105B868-9170-6C4D-F4BE-EB288E9E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5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560352" y="2483586"/>
            <a:ext cx="7390871" cy="1890823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다만 이미지가 제대로 </a:t>
            </a:r>
            <a:r>
              <a:rPr lang="en-US" altLang="ko-KR" sz="1900" spc="-150" dirty="0">
                <a:latin typeface="+mn-ea"/>
                <a:ea typeface="+mn-ea"/>
              </a:rPr>
              <a:t>crop</a:t>
            </a:r>
            <a:r>
              <a:rPr lang="ko-KR" altLang="en-US" sz="1900" spc="-150" dirty="0">
                <a:latin typeface="+mn-ea"/>
                <a:ea typeface="+mn-ea"/>
              </a:rPr>
              <a:t> 되지 않은 것을 확인할 수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확인해보니 노이즈가 많아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경계 값을 제대로 도출하지 못한 것으로 보입니다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그래서 이미지의 노이즈를 줄이는 방법을 생각해보게 되었습니다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B94D70A-772B-F512-0CC5-C74B0A541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70" r="72973"/>
          <a:stretch/>
        </p:blipFill>
        <p:spPr>
          <a:xfrm>
            <a:off x="7745961" y="2400565"/>
            <a:ext cx="1837537" cy="2395871"/>
          </a:xfrm>
          <a:prstGeom prst="rect">
            <a:avLst/>
          </a:prstGeom>
        </p:spPr>
      </p:pic>
      <p:pic>
        <p:nvPicPr>
          <p:cNvPr id="3" name="그림 2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2472CE69-6D05-2FE7-FD0C-E37BE1DEE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504" y="2400565"/>
            <a:ext cx="1533720" cy="239587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C0600C-8774-D398-954B-18FFB292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8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342288" y="1774547"/>
            <a:ext cx="11393019" cy="404500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u="sng" spc="-150" dirty="0">
                <a:latin typeface="+mn-ea"/>
                <a:ea typeface="+mn-ea"/>
              </a:rPr>
              <a:t>처음은 </a:t>
            </a:r>
            <a:r>
              <a:rPr lang="en-US" altLang="ko-KR" sz="1900" b="1" u="sng" spc="-150" dirty="0">
                <a:latin typeface="+mn-ea"/>
                <a:ea typeface="+mn-ea"/>
              </a:rPr>
              <a:t>Morphology</a:t>
            </a:r>
            <a:r>
              <a:rPr lang="ko-KR" altLang="en-US" sz="1900" b="1" u="sng" spc="-150" dirty="0">
                <a:latin typeface="+mn-ea"/>
                <a:ea typeface="+mn-ea"/>
              </a:rPr>
              <a:t> 연산</a:t>
            </a:r>
            <a:r>
              <a:rPr lang="ko-KR" altLang="en-US" sz="1900" u="sng" spc="-150" dirty="0">
                <a:latin typeface="+mn-ea"/>
                <a:ea typeface="+mn-ea"/>
              </a:rPr>
              <a:t>으로 시작했습니다</a:t>
            </a:r>
            <a:r>
              <a:rPr lang="en-US" altLang="ko-KR" sz="1900" u="sng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Morphology </a:t>
            </a:r>
            <a:r>
              <a:rPr lang="ko-KR" altLang="en-US" sz="1900" spc="-150" dirty="0">
                <a:latin typeface="+mn-ea"/>
                <a:ea typeface="+mn-ea"/>
              </a:rPr>
              <a:t>연산이란 </a:t>
            </a:r>
            <a:r>
              <a:rPr lang="en-US" altLang="ko-KR" sz="1900" spc="-150" dirty="0">
                <a:latin typeface="+mn-ea"/>
                <a:ea typeface="+mn-ea"/>
              </a:rPr>
              <a:t>‘</a:t>
            </a:r>
            <a:r>
              <a:rPr lang="ko-KR" altLang="en-US" sz="1900" spc="-150" dirty="0">
                <a:latin typeface="+mn-ea"/>
                <a:ea typeface="+mn-ea"/>
              </a:rPr>
              <a:t>형태학</a:t>
            </a:r>
            <a:r>
              <a:rPr lang="en-US" altLang="ko-KR" sz="1900" spc="-150" dirty="0">
                <a:latin typeface="+mn-ea"/>
                <a:ea typeface="+mn-ea"/>
              </a:rPr>
              <a:t>’</a:t>
            </a:r>
            <a:r>
              <a:rPr lang="ko-KR" altLang="en-US" sz="1900" spc="-150" dirty="0">
                <a:latin typeface="+mn-ea"/>
                <a:ea typeface="+mn-ea"/>
              </a:rPr>
              <a:t> 이라는 뜻인데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사진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영상 분야에서의 노이즈 제거 등에 쓰이는 형태학적 연산을 말합니다</a:t>
            </a:r>
            <a:r>
              <a:rPr lang="en-US" altLang="ko-KR" sz="1900" spc="-150" dirty="0">
                <a:latin typeface="+mn-ea"/>
                <a:ea typeface="+mn-ea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대표적인 연산으로는 침식 연산과 팽창 연산이 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침식은 말 그대로 이미지를 깎아 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이미지를 </a:t>
            </a:r>
            <a:r>
              <a:rPr lang="en-US" altLang="ko-KR" sz="1900" spc="-150" dirty="0">
                <a:latin typeface="+mn-ea"/>
                <a:ea typeface="+mn-ea"/>
              </a:rPr>
              <a:t>0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전환하고</a:t>
            </a:r>
            <a:r>
              <a:rPr lang="en-US" altLang="ko-KR" sz="1900" spc="-150" dirty="0">
                <a:latin typeface="+mn-ea"/>
                <a:ea typeface="+mn-ea"/>
              </a:rPr>
              <a:t>,</a:t>
            </a:r>
            <a:r>
              <a:rPr lang="ko-KR" altLang="en-US" sz="1900" spc="-150" dirty="0">
                <a:latin typeface="+mn-ea"/>
                <a:ea typeface="+mn-ea"/>
              </a:rPr>
              <a:t> 커널을 생성하여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커널 안에 들어오지 못하는 이미지는 삭제해버리는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  <a:r>
              <a:rPr lang="ko-KR" altLang="en-US" sz="1900" spc="-150" dirty="0">
                <a:latin typeface="+mn-ea"/>
                <a:ea typeface="+mn-ea"/>
              </a:rPr>
              <a:t> 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팽창은 침식의 반대입니다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커널에 픽셀이 걸치기만 해도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로 바꿔버리는 것입니다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B420A4-13A3-FB89-E4EC-07B938218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10" y="1782622"/>
            <a:ext cx="3930502" cy="1637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536F0-5A01-E771-928E-0D7B21FC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0" y="3630130"/>
            <a:ext cx="3930502" cy="1910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42717-1CC1-2B43-6034-ECB2ECD8C255}"/>
              </a:ext>
            </a:extLst>
          </p:cNvPr>
          <p:cNvSpPr txBox="1"/>
          <p:nvPr/>
        </p:nvSpPr>
        <p:spPr>
          <a:xfrm>
            <a:off x="9781953" y="5572450"/>
            <a:ext cx="2067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800" dirty="0">
                <a:latin typeface="+mn-ea"/>
              </a:rPr>
              <a:t>이미지 출처</a:t>
            </a:r>
            <a:r>
              <a:rPr kumimoji="1" lang="en-US" altLang="ko-KR" sz="800" dirty="0">
                <a:latin typeface="+mn-ea"/>
              </a:rPr>
              <a:t>:</a:t>
            </a:r>
            <a:r>
              <a:rPr kumimoji="1" lang="ko-KR" altLang="en-US" sz="800" dirty="0">
                <a:latin typeface="+mn-ea"/>
              </a:rPr>
              <a:t> </a:t>
            </a:r>
            <a:r>
              <a:rPr kumimoji="1" lang="en" altLang="ko-Kore-KR" sz="800" dirty="0">
                <a:latin typeface="+mn-ea"/>
                <a:hlinkClick r:id="rId4"/>
              </a:rPr>
              <a:t>https://bkshin.tistory.com</a:t>
            </a:r>
            <a:endParaRPr kumimoji="1" lang="ko-Kore-KR" altLang="en-US" sz="800" dirty="0">
              <a:latin typeface="+mn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470C6A6F-65B8-070E-39B5-D2D38635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9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>
            <a:extLst>
              <a:ext uri="{FF2B5EF4-FFF2-40B4-BE49-F238E27FC236}">
                <a16:creationId xmlns:a16="http://schemas.microsoft.com/office/drawing/2014/main" id="{D53157FE-2798-08EE-C8C3-6F7CF14E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2" y="406401"/>
            <a:ext cx="9862863" cy="8564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ko-KR" altLang="en-US" sz="4000" spc="-185" dirty="0">
                <a:latin typeface="+mj-ea"/>
              </a:rPr>
              <a:t>데이터 전처리 과정</a:t>
            </a:r>
          </a:p>
        </p:txBody>
      </p:sp>
      <p:sp>
        <p:nvSpPr>
          <p:cNvPr id="6" name="제목 38">
            <a:extLst>
              <a:ext uri="{FF2B5EF4-FFF2-40B4-BE49-F238E27FC236}">
                <a16:creationId xmlns:a16="http://schemas.microsoft.com/office/drawing/2014/main" id="{EB94A68A-D51D-255E-A650-BDDB84AC8884}"/>
              </a:ext>
            </a:extLst>
          </p:cNvPr>
          <p:cNvSpPr txBox="1">
            <a:spLocks/>
          </p:cNvSpPr>
          <p:nvPr/>
        </p:nvSpPr>
        <p:spPr>
          <a:xfrm>
            <a:off x="271404" y="1887965"/>
            <a:ext cx="11393019" cy="3768556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</a:t>
            </a:r>
            <a:r>
              <a:rPr lang="en-US" altLang="ko-KR" sz="1900" spc="-150" dirty="0">
                <a:latin typeface="+mn-ea"/>
                <a:ea typeface="+mn-ea"/>
              </a:rPr>
              <a:t>Morphology</a:t>
            </a:r>
            <a:r>
              <a:rPr lang="ko-KR" altLang="en-US" sz="1900" spc="-150" dirty="0">
                <a:latin typeface="+mn-ea"/>
                <a:ea typeface="+mn-ea"/>
              </a:rPr>
              <a:t> 연산 중 </a:t>
            </a:r>
            <a:r>
              <a:rPr lang="ko-KR" altLang="en-US" sz="1900" b="1" u="sng" spc="-150" dirty="0">
                <a:latin typeface="+mn-ea"/>
                <a:ea typeface="+mn-ea"/>
              </a:rPr>
              <a:t>닫힘 연산</a:t>
            </a:r>
            <a:r>
              <a:rPr lang="ko-KR" altLang="en-US" sz="1900" spc="-150" dirty="0">
                <a:latin typeface="+mn-ea"/>
                <a:ea typeface="+mn-ea"/>
              </a:rPr>
              <a:t>과 </a:t>
            </a:r>
            <a:r>
              <a:rPr lang="en-US" altLang="ko-KR" sz="1900" b="1" u="sng" spc="-150" dirty="0">
                <a:latin typeface="+mn-ea"/>
                <a:ea typeface="+mn-ea"/>
              </a:rPr>
              <a:t>Gradient</a:t>
            </a:r>
            <a:r>
              <a:rPr lang="ko-KR" altLang="en-US" sz="1900" b="1" u="sng" spc="-150" dirty="0">
                <a:latin typeface="+mn-ea"/>
                <a:ea typeface="+mn-ea"/>
              </a:rPr>
              <a:t> 연산</a:t>
            </a:r>
            <a:r>
              <a:rPr lang="ko-KR" altLang="en-US" sz="1900" spc="-150" dirty="0">
                <a:latin typeface="+mn-ea"/>
                <a:ea typeface="+mn-ea"/>
              </a:rPr>
              <a:t>을 사용하였습니다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닫힘 연산은 팽창 연산 후 침식 연산을 적용하여 주변보다 어두운 노이즈를 제거하는데 효과적입니다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연산이란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팽창 연산을 적용한 이미지에서 침식 연산을 적용한 이미지를 빼면 경계 픽셀만 얻게 되는데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이 연산을 </a:t>
            </a: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연산이라고 합니다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900" spc="-150" dirty="0">
                <a:latin typeface="+mn-ea"/>
                <a:ea typeface="+mn-ea"/>
              </a:rPr>
              <a:t>저희는 닫힘 연산을 사용하여 </a:t>
            </a:r>
            <a:r>
              <a:rPr lang="en-US" altLang="ko-KR" sz="1900" spc="-150" dirty="0">
                <a:latin typeface="+mn-ea"/>
                <a:ea typeface="+mn-ea"/>
              </a:rPr>
              <a:t>1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없애고</a:t>
            </a:r>
            <a:endParaRPr lang="en-US" altLang="ko-KR" sz="1900" spc="-15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900" spc="-150" dirty="0">
                <a:latin typeface="+mn-ea"/>
                <a:ea typeface="+mn-ea"/>
              </a:rPr>
              <a:t>Gradient</a:t>
            </a:r>
            <a:r>
              <a:rPr lang="ko-KR" altLang="en-US" sz="1900" spc="-150" dirty="0">
                <a:latin typeface="+mn-ea"/>
                <a:ea typeface="+mn-ea"/>
              </a:rPr>
              <a:t> 연산을 사용하여 </a:t>
            </a:r>
            <a:r>
              <a:rPr lang="en-US" altLang="ko-KR" sz="1900" spc="-150" dirty="0">
                <a:latin typeface="+mn-ea"/>
                <a:ea typeface="+mn-ea"/>
              </a:rPr>
              <a:t>2</a:t>
            </a:r>
            <a:r>
              <a:rPr lang="ko-KR" altLang="en-US" sz="1900" spc="-150" dirty="0">
                <a:latin typeface="+mn-ea"/>
                <a:ea typeface="+mn-ea"/>
              </a:rPr>
              <a:t>차적으로 노이즈를 없애며 옷의 경계를 뚜렷하게 했습니다</a:t>
            </a:r>
            <a:r>
              <a:rPr lang="en-US" altLang="ko-KR" sz="1900" spc="-150" dirty="0">
                <a:latin typeface="+mn-ea"/>
                <a:ea typeface="+mn-ea"/>
              </a:rPr>
              <a:t>.</a:t>
            </a:r>
          </a:p>
        </p:txBody>
      </p:sp>
      <p:sp>
        <p:nvSpPr>
          <p:cNvPr id="9" name="제목 38">
            <a:extLst>
              <a:ext uri="{FF2B5EF4-FFF2-40B4-BE49-F238E27FC236}">
                <a16:creationId xmlns:a16="http://schemas.microsoft.com/office/drawing/2014/main" id="{17C34476-D9F6-9005-524F-E315A8266863}"/>
              </a:ext>
            </a:extLst>
          </p:cNvPr>
          <p:cNvSpPr txBox="1">
            <a:spLocks/>
          </p:cNvSpPr>
          <p:nvPr/>
        </p:nvSpPr>
        <p:spPr>
          <a:xfrm>
            <a:off x="560352" y="4351178"/>
            <a:ext cx="1410215" cy="445258"/>
          </a:xfrm>
          <a:prstGeom prst="rect">
            <a:avLst/>
          </a:prstGeom>
        </p:spPr>
        <p:txBody>
          <a:bodyPr vert="horz" lIns="112542" tIns="56271" rIns="112542" bIns="56271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altLang="ko-KR" sz="2100" spc="-185" dirty="0">
              <a:latin typeface="+mn-ea"/>
              <a:ea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931AA1A-24A1-0E51-3D4F-55486F16B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49" r="59869"/>
          <a:stretch/>
        </p:blipFill>
        <p:spPr>
          <a:xfrm>
            <a:off x="9672548" y="3429000"/>
            <a:ext cx="2093165" cy="1918282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FB734F6-E238-56B2-468C-A38806FB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3821</TotalTime>
  <Words>917</Words>
  <Application>Microsoft Macintosh PowerPoint</Application>
  <PresentationFormat>와이드스크린</PresentationFormat>
  <Paragraphs>169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팀 소개</vt:lpstr>
      <vt:lpstr>Workflow</vt:lpstr>
      <vt:lpstr>Mission 1</vt:lpstr>
      <vt:lpstr>Mission 2</vt:lpstr>
      <vt:lpstr>데이터 전처리 과정</vt:lpstr>
      <vt:lpstr>데이터 전처리 과정</vt:lpstr>
      <vt:lpstr>데이터 전처리 과정</vt:lpstr>
      <vt:lpstr>데이터 전처리 과정</vt:lpstr>
      <vt:lpstr>데이터 전처리 과정</vt:lpstr>
      <vt:lpstr>최종 전처리 코드</vt:lpstr>
      <vt:lpstr>Mission 2</vt:lpstr>
      <vt:lpstr>Mission 3</vt:lpstr>
      <vt:lpstr>Mission 3</vt:lpstr>
      <vt:lpstr>클래스 불균형 이슈</vt:lpstr>
      <vt:lpstr>Mission 3</vt:lpstr>
      <vt:lpstr>라벨 이슈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11008</cp:lastModifiedBy>
  <cp:revision>236</cp:revision>
  <cp:lastPrinted>2021-07-01T01:04:03Z</cp:lastPrinted>
  <dcterms:created xsi:type="dcterms:W3CDTF">2021-06-16T05:52:09Z</dcterms:created>
  <dcterms:modified xsi:type="dcterms:W3CDTF">2022-11-24T06:28:07Z</dcterms:modified>
</cp:coreProperties>
</file>