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9" r:id="rId12"/>
    <p:sldId id="270" r:id="rId13"/>
    <p:sldId id="271" r:id="rId14"/>
    <p:sldId id="272" r:id="rId15"/>
    <p:sldId id="273" r:id="rId16"/>
    <p:sldId id="274" r:id="rId17"/>
    <p:sldId id="266"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8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Roboto Bk"/>
                <a:cs typeface="Roboto B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3999" y="838199"/>
                </a:moveTo>
                <a:lnTo>
                  <a:pt x="0" y="838199"/>
                </a:lnTo>
                <a:lnTo>
                  <a:pt x="0" y="0"/>
                </a:lnTo>
                <a:lnTo>
                  <a:pt x="9143999" y="0"/>
                </a:lnTo>
                <a:lnTo>
                  <a:pt x="9143999" y="838199"/>
                </a:lnTo>
                <a:close/>
              </a:path>
            </a:pathLst>
          </a:custGeom>
          <a:solidFill>
            <a:srgbClr val="FF3300"/>
          </a:solidFill>
        </p:spPr>
        <p:txBody>
          <a:bodyPr wrap="square" lIns="0" tIns="0" rIns="0" bIns="0" rtlCol="0"/>
          <a:lstStyle/>
          <a:p>
            <a:endParaRPr/>
          </a:p>
        </p:txBody>
      </p:sp>
      <p:sp>
        <p:nvSpPr>
          <p:cNvPr id="17" name="bg object 17"/>
          <p:cNvSpPr/>
          <p:nvPr/>
        </p:nvSpPr>
        <p:spPr>
          <a:xfrm>
            <a:off x="0" y="6705600"/>
            <a:ext cx="9144000" cy="152400"/>
          </a:xfrm>
          <a:custGeom>
            <a:avLst/>
            <a:gdLst/>
            <a:ahLst/>
            <a:cxnLst/>
            <a:rect l="l" t="t" r="r" b="b"/>
            <a:pathLst>
              <a:path w="9144000" h="152400">
                <a:moveTo>
                  <a:pt x="0" y="0"/>
                </a:moveTo>
                <a:lnTo>
                  <a:pt x="9143999" y="0"/>
                </a:lnTo>
                <a:lnTo>
                  <a:pt x="9143999" y="152399"/>
                </a:lnTo>
                <a:lnTo>
                  <a:pt x="0" y="152399"/>
                </a:lnTo>
                <a:lnTo>
                  <a:pt x="0" y="0"/>
                </a:lnTo>
                <a:close/>
              </a:path>
            </a:pathLst>
          </a:custGeom>
          <a:solidFill>
            <a:srgbClr val="FF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6553200" y="228600"/>
            <a:ext cx="2057400" cy="635000"/>
          </a:xfrm>
          <a:prstGeom prst="rect">
            <a:avLst/>
          </a:prstGeom>
        </p:spPr>
      </p:pic>
      <p:sp>
        <p:nvSpPr>
          <p:cNvPr id="19" name="bg object 19"/>
          <p:cNvSpPr/>
          <p:nvPr/>
        </p:nvSpPr>
        <p:spPr>
          <a:xfrm>
            <a:off x="6146800" y="0"/>
            <a:ext cx="2997200" cy="838200"/>
          </a:xfrm>
          <a:custGeom>
            <a:avLst/>
            <a:gdLst/>
            <a:ahLst/>
            <a:cxnLst/>
            <a:rect l="l" t="t" r="r" b="b"/>
            <a:pathLst>
              <a:path w="2997200" h="838200">
                <a:moveTo>
                  <a:pt x="2997199" y="838199"/>
                </a:moveTo>
                <a:lnTo>
                  <a:pt x="0" y="838199"/>
                </a:lnTo>
                <a:lnTo>
                  <a:pt x="0" y="0"/>
                </a:lnTo>
                <a:lnTo>
                  <a:pt x="2997199" y="0"/>
                </a:lnTo>
                <a:lnTo>
                  <a:pt x="2997199" y="838199"/>
                </a:lnTo>
                <a:close/>
              </a:path>
            </a:pathLst>
          </a:custGeom>
          <a:solidFill>
            <a:srgbClr val="FF3300"/>
          </a:solidFill>
        </p:spPr>
        <p:txBody>
          <a:bodyPr wrap="square" lIns="0" tIns="0" rIns="0" bIns="0" rtlCol="0"/>
          <a:lstStyle/>
          <a:p>
            <a:endParaRPr/>
          </a:p>
        </p:txBody>
      </p:sp>
      <p:pic>
        <p:nvPicPr>
          <p:cNvPr id="20" name="bg object 20"/>
          <p:cNvPicPr/>
          <p:nvPr/>
        </p:nvPicPr>
        <p:blipFill>
          <a:blip r:embed="rId8" cstate="print"/>
          <a:stretch>
            <a:fillRect/>
          </a:stretch>
        </p:blipFill>
        <p:spPr>
          <a:xfrm>
            <a:off x="6553200" y="228600"/>
            <a:ext cx="2057400" cy="635000"/>
          </a:xfrm>
          <a:prstGeom prst="rect">
            <a:avLst/>
          </a:prstGeom>
        </p:spPr>
      </p:pic>
      <p:sp>
        <p:nvSpPr>
          <p:cNvPr id="21" name="bg object 21"/>
          <p:cNvSpPr/>
          <p:nvPr/>
        </p:nvSpPr>
        <p:spPr>
          <a:xfrm>
            <a:off x="6527800" y="190500"/>
            <a:ext cx="2076450" cy="685800"/>
          </a:xfrm>
          <a:custGeom>
            <a:avLst/>
            <a:gdLst/>
            <a:ahLst/>
            <a:cxnLst/>
            <a:rect l="l" t="t" r="r" b="b"/>
            <a:pathLst>
              <a:path w="2076450" h="685800">
                <a:moveTo>
                  <a:pt x="2076449" y="685799"/>
                </a:moveTo>
                <a:lnTo>
                  <a:pt x="0" y="685799"/>
                </a:lnTo>
                <a:lnTo>
                  <a:pt x="0" y="0"/>
                </a:lnTo>
                <a:lnTo>
                  <a:pt x="2076449" y="0"/>
                </a:lnTo>
                <a:lnTo>
                  <a:pt x="2076449" y="685799"/>
                </a:lnTo>
                <a:close/>
              </a:path>
            </a:pathLst>
          </a:custGeom>
          <a:solidFill>
            <a:srgbClr val="FFFFFF"/>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6553200" y="228600"/>
            <a:ext cx="1920875" cy="609600"/>
          </a:xfrm>
          <a:prstGeom prst="rect">
            <a:avLst/>
          </a:prstGeom>
        </p:spPr>
      </p:pic>
      <p:sp>
        <p:nvSpPr>
          <p:cNvPr id="2" name="Holder 2"/>
          <p:cNvSpPr>
            <a:spLocks noGrp="1"/>
          </p:cNvSpPr>
          <p:nvPr>
            <p:ph type="title"/>
          </p:nvPr>
        </p:nvSpPr>
        <p:spPr>
          <a:xfrm>
            <a:off x="1408083" y="1642750"/>
            <a:ext cx="6327833" cy="1126489"/>
          </a:xfrm>
          <a:prstGeom prst="rect">
            <a:avLst/>
          </a:prstGeom>
        </p:spPr>
        <p:txBody>
          <a:bodyPr wrap="square" lIns="0" tIns="0" rIns="0" bIns="0">
            <a:spAutoFit/>
          </a:bodyPr>
          <a:lstStyle>
            <a:lvl1pPr>
              <a:defRPr sz="3600" b="0" i="0">
                <a:solidFill>
                  <a:srgbClr val="FF0000"/>
                </a:solidFill>
                <a:latin typeface="Arial Black"/>
                <a:cs typeface="Arial Black"/>
              </a:defRPr>
            </a:lvl1pPr>
          </a:lstStyle>
          <a:p>
            <a:endParaRPr/>
          </a:p>
        </p:txBody>
      </p:sp>
      <p:sp>
        <p:nvSpPr>
          <p:cNvPr id="3" name="Holder 3"/>
          <p:cNvSpPr>
            <a:spLocks noGrp="1"/>
          </p:cNvSpPr>
          <p:nvPr>
            <p:ph type="body" idx="1"/>
          </p:nvPr>
        </p:nvSpPr>
        <p:spPr>
          <a:xfrm>
            <a:off x="486960" y="1255945"/>
            <a:ext cx="7704455" cy="1447800"/>
          </a:xfrm>
          <a:prstGeom prst="rect">
            <a:avLst/>
          </a:prstGeom>
        </p:spPr>
        <p:txBody>
          <a:bodyPr wrap="square" lIns="0" tIns="0" rIns="0" bIns="0">
            <a:spAutoFit/>
          </a:bodyPr>
          <a:lstStyle>
            <a:lvl1pPr>
              <a:defRPr sz="3200" b="1" i="0">
                <a:solidFill>
                  <a:schemeClr val="tx1"/>
                </a:solidFill>
                <a:latin typeface="Roboto Bk"/>
                <a:cs typeface="Roboto Bk"/>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8" y="1626236"/>
            <a:ext cx="8382000" cy="536814"/>
          </a:xfrm>
          <a:prstGeom prst="rect">
            <a:avLst/>
          </a:prstGeom>
        </p:spPr>
        <p:txBody>
          <a:bodyPr vert="horz" wrap="square" lIns="0" tIns="8890" rIns="0" bIns="0" rtlCol="0">
            <a:spAutoFit/>
          </a:bodyPr>
          <a:lstStyle/>
          <a:p>
            <a:pPr marL="2041525" marR="5080" indent="-2028825" algn="ctr">
              <a:lnSpc>
                <a:spcPct val="100699"/>
              </a:lnSpc>
              <a:spcBef>
                <a:spcPts val="70"/>
              </a:spcBef>
            </a:pPr>
            <a:r>
              <a:rPr b="1" spc="-15" dirty="0">
                <a:latin typeface="Times New Roman" panose="02020603050405020304" pitchFamily="18" charset="0"/>
                <a:cs typeface="Times New Roman" panose="02020603050405020304" pitchFamily="18" charset="0"/>
              </a:rPr>
              <a:t>Front </a:t>
            </a:r>
            <a:r>
              <a:rPr b="1" spc="-5" dirty="0">
                <a:latin typeface="Times New Roman" panose="02020603050405020304" pitchFamily="18" charset="0"/>
                <a:cs typeface="Times New Roman" panose="02020603050405020304" pitchFamily="18" charset="0"/>
              </a:rPr>
              <a:t>End Engineering-I </a:t>
            </a:r>
            <a:r>
              <a:rPr b="1" spc="-1190"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Project</a:t>
            </a:r>
          </a:p>
        </p:txBody>
      </p:sp>
      <p:sp>
        <p:nvSpPr>
          <p:cNvPr id="3" name="object 3"/>
          <p:cNvSpPr txBox="1"/>
          <p:nvPr/>
        </p:nvSpPr>
        <p:spPr>
          <a:xfrm>
            <a:off x="3367280" y="4710841"/>
            <a:ext cx="73025" cy="297815"/>
          </a:xfrm>
          <a:prstGeom prst="rect">
            <a:avLst/>
          </a:prstGeom>
        </p:spPr>
        <p:txBody>
          <a:bodyPr vert="horz" wrap="square" lIns="0" tIns="0" rIns="0" bIns="0" rtlCol="0">
            <a:spAutoFit/>
          </a:bodyPr>
          <a:lstStyle/>
          <a:p>
            <a:pPr>
              <a:lnSpc>
                <a:spcPts val="2255"/>
              </a:lnSpc>
            </a:pPr>
            <a:r>
              <a:rPr sz="2000" b="1" spc="-30" dirty="0">
                <a:latin typeface="Times New Roman" panose="02020603050405020304" pitchFamily="18" charset="0"/>
                <a:cs typeface="Times New Roman" panose="02020603050405020304" pitchFamily="18" charset="0"/>
              </a:rPr>
              <a:t>:</a:t>
            </a:r>
            <a:endParaRPr sz="2000">
              <a:latin typeface="Times New Roman" panose="02020603050405020304" pitchFamily="18" charset="0"/>
              <a:cs typeface="Times New Roman" panose="02020603050405020304" pitchFamily="18" charset="0"/>
            </a:endParaRPr>
          </a:p>
        </p:txBody>
      </p:sp>
      <p:sp>
        <p:nvSpPr>
          <p:cNvPr id="4" name="object 4"/>
          <p:cNvSpPr/>
          <p:nvPr/>
        </p:nvSpPr>
        <p:spPr>
          <a:xfrm>
            <a:off x="2195735" y="2852935"/>
            <a:ext cx="5113020" cy="2185670"/>
          </a:xfrm>
          <a:custGeom>
            <a:avLst/>
            <a:gdLst/>
            <a:ahLst/>
            <a:cxnLst/>
            <a:rect l="l" t="t" r="r" b="b"/>
            <a:pathLst>
              <a:path w="5113020" h="2185670">
                <a:moveTo>
                  <a:pt x="5112567" y="2185214"/>
                </a:moveTo>
                <a:lnTo>
                  <a:pt x="0" y="2185214"/>
                </a:lnTo>
                <a:lnTo>
                  <a:pt x="0" y="0"/>
                </a:lnTo>
                <a:lnTo>
                  <a:pt x="5112567" y="0"/>
                </a:lnTo>
                <a:lnTo>
                  <a:pt x="5112567" y="2185214"/>
                </a:lnTo>
                <a:close/>
              </a:path>
            </a:pathLst>
          </a:custGeom>
          <a:solidFill>
            <a:srgbClr val="FABE8E"/>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txBox="1"/>
          <p:nvPr/>
        </p:nvSpPr>
        <p:spPr>
          <a:xfrm>
            <a:off x="2274460" y="2879585"/>
            <a:ext cx="1403985"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Times New Roman" panose="02020603050405020304" pitchFamily="18" charset="0"/>
                <a:cs typeface="Times New Roman" panose="02020603050405020304" pitchFamily="18" charset="0"/>
              </a:rPr>
              <a:t>Team</a:t>
            </a:r>
            <a:r>
              <a:rPr sz="2000" spc="-5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Details</a:t>
            </a:r>
            <a:r>
              <a:rPr sz="2000" spc="-1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graphicFrame>
        <p:nvGraphicFramePr>
          <p:cNvPr id="6" name="object 6"/>
          <p:cNvGraphicFramePr>
            <a:graphicFrameLocks noGrp="1"/>
          </p:cNvGraphicFramePr>
          <p:nvPr>
            <p:extLst>
              <p:ext uri="{D42A27DB-BD31-4B8C-83A1-F6EECF244321}">
                <p14:modId xmlns:p14="http://schemas.microsoft.com/office/powerpoint/2010/main" val="3879715742"/>
              </p:ext>
            </p:extLst>
          </p:nvPr>
        </p:nvGraphicFramePr>
        <p:xfrm>
          <a:off x="2329560" y="3215577"/>
          <a:ext cx="4130675" cy="1138292"/>
        </p:xfrm>
        <a:graphic>
          <a:graphicData uri="http://schemas.openxmlformats.org/drawingml/2006/table">
            <a:tbl>
              <a:tblPr firstRow="1" bandRow="1">
                <a:tableStyleId>{2D5ABB26-0587-4C30-8999-92F81FD0307C}</a:tableStyleId>
              </a:tblPr>
              <a:tblGrid>
                <a:gridCol w="2633345">
                  <a:extLst>
                    <a:ext uri="{9D8B030D-6E8A-4147-A177-3AD203B41FA5}">
                      <a16:colId xmlns:a16="http://schemas.microsoft.com/office/drawing/2014/main" val="20000"/>
                    </a:ext>
                  </a:extLst>
                </a:gridCol>
                <a:gridCol w="1497330">
                  <a:extLst>
                    <a:ext uri="{9D8B030D-6E8A-4147-A177-3AD203B41FA5}">
                      <a16:colId xmlns:a16="http://schemas.microsoft.com/office/drawing/2014/main" val="20001"/>
                    </a:ext>
                  </a:extLst>
                </a:gridCol>
              </a:tblGrid>
              <a:tr h="265172">
                <a:tc>
                  <a:txBody>
                    <a:bodyPr/>
                    <a:lstStyle/>
                    <a:p>
                      <a:pPr marL="31750" lvl="0" algn="l">
                        <a:lnSpc>
                          <a:spcPts val="1989"/>
                        </a:lnSpc>
                      </a:pPr>
                      <a:r>
                        <a:rPr lang="en-US" sz="1800" spc="-5" dirty="0" smtClean="0">
                          <a:latin typeface="Times New Roman" panose="02020603050405020304" pitchFamily="18" charset="0"/>
                          <a:cs typeface="Times New Roman" panose="02020603050405020304" pitchFamily="18" charset="0"/>
                        </a:rPr>
                        <a:t>SUJAL RASTOGI</a:t>
                      </a:r>
                      <a:endParaRPr lang="en-US" sz="1800" dirty="0">
                        <a:latin typeface="Times New Roman" panose="02020603050405020304" pitchFamily="18" charset="0"/>
                        <a:cs typeface="Times New Roman" panose="02020603050405020304" pitchFamily="18" charset="0"/>
                      </a:endParaRPr>
                    </a:p>
                  </a:txBody>
                  <a:tcPr marL="0" marR="0" marT="0" marB="0">
                    <a:solidFill>
                      <a:srgbClr val="FABE8E"/>
                    </a:solidFill>
                  </a:tcPr>
                </a:tc>
                <a:tc>
                  <a:txBody>
                    <a:bodyPr/>
                    <a:lstStyle/>
                    <a:p>
                      <a:pPr marR="24130" algn="l">
                        <a:lnSpc>
                          <a:spcPts val="1989"/>
                        </a:lnSpc>
                      </a:pPr>
                      <a:r>
                        <a:rPr sz="1800" spc="-5" dirty="0" smtClean="0">
                          <a:latin typeface="Times New Roman" panose="02020603050405020304" pitchFamily="18" charset="0"/>
                          <a:cs typeface="Times New Roman" panose="02020603050405020304" pitchFamily="18" charset="0"/>
                        </a:rPr>
                        <a:t>2210990</a:t>
                      </a:r>
                      <a:r>
                        <a:rPr lang="en-US" sz="1800" spc="-5" dirty="0" smtClean="0">
                          <a:latin typeface="Times New Roman" panose="02020603050405020304" pitchFamily="18" charset="0"/>
                          <a:cs typeface="Times New Roman" panose="02020603050405020304" pitchFamily="18" charset="0"/>
                        </a:rPr>
                        <a:t>869</a:t>
                      </a:r>
                      <a:endParaRPr sz="1800" dirty="0">
                        <a:latin typeface="Times New Roman" panose="02020603050405020304" pitchFamily="18" charset="0"/>
                        <a:cs typeface="Times New Roman" panose="02020603050405020304" pitchFamily="18" charset="0"/>
                      </a:endParaRPr>
                    </a:p>
                  </a:txBody>
                  <a:tcPr marL="0" marR="0" marT="0" marB="0">
                    <a:solidFill>
                      <a:srgbClr val="FABE8E"/>
                    </a:solidFill>
                  </a:tcPr>
                </a:tc>
                <a:extLst>
                  <a:ext uri="{0D108BD9-81ED-4DB2-BD59-A6C34878D82A}">
                    <a16:rowId xmlns:a16="http://schemas.microsoft.com/office/drawing/2014/main" val="10000"/>
                  </a:ext>
                </a:extLst>
              </a:tr>
              <a:tr h="289496">
                <a:tc>
                  <a:txBody>
                    <a:bodyPr/>
                    <a:lstStyle/>
                    <a:p>
                      <a:pPr marL="60325" lvl="0" algn="l">
                        <a:lnSpc>
                          <a:spcPts val="2065"/>
                        </a:lnSpc>
                      </a:pPr>
                      <a:r>
                        <a:rPr lang="en-US" sz="1800" spc="-5" dirty="0" smtClean="0">
                          <a:latin typeface="Times New Roman" panose="02020603050405020304" pitchFamily="18" charset="0"/>
                          <a:cs typeface="Times New Roman" panose="02020603050405020304" pitchFamily="18" charset="0"/>
                        </a:rPr>
                        <a:t>SUKOON</a:t>
                      </a:r>
                      <a:endParaRPr lang="en-US" sz="1800" dirty="0">
                        <a:latin typeface="Times New Roman" panose="02020603050405020304" pitchFamily="18" charset="0"/>
                        <a:cs typeface="Times New Roman" panose="02020603050405020304" pitchFamily="18" charset="0"/>
                      </a:endParaRPr>
                    </a:p>
                  </a:txBody>
                  <a:tcPr marL="0" marR="0" marT="0" marB="0">
                    <a:solidFill>
                      <a:srgbClr val="FABE8E"/>
                    </a:solidFill>
                  </a:tcPr>
                </a:tc>
                <a:tc>
                  <a:txBody>
                    <a:bodyPr/>
                    <a:lstStyle/>
                    <a:p>
                      <a:pPr marR="59055" algn="l">
                        <a:lnSpc>
                          <a:spcPts val="2065"/>
                        </a:lnSpc>
                      </a:pPr>
                      <a:r>
                        <a:rPr sz="1800" spc="-5" dirty="0" smtClean="0">
                          <a:latin typeface="Times New Roman" panose="02020603050405020304" pitchFamily="18" charset="0"/>
                          <a:cs typeface="Times New Roman" panose="02020603050405020304" pitchFamily="18" charset="0"/>
                        </a:rPr>
                        <a:t>2210990</a:t>
                      </a:r>
                      <a:r>
                        <a:rPr lang="en-US" sz="1800" spc="-5" dirty="0" smtClean="0">
                          <a:latin typeface="Times New Roman" panose="02020603050405020304" pitchFamily="18" charset="0"/>
                          <a:cs typeface="Times New Roman" panose="02020603050405020304" pitchFamily="18" charset="0"/>
                        </a:rPr>
                        <a:t>870</a:t>
                      </a:r>
                      <a:endParaRPr sz="1800" dirty="0">
                        <a:latin typeface="Times New Roman" panose="02020603050405020304" pitchFamily="18" charset="0"/>
                        <a:cs typeface="Times New Roman" panose="02020603050405020304" pitchFamily="18" charset="0"/>
                      </a:endParaRPr>
                    </a:p>
                  </a:txBody>
                  <a:tcPr marL="0" marR="0" marT="0" marB="0">
                    <a:solidFill>
                      <a:srgbClr val="FABE8E"/>
                    </a:solidFill>
                  </a:tcPr>
                </a:tc>
                <a:extLst>
                  <a:ext uri="{0D108BD9-81ED-4DB2-BD59-A6C34878D82A}">
                    <a16:rowId xmlns:a16="http://schemas.microsoft.com/office/drawing/2014/main" val="10001"/>
                  </a:ext>
                </a:extLst>
              </a:tr>
              <a:tr h="303974">
                <a:tc>
                  <a:txBody>
                    <a:bodyPr/>
                    <a:lstStyle/>
                    <a:p>
                      <a:pPr marL="74930" lvl="0" algn="l">
                        <a:lnSpc>
                          <a:spcPct val="100000"/>
                        </a:lnSpc>
                        <a:spcBef>
                          <a:spcPts val="20"/>
                        </a:spcBef>
                      </a:pPr>
                      <a:r>
                        <a:rPr lang="en-IN" b="0" i="0" dirty="0" smtClean="0">
                          <a:solidFill>
                            <a:schemeClr val="tx1"/>
                          </a:solidFill>
                          <a:effectLst/>
                          <a:latin typeface="Times New Roman" panose="02020603050405020304" pitchFamily="18" charset="0"/>
                          <a:ea typeface="+mn-ea"/>
                          <a:cs typeface="Times New Roman" panose="02020603050405020304" pitchFamily="18" charset="0"/>
                        </a:rPr>
                        <a:t>SULABH GARG</a:t>
                      </a:r>
                      <a:endParaRPr lang="en-IN" sz="1800" dirty="0">
                        <a:latin typeface="Times New Roman" panose="02020603050405020304" pitchFamily="18" charset="0"/>
                        <a:cs typeface="Times New Roman" panose="02020603050405020304" pitchFamily="18" charset="0"/>
                      </a:endParaRPr>
                    </a:p>
                  </a:txBody>
                  <a:tcPr marL="0" marR="0" marT="2540" marB="0">
                    <a:solidFill>
                      <a:srgbClr val="FABE8E"/>
                    </a:solidFill>
                  </a:tcPr>
                </a:tc>
                <a:tc>
                  <a:txBody>
                    <a:bodyPr/>
                    <a:lstStyle/>
                    <a:p>
                      <a:pPr marR="31750" algn="l">
                        <a:lnSpc>
                          <a:spcPct val="100000"/>
                        </a:lnSpc>
                        <a:spcBef>
                          <a:spcPts val="20"/>
                        </a:spcBef>
                      </a:pPr>
                      <a:r>
                        <a:rPr sz="1800" spc="-5" dirty="0" smtClean="0">
                          <a:latin typeface="Times New Roman" panose="02020603050405020304" pitchFamily="18" charset="0"/>
                          <a:cs typeface="Times New Roman" panose="02020603050405020304" pitchFamily="18" charset="0"/>
                        </a:rPr>
                        <a:t>2210990</a:t>
                      </a:r>
                      <a:r>
                        <a:rPr lang="en-US" sz="1800" spc="-5" dirty="0" smtClean="0">
                          <a:latin typeface="Times New Roman" panose="02020603050405020304" pitchFamily="18" charset="0"/>
                          <a:cs typeface="Times New Roman" panose="02020603050405020304" pitchFamily="18" charset="0"/>
                        </a:rPr>
                        <a:t>871</a:t>
                      </a:r>
                      <a:endParaRPr sz="1800" dirty="0">
                        <a:latin typeface="Times New Roman" panose="02020603050405020304" pitchFamily="18" charset="0"/>
                        <a:cs typeface="Times New Roman" panose="02020603050405020304" pitchFamily="18" charset="0"/>
                      </a:endParaRPr>
                    </a:p>
                  </a:txBody>
                  <a:tcPr marL="0" marR="0" marT="2540" marB="0">
                    <a:solidFill>
                      <a:srgbClr val="FABE8E"/>
                    </a:solidFill>
                  </a:tcPr>
                </a:tc>
                <a:extLst>
                  <a:ext uri="{0D108BD9-81ED-4DB2-BD59-A6C34878D82A}">
                    <a16:rowId xmlns:a16="http://schemas.microsoft.com/office/drawing/2014/main" val="10002"/>
                  </a:ext>
                </a:extLst>
              </a:tr>
              <a:tr h="279650">
                <a:tc>
                  <a:txBody>
                    <a:bodyPr/>
                    <a:lstStyle/>
                    <a:p>
                      <a:pPr marL="103505" lvl="0" algn="l">
                        <a:lnSpc>
                          <a:spcPts val="2080"/>
                        </a:lnSpc>
                        <a:spcBef>
                          <a:spcPts val="20"/>
                        </a:spcBef>
                      </a:pPr>
                      <a:r>
                        <a:rPr lang="en-IN" sz="1800" spc="-5" dirty="0" smtClean="0">
                          <a:latin typeface="Times New Roman" panose="02020603050405020304" pitchFamily="18" charset="0"/>
                          <a:cs typeface="Times New Roman" panose="02020603050405020304" pitchFamily="18" charset="0"/>
                        </a:rPr>
                        <a:t>SUMAN RANJAN</a:t>
                      </a:r>
                      <a:endParaRPr lang="en-IN" sz="1800" dirty="0">
                        <a:latin typeface="Times New Roman" panose="02020603050405020304" pitchFamily="18" charset="0"/>
                        <a:cs typeface="Times New Roman" panose="02020603050405020304" pitchFamily="18" charset="0"/>
                      </a:endParaRPr>
                    </a:p>
                  </a:txBody>
                  <a:tcPr marL="0" marR="0" marT="2540" marB="0">
                    <a:solidFill>
                      <a:srgbClr val="FABE8E"/>
                    </a:solidFill>
                  </a:tcPr>
                </a:tc>
                <a:tc>
                  <a:txBody>
                    <a:bodyPr/>
                    <a:lstStyle/>
                    <a:p>
                      <a:pPr marR="40640" algn="l">
                        <a:lnSpc>
                          <a:spcPts val="2080"/>
                        </a:lnSpc>
                        <a:spcBef>
                          <a:spcPts val="20"/>
                        </a:spcBef>
                      </a:pPr>
                      <a:r>
                        <a:rPr sz="1800" spc="-5" dirty="0" smtClean="0">
                          <a:latin typeface="Times New Roman" panose="02020603050405020304" pitchFamily="18" charset="0"/>
                          <a:cs typeface="Times New Roman" panose="02020603050405020304" pitchFamily="18" charset="0"/>
                        </a:rPr>
                        <a:t>2210990</a:t>
                      </a:r>
                      <a:r>
                        <a:rPr lang="en-US" sz="1800" spc="-5" dirty="0" smtClean="0">
                          <a:latin typeface="Times New Roman" panose="02020603050405020304" pitchFamily="18" charset="0"/>
                          <a:cs typeface="Times New Roman" panose="02020603050405020304" pitchFamily="18" charset="0"/>
                        </a:rPr>
                        <a:t>872</a:t>
                      </a:r>
                      <a:endParaRPr sz="1800" dirty="0">
                        <a:latin typeface="Times New Roman" panose="02020603050405020304" pitchFamily="18" charset="0"/>
                        <a:cs typeface="Times New Roman" panose="02020603050405020304" pitchFamily="18" charset="0"/>
                      </a:endParaRPr>
                    </a:p>
                  </a:txBody>
                  <a:tcPr marL="0" marR="0" marT="2540" marB="0">
                    <a:solidFill>
                      <a:srgbClr val="FABE8E"/>
                    </a:solidFill>
                  </a:tcPr>
                </a:tc>
                <a:extLst>
                  <a:ext uri="{0D108BD9-81ED-4DB2-BD59-A6C34878D82A}">
                    <a16:rowId xmlns:a16="http://schemas.microsoft.com/office/drawing/2014/main" val="10003"/>
                  </a:ext>
                </a:extLst>
              </a:tr>
            </a:tbl>
          </a:graphicData>
        </a:graphic>
      </p:graphicFrame>
      <p:sp>
        <p:nvSpPr>
          <p:cNvPr id="7" name="object 7"/>
          <p:cNvSpPr txBox="1"/>
          <p:nvPr/>
        </p:nvSpPr>
        <p:spPr>
          <a:xfrm>
            <a:off x="1453830" y="5324637"/>
            <a:ext cx="6236335" cy="628377"/>
          </a:xfrm>
          <a:prstGeom prst="rect">
            <a:avLst/>
          </a:prstGeom>
        </p:spPr>
        <p:txBody>
          <a:bodyPr vert="horz" wrap="square" lIns="0" tIns="12700" rIns="0" bIns="0" rtlCol="0">
            <a:spAutoFit/>
          </a:bodyPr>
          <a:lstStyle/>
          <a:p>
            <a:pPr marL="12700" marR="5080" algn="ctr">
              <a:lnSpc>
                <a:spcPct val="100000"/>
              </a:lnSpc>
            </a:pPr>
            <a:r>
              <a:rPr sz="2000" b="1" spc="160" dirty="0" err="1" smtClean="0">
                <a:solidFill>
                  <a:srgbClr val="FF0000"/>
                </a:solidFill>
                <a:latin typeface="Times New Roman" panose="02020603050405020304" pitchFamily="18" charset="0"/>
                <a:cs typeface="Times New Roman" panose="02020603050405020304" pitchFamily="18" charset="0"/>
              </a:rPr>
              <a:t>Chitkara</a:t>
            </a:r>
            <a:r>
              <a:rPr sz="2000" b="1" spc="15" dirty="0" smtClean="0">
                <a:solidFill>
                  <a:srgbClr val="FF0000"/>
                </a:solidFill>
                <a:latin typeface="Times New Roman" panose="02020603050405020304" pitchFamily="18" charset="0"/>
                <a:cs typeface="Times New Roman" panose="02020603050405020304" pitchFamily="18" charset="0"/>
              </a:rPr>
              <a:t> </a:t>
            </a:r>
            <a:r>
              <a:rPr sz="2000" b="1" spc="145" dirty="0">
                <a:solidFill>
                  <a:srgbClr val="FF0000"/>
                </a:solidFill>
                <a:latin typeface="Times New Roman" panose="02020603050405020304" pitchFamily="18" charset="0"/>
                <a:cs typeface="Times New Roman" panose="02020603050405020304" pitchFamily="18" charset="0"/>
              </a:rPr>
              <a:t>University</a:t>
            </a:r>
            <a:r>
              <a:rPr sz="2000" b="1" spc="15" dirty="0">
                <a:solidFill>
                  <a:srgbClr val="FF0000"/>
                </a:solidFill>
                <a:latin typeface="Times New Roman" panose="02020603050405020304" pitchFamily="18" charset="0"/>
                <a:cs typeface="Times New Roman" panose="02020603050405020304" pitchFamily="18" charset="0"/>
              </a:rPr>
              <a:t> </a:t>
            </a:r>
            <a:r>
              <a:rPr sz="2000" b="1" spc="125" dirty="0">
                <a:solidFill>
                  <a:srgbClr val="FF0000"/>
                </a:solidFill>
                <a:latin typeface="Times New Roman" panose="02020603050405020304" pitchFamily="18" charset="0"/>
                <a:cs typeface="Times New Roman" panose="02020603050405020304" pitchFamily="18" charset="0"/>
              </a:rPr>
              <a:t>Institute</a:t>
            </a:r>
            <a:r>
              <a:rPr sz="2000" b="1" spc="15" dirty="0">
                <a:solidFill>
                  <a:srgbClr val="FF0000"/>
                </a:solidFill>
                <a:latin typeface="Times New Roman" panose="02020603050405020304" pitchFamily="18" charset="0"/>
                <a:cs typeface="Times New Roman" panose="02020603050405020304" pitchFamily="18" charset="0"/>
              </a:rPr>
              <a:t> </a:t>
            </a:r>
            <a:r>
              <a:rPr sz="2000" b="1" spc="100" dirty="0">
                <a:solidFill>
                  <a:srgbClr val="FF0000"/>
                </a:solidFill>
                <a:latin typeface="Times New Roman" panose="02020603050405020304" pitchFamily="18" charset="0"/>
                <a:cs typeface="Times New Roman" panose="02020603050405020304" pitchFamily="18" charset="0"/>
              </a:rPr>
              <a:t>of</a:t>
            </a:r>
            <a:r>
              <a:rPr sz="2000" b="1" spc="20" dirty="0">
                <a:solidFill>
                  <a:srgbClr val="FF0000"/>
                </a:solidFill>
                <a:latin typeface="Times New Roman" panose="02020603050405020304" pitchFamily="18" charset="0"/>
                <a:cs typeface="Times New Roman" panose="02020603050405020304" pitchFamily="18" charset="0"/>
              </a:rPr>
              <a:t> </a:t>
            </a:r>
            <a:r>
              <a:rPr sz="2000" b="1" spc="145" dirty="0">
                <a:solidFill>
                  <a:srgbClr val="FF0000"/>
                </a:solidFill>
                <a:latin typeface="Times New Roman" panose="02020603050405020304" pitchFamily="18" charset="0"/>
                <a:cs typeface="Times New Roman" panose="02020603050405020304" pitchFamily="18" charset="0"/>
              </a:rPr>
              <a:t>Engineering</a:t>
            </a:r>
            <a:r>
              <a:rPr sz="2000" b="1" spc="15" dirty="0">
                <a:solidFill>
                  <a:srgbClr val="FF0000"/>
                </a:solidFill>
                <a:latin typeface="Times New Roman" panose="02020603050405020304" pitchFamily="18" charset="0"/>
                <a:cs typeface="Times New Roman" panose="02020603050405020304" pitchFamily="18" charset="0"/>
              </a:rPr>
              <a:t> </a:t>
            </a:r>
            <a:r>
              <a:rPr sz="2000" b="1" spc="160" dirty="0">
                <a:solidFill>
                  <a:srgbClr val="FF0000"/>
                </a:solidFill>
                <a:latin typeface="Times New Roman" panose="02020603050405020304" pitchFamily="18" charset="0"/>
                <a:cs typeface="Times New Roman" panose="02020603050405020304" pitchFamily="18" charset="0"/>
              </a:rPr>
              <a:t>and </a:t>
            </a:r>
            <a:r>
              <a:rPr sz="2000" b="1" spc="-484" dirty="0">
                <a:solidFill>
                  <a:srgbClr val="FF0000"/>
                </a:solidFill>
                <a:latin typeface="Times New Roman" panose="02020603050405020304" pitchFamily="18" charset="0"/>
                <a:cs typeface="Times New Roman" panose="02020603050405020304" pitchFamily="18" charset="0"/>
              </a:rPr>
              <a:t> </a:t>
            </a:r>
            <a:r>
              <a:rPr sz="2000" b="1" spc="85" dirty="0">
                <a:solidFill>
                  <a:srgbClr val="FF0000"/>
                </a:solidFill>
                <a:latin typeface="Times New Roman" panose="02020603050405020304" pitchFamily="18" charset="0"/>
                <a:cs typeface="Times New Roman" panose="02020603050405020304" pitchFamily="18" charset="0"/>
              </a:rPr>
              <a:t>Technology</a:t>
            </a:r>
            <a:r>
              <a:rPr lang="en-US" sz="2000" b="1" spc="85" dirty="0">
                <a:solidFill>
                  <a:srgbClr val="FF0000"/>
                </a:solidFill>
                <a:latin typeface="Times New Roman" panose="02020603050405020304" pitchFamily="18" charset="0"/>
                <a:cs typeface="Times New Roman" panose="02020603050405020304" pitchFamily="18" charset="0"/>
              </a:rPr>
              <a:t>, </a:t>
            </a:r>
            <a:r>
              <a:rPr sz="2000" b="1" spc="160" dirty="0" err="1">
                <a:solidFill>
                  <a:srgbClr val="FF0000"/>
                </a:solidFill>
                <a:latin typeface="Times New Roman" panose="02020603050405020304" pitchFamily="18" charset="0"/>
                <a:cs typeface="Times New Roman" panose="02020603050405020304" pitchFamily="18" charset="0"/>
              </a:rPr>
              <a:t>Chitkara</a:t>
            </a:r>
            <a:r>
              <a:rPr sz="2000" b="1" dirty="0">
                <a:solidFill>
                  <a:srgbClr val="FF0000"/>
                </a:solidFill>
                <a:latin typeface="Times New Roman" panose="02020603050405020304" pitchFamily="18" charset="0"/>
                <a:cs typeface="Times New Roman" panose="02020603050405020304" pitchFamily="18" charset="0"/>
              </a:rPr>
              <a:t> </a:t>
            </a:r>
            <a:r>
              <a:rPr sz="2000" b="1" spc="120" dirty="0">
                <a:solidFill>
                  <a:srgbClr val="FF0000"/>
                </a:solidFill>
                <a:latin typeface="Times New Roman" panose="02020603050405020304" pitchFamily="18" charset="0"/>
                <a:cs typeface="Times New Roman" panose="02020603050405020304" pitchFamily="18" charset="0"/>
              </a:rPr>
              <a:t>University,</a:t>
            </a:r>
            <a:r>
              <a:rPr sz="2000" b="1" dirty="0">
                <a:solidFill>
                  <a:srgbClr val="FF0000"/>
                </a:solidFill>
                <a:latin typeface="Times New Roman" panose="02020603050405020304" pitchFamily="18" charset="0"/>
                <a:cs typeface="Times New Roman" panose="02020603050405020304" pitchFamily="18" charset="0"/>
              </a:rPr>
              <a:t> </a:t>
            </a:r>
            <a:r>
              <a:rPr sz="2000" b="1" spc="140" dirty="0">
                <a:solidFill>
                  <a:srgbClr val="FF0000"/>
                </a:solidFill>
                <a:latin typeface="Times New Roman" panose="02020603050405020304" pitchFamily="18" charset="0"/>
                <a:cs typeface="Times New Roman" panose="02020603050405020304" pitchFamily="18" charset="0"/>
              </a:rPr>
              <a:t>Punjab</a:t>
            </a:r>
            <a:endParaRPr sz="2000"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274460" y="4495800"/>
            <a:ext cx="48121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Faculty Coordinator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Vikas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Solanki</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295400"/>
            <a:ext cx="8229600"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social share buttons project is an </a:t>
            </a:r>
            <a:r>
              <a:rPr lang="en-US" sz="2800" dirty="0" smtClean="0">
                <a:latin typeface="Times New Roman" panose="02020603050405020304" pitchFamily="18" charset="0"/>
                <a:cs typeface="Times New Roman" panose="02020603050405020304" pitchFamily="18" charset="0"/>
              </a:rPr>
              <a:t>excellent </a:t>
            </a:r>
            <a:r>
              <a:rPr lang="en-US" sz="2800" dirty="0">
                <a:latin typeface="Times New Roman" panose="02020603050405020304" pitchFamily="18" charset="0"/>
                <a:cs typeface="Times New Roman" panose="02020603050405020304" pitchFamily="18" charset="0"/>
              </a:rPr>
              <a:t>solution for website owners who </a:t>
            </a:r>
            <a:r>
              <a:rPr lang="en-US" sz="2800" dirty="0" smtClean="0">
                <a:latin typeface="Times New Roman" panose="02020603050405020304" pitchFamily="18" charset="0"/>
                <a:cs typeface="Times New Roman" panose="02020603050405020304" pitchFamily="18" charset="0"/>
              </a:rPr>
              <a:t>want </a:t>
            </a:r>
            <a:r>
              <a:rPr lang="en-US" sz="2800" dirty="0">
                <a:latin typeface="Times New Roman" panose="02020603050405020304" pitchFamily="18" charset="0"/>
                <a:cs typeface="Times New Roman" panose="02020603050405020304" pitchFamily="18" charset="0"/>
              </a:rPr>
              <a:t>to increase their online presence and </a:t>
            </a:r>
            <a:r>
              <a:rPr lang="en-US" sz="2800" dirty="0" smtClean="0">
                <a:latin typeface="Times New Roman" panose="02020603050405020304" pitchFamily="18" charset="0"/>
                <a:cs typeface="Times New Roman" panose="02020603050405020304" pitchFamily="18" charset="0"/>
              </a:rPr>
              <a:t>attract </a:t>
            </a:r>
            <a:r>
              <a:rPr lang="en-US" sz="2800" dirty="0">
                <a:latin typeface="Times New Roman" panose="02020603050405020304" pitchFamily="18" charset="0"/>
                <a:cs typeface="Times New Roman" panose="02020603050405020304" pitchFamily="18" charset="0"/>
              </a:rPr>
              <a:t>more visitors to their site. The </a:t>
            </a:r>
            <a:r>
              <a:rPr lang="en-US" sz="2800" dirty="0" smtClean="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is easy to use, visually appealing, and </a:t>
            </a:r>
            <a:r>
              <a:rPr lang="en-US" sz="2800" dirty="0" smtClean="0">
                <a:latin typeface="Times New Roman" panose="02020603050405020304" pitchFamily="18" charset="0"/>
                <a:cs typeface="Times New Roman" panose="02020603050405020304" pitchFamily="18" charset="0"/>
              </a:rPr>
              <a:t>supports </a:t>
            </a:r>
            <a:r>
              <a:rPr lang="en-US" sz="2800" dirty="0">
                <a:latin typeface="Times New Roman" panose="02020603050405020304" pitchFamily="18" charset="0"/>
                <a:cs typeface="Times New Roman" panose="02020603050405020304" pitchFamily="18" charset="0"/>
              </a:rPr>
              <a:t>a wide range of social media </a:t>
            </a:r>
            <a:r>
              <a:rPr lang="en-US" sz="2800" dirty="0" smtClean="0">
                <a:latin typeface="Times New Roman" panose="02020603050405020304" pitchFamily="18" charset="0"/>
                <a:cs typeface="Times New Roman" panose="02020603050405020304" pitchFamily="18" charset="0"/>
              </a:rPr>
              <a:t>platforms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use SVG ensures that the icons are of high quality, and the project is easily customizable through CSS.</a:t>
            </a:r>
            <a:endParaRPr lang="en-US" sz="2800" dirty="0">
              <a:latin typeface="Times New Roman" panose="02020603050405020304" pitchFamily="18" charset="0"/>
              <a:cs typeface="Times New Roman" panose="02020603050405020304" pitchFamily="18" charset="0"/>
            </a:endParaRPr>
          </a:p>
        </p:txBody>
      </p:sp>
      <p:sp>
        <p:nvSpPr>
          <p:cNvPr id="9" name="object 2"/>
          <p:cNvSpPr txBox="1">
            <a:spLocks/>
          </p:cNvSpPr>
          <p:nvPr/>
        </p:nvSpPr>
        <p:spPr>
          <a:xfrm>
            <a:off x="152400" y="228600"/>
            <a:ext cx="5211848"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spc="80" dirty="0" smtClean="0">
                <a:solidFill>
                  <a:srgbClr val="000000"/>
                </a:solidFill>
                <a:latin typeface="Times New Roman" panose="02020603050405020304" pitchFamily="18" charset="0"/>
                <a:cs typeface="Times New Roman" panose="02020603050405020304" pitchFamily="18" charset="0"/>
              </a:rPr>
              <a:t>Conclusion</a:t>
            </a:r>
            <a:endParaRPr lang="en-IN" sz="3200" kern="0" dirty="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5400" y="1981200"/>
            <a:ext cx="6299603" cy="3067223"/>
          </a:xfrm>
          <a:prstGeom prst="rect">
            <a:avLst/>
          </a:prstGeom>
        </p:spPr>
      </p:pic>
      <p:sp>
        <p:nvSpPr>
          <p:cNvPr id="4" name="object 2"/>
          <p:cNvSpPr txBox="1">
            <a:spLocks/>
          </p:cNvSpPr>
          <p:nvPr/>
        </p:nvSpPr>
        <p:spPr>
          <a:xfrm>
            <a:off x="152400" y="228600"/>
            <a:ext cx="5211848"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spc="80" dirty="0" smtClean="0">
                <a:solidFill>
                  <a:srgbClr val="000000"/>
                </a:solidFill>
                <a:latin typeface="Times New Roman" panose="02020603050405020304" pitchFamily="18" charset="0"/>
                <a:cs typeface="Times New Roman" panose="02020603050405020304" pitchFamily="18" charset="0"/>
              </a:rPr>
              <a:t>Result</a:t>
            </a:r>
            <a:endParaRPr lang="en-IN" sz="3200"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45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52400" y="228600"/>
            <a:ext cx="5211848"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spc="80" dirty="0" smtClean="0">
                <a:solidFill>
                  <a:srgbClr val="000000"/>
                </a:solidFill>
                <a:latin typeface="Times New Roman" panose="02020603050405020304" pitchFamily="18" charset="0"/>
                <a:cs typeface="Times New Roman" panose="02020603050405020304" pitchFamily="18" charset="0"/>
              </a:rPr>
              <a:t>Code Snippet</a:t>
            </a:r>
            <a:endParaRPr lang="en-IN" sz="3200"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2400" y="1066800"/>
            <a:ext cx="5268758" cy="5291599"/>
          </a:xfrm>
          <a:prstGeom prst="rect">
            <a:avLst/>
          </a:prstGeom>
        </p:spPr>
      </p:pic>
      <p:sp>
        <p:nvSpPr>
          <p:cNvPr id="4" name="TextBox 3"/>
          <p:cNvSpPr txBox="1"/>
          <p:nvPr/>
        </p:nvSpPr>
        <p:spPr>
          <a:xfrm>
            <a:off x="5791200" y="1371600"/>
            <a:ext cx="3048000" cy="2862322"/>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Variable </a:t>
            </a:r>
            <a:r>
              <a:rPr lang="en-US" sz="3600" dirty="0" err="1" smtClean="0">
                <a:latin typeface="Times New Roman" panose="02020603050405020304" pitchFamily="18" charset="0"/>
                <a:cs typeface="Times New Roman" panose="02020603050405020304" pitchFamily="18" charset="0"/>
              </a:rPr>
              <a:t>fillData</a:t>
            </a:r>
            <a:r>
              <a:rPr lang="en-US" sz="3600" dirty="0" smtClean="0">
                <a:latin typeface="Times New Roman" panose="02020603050405020304" pitchFamily="18" charset="0"/>
                <a:cs typeface="Times New Roman" panose="02020603050405020304" pitchFamily="18" charset="0"/>
              </a:rPr>
              <a:t> with share buttons title, icon and click action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74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52400" y="228600"/>
            <a:ext cx="5211848"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spc="80" dirty="0" smtClean="0">
                <a:solidFill>
                  <a:srgbClr val="000000"/>
                </a:solidFill>
                <a:latin typeface="Times New Roman" panose="02020603050405020304" pitchFamily="18" charset="0"/>
                <a:cs typeface="Times New Roman" panose="02020603050405020304" pitchFamily="18" charset="0"/>
              </a:rPr>
              <a:t>Code Snippet</a:t>
            </a:r>
            <a:endParaRPr lang="en-IN"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56427" y="4385056"/>
            <a:ext cx="5486400" cy="1200329"/>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Dynamically adding buttons to share modal</a:t>
            </a:r>
            <a:endParaRPr lang="en-IN"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7200" y="1066800"/>
            <a:ext cx="8084855" cy="2971800"/>
          </a:xfrm>
          <a:prstGeom prst="rect">
            <a:avLst/>
          </a:prstGeom>
        </p:spPr>
      </p:pic>
    </p:spTree>
    <p:extLst>
      <p:ext uri="{BB962C8B-B14F-4D97-AF65-F5344CB8AC3E}">
        <p14:creationId xmlns:p14="http://schemas.microsoft.com/office/powerpoint/2010/main" val="70852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52400" y="228600"/>
            <a:ext cx="5211848"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spc="80" dirty="0" smtClean="0">
                <a:solidFill>
                  <a:srgbClr val="000000"/>
                </a:solidFill>
                <a:latin typeface="Times New Roman" panose="02020603050405020304" pitchFamily="18" charset="0"/>
                <a:cs typeface="Times New Roman" panose="02020603050405020304" pitchFamily="18" charset="0"/>
              </a:rPr>
              <a:t>Code Snippet</a:t>
            </a:r>
            <a:endParaRPr lang="en-IN"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400800" y="2362200"/>
            <a:ext cx="2576017" cy="1754326"/>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Dynamically adding </a:t>
            </a:r>
          </a:p>
          <a:p>
            <a:pPr algn="ctr"/>
            <a:r>
              <a:rPr lang="en-US" sz="3600" dirty="0" smtClean="0">
                <a:latin typeface="Times New Roman" panose="02020603050405020304" pitchFamily="18" charset="0"/>
                <a:cs typeface="Times New Roman" panose="02020603050405020304" pitchFamily="18" charset="0"/>
              </a:rPr>
              <a:t>Share modal</a:t>
            </a:r>
            <a:endParaRPr lang="en-IN"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8600" y="1295400"/>
            <a:ext cx="6005017" cy="4679690"/>
          </a:xfrm>
          <a:prstGeom prst="rect">
            <a:avLst/>
          </a:prstGeom>
        </p:spPr>
      </p:pic>
    </p:spTree>
    <p:extLst>
      <p:ext uri="{BB962C8B-B14F-4D97-AF65-F5344CB8AC3E}">
        <p14:creationId xmlns:p14="http://schemas.microsoft.com/office/powerpoint/2010/main" val="187648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52400" y="228600"/>
            <a:ext cx="5211848"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spc="80" dirty="0" smtClean="0">
                <a:solidFill>
                  <a:srgbClr val="000000"/>
                </a:solidFill>
                <a:latin typeface="Times New Roman" panose="02020603050405020304" pitchFamily="18" charset="0"/>
                <a:cs typeface="Times New Roman" panose="02020603050405020304" pitchFamily="18" charset="0"/>
              </a:rPr>
              <a:t>Code Snippet</a:t>
            </a:r>
            <a:endParaRPr lang="en-IN"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867400" y="2667000"/>
            <a:ext cx="2576017" cy="1200329"/>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Registering events</a:t>
            </a:r>
            <a:endParaRPr lang="en-IN"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47675" y="1219200"/>
            <a:ext cx="5114925" cy="4772025"/>
          </a:xfrm>
          <a:prstGeom prst="rect">
            <a:avLst/>
          </a:prstGeom>
        </p:spPr>
      </p:pic>
    </p:spTree>
    <p:extLst>
      <p:ext uri="{BB962C8B-B14F-4D97-AF65-F5344CB8AC3E}">
        <p14:creationId xmlns:p14="http://schemas.microsoft.com/office/powerpoint/2010/main" val="72127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52400" y="228600"/>
            <a:ext cx="5211848"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spc="80" dirty="0" smtClean="0">
                <a:solidFill>
                  <a:srgbClr val="000000"/>
                </a:solidFill>
                <a:latin typeface="Times New Roman" panose="02020603050405020304" pitchFamily="18" charset="0"/>
                <a:cs typeface="Times New Roman" panose="02020603050405020304" pitchFamily="18" charset="0"/>
              </a:rPr>
              <a:t>Code Snippet</a:t>
            </a:r>
            <a:endParaRPr lang="en-IN"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172200" y="1944499"/>
            <a:ext cx="2576017" cy="2862322"/>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Code to add custom buttons and custom message</a:t>
            </a:r>
            <a:endParaRPr lang="en-IN"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72595" y="2057400"/>
            <a:ext cx="5671005" cy="2636520"/>
          </a:xfrm>
          <a:prstGeom prst="rect">
            <a:avLst/>
          </a:prstGeom>
        </p:spPr>
      </p:pic>
    </p:spTree>
    <p:extLst>
      <p:ext uri="{BB962C8B-B14F-4D97-AF65-F5344CB8AC3E}">
        <p14:creationId xmlns:p14="http://schemas.microsoft.com/office/powerpoint/2010/main" val="150453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7232"/>
            <a:ext cx="9144000" cy="5786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648" y="228600"/>
            <a:ext cx="4254332" cy="505267"/>
          </a:xfrm>
          <a:prstGeom prst="rect">
            <a:avLst/>
          </a:prstGeom>
        </p:spPr>
        <p:txBody>
          <a:bodyPr vert="horz" wrap="square" lIns="0" tIns="12700" rIns="0" bIns="0" rtlCol="0">
            <a:spAutoFit/>
          </a:bodyPr>
          <a:lstStyle/>
          <a:p>
            <a:pPr marL="12700">
              <a:lnSpc>
                <a:spcPct val="100000"/>
              </a:lnSpc>
              <a:spcBef>
                <a:spcPts val="100"/>
              </a:spcBef>
            </a:pPr>
            <a:r>
              <a:rPr sz="3200" b="1" spc="204" dirty="0">
                <a:solidFill>
                  <a:srgbClr val="000000"/>
                </a:solidFill>
                <a:latin typeface="Times New Roman" panose="02020603050405020304" pitchFamily="18" charset="0"/>
                <a:cs typeface="Times New Roman" panose="02020603050405020304" pitchFamily="18" charset="0"/>
              </a:rPr>
              <a:t>Table</a:t>
            </a:r>
            <a:r>
              <a:rPr sz="3200" b="1" dirty="0">
                <a:solidFill>
                  <a:srgbClr val="000000"/>
                </a:solidFill>
                <a:latin typeface="Times New Roman" panose="02020603050405020304" pitchFamily="18" charset="0"/>
                <a:cs typeface="Times New Roman" panose="02020603050405020304" pitchFamily="18" charset="0"/>
              </a:rPr>
              <a:t> </a:t>
            </a:r>
            <a:r>
              <a:rPr sz="3200" b="1" spc="170" dirty="0">
                <a:solidFill>
                  <a:srgbClr val="000000"/>
                </a:solidFill>
                <a:latin typeface="Times New Roman" panose="02020603050405020304" pitchFamily="18" charset="0"/>
                <a:cs typeface="Times New Roman" panose="02020603050405020304" pitchFamily="18" charset="0"/>
              </a:rPr>
              <a:t>of</a:t>
            </a:r>
            <a:r>
              <a:rPr sz="3200" b="1" spc="5" dirty="0">
                <a:solidFill>
                  <a:srgbClr val="000000"/>
                </a:solidFill>
                <a:latin typeface="Times New Roman" panose="02020603050405020304" pitchFamily="18" charset="0"/>
                <a:cs typeface="Times New Roman" panose="02020603050405020304" pitchFamily="18" charset="0"/>
              </a:rPr>
              <a:t> </a:t>
            </a:r>
            <a:r>
              <a:rPr sz="3200" b="1" spc="165" dirty="0">
                <a:solidFill>
                  <a:srgbClr val="000000"/>
                </a:solidFill>
                <a:latin typeface="Times New Roman" panose="02020603050405020304" pitchFamily="18" charset="0"/>
                <a:cs typeface="Times New Roman" panose="02020603050405020304" pitchFamily="18" charset="0"/>
              </a:rPr>
              <a:t>Conten</a:t>
            </a:r>
            <a:r>
              <a:rPr lang="en-US" sz="3200" b="1" spc="165" dirty="0">
                <a:solidFill>
                  <a:srgbClr val="000000"/>
                </a:solidFill>
                <a:latin typeface="Times New Roman" panose="02020603050405020304" pitchFamily="18" charset="0"/>
                <a:cs typeface="Times New Roman" panose="02020603050405020304" pitchFamily="18" charset="0"/>
              </a:rPr>
              <a:t>ts</a:t>
            </a:r>
            <a:endParaRPr sz="3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228600" y="990600"/>
            <a:ext cx="7737308" cy="3890809"/>
          </a:xfrm>
          <a:prstGeom prst="rect">
            <a:avLst/>
          </a:prstGeom>
        </p:spPr>
        <p:txBody>
          <a:bodyPr vert="horz" wrap="square" lIns="0" tIns="12700" rIns="0" bIns="0" rtlCol="0">
            <a:spAutoFit/>
          </a:bodyPr>
          <a:lstStyle/>
          <a:p>
            <a:pPr marL="372110" indent="-360045">
              <a:lnSpc>
                <a:spcPct val="100000"/>
              </a:lnSpc>
              <a:spcBef>
                <a:spcPts val="100"/>
              </a:spcBef>
              <a:buFont typeface="Arial MT"/>
              <a:buChar char="•"/>
              <a:tabLst>
                <a:tab pos="372110" algn="l"/>
                <a:tab pos="372745" algn="l"/>
              </a:tabLst>
            </a:pPr>
            <a:r>
              <a:rPr sz="2800" b="1" spc="120" dirty="0">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a:p>
            <a:pPr marL="372110" indent="-360045">
              <a:lnSpc>
                <a:spcPct val="100000"/>
              </a:lnSpc>
              <a:spcBef>
                <a:spcPts val="15"/>
              </a:spcBef>
              <a:buFont typeface="Arial MT"/>
              <a:buChar char="•"/>
              <a:tabLst>
                <a:tab pos="372110" algn="l"/>
                <a:tab pos="372745" algn="l"/>
              </a:tabLst>
            </a:pPr>
            <a:r>
              <a:rPr sz="2800" b="1" spc="110" dirty="0">
                <a:latin typeface="Times New Roman" panose="02020603050405020304" pitchFamily="18" charset="0"/>
                <a:cs typeface="Times New Roman" panose="02020603050405020304" pitchFamily="18" charset="0"/>
              </a:rPr>
              <a:t>Problem</a:t>
            </a:r>
            <a:r>
              <a:rPr sz="2800" b="1" spc="-10" dirty="0">
                <a:latin typeface="Times New Roman" panose="02020603050405020304" pitchFamily="18" charset="0"/>
                <a:cs typeface="Times New Roman" panose="02020603050405020304" pitchFamily="18" charset="0"/>
              </a:rPr>
              <a:t> </a:t>
            </a:r>
            <a:r>
              <a:rPr sz="2800" b="1" spc="40" dirty="0">
                <a:latin typeface="Times New Roman" panose="02020603050405020304" pitchFamily="18" charset="0"/>
                <a:cs typeface="Times New Roman" panose="02020603050405020304" pitchFamily="18" charset="0"/>
              </a:rPr>
              <a:t>Statement</a:t>
            </a:r>
            <a:endParaRPr sz="2800" dirty="0">
              <a:latin typeface="Times New Roman" panose="02020603050405020304" pitchFamily="18" charset="0"/>
              <a:cs typeface="Times New Roman" panose="02020603050405020304" pitchFamily="18" charset="0"/>
            </a:endParaRPr>
          </a:p>
          <a:p>
            <a:pPr marL="372110" indent="-360045">
              <a:lnSpc>
                <a:spcPct val="100000"/>
              </a:lnSpc>
              <a:spcBef>
                <a:spcPts val="15"/>
              </a:spcBef>
              <a:buFont typeface="Arial MT"/>
              <a:buChar char="•"/>
              <a:tabLst>
                <a:tab pos="372110" algn="l"/>
                <a:tab pos="372745" algn="l"/>
              </a:tabLst>
            </a:pPr>
            <a:r>
              <a:rPr sz="2800" b="1" spc="80" dirty="0">
                <a:latin typeface="Times New Roman" panose="02020603050405020304" pitchFamily="18" charset="0"/>
                <a:cs typeface="Times New Roman" panose="02020603050405020304" pitchFamily="18" charset="0"/>
              </a:rPr>
              <a:t>Technical</a:t>
            </a:r>
            <a:r>
              <a:rPr sz="2800" b="1" spc="-15" dirty="0">
                <a:latin typeface="Times New Roman" panose="02020603050405020304" pitchFamily="18" charset="0"/>
                <a:cs typeface="Times New Roman" panose="02020603050405020304" pitchFamily="18" charset="0"/>
              </a:rPr>
              <a:t> </a:t>
            </a:r>
            <a:r>
              <a:rPr sz="2800" b="1" spc="50" dirty="0">
                <a:latin typeface="Times New Roman" panose="02020603050405020304" pitchFamily="18" charset="0"/>
                <a:cs typeface="Times New Roman" panose="02020603050405020304" pitchFamily="18" charset="0"/>
              </a:rPr>
              <a:t>Details</a:t>
            </a:r>
            <a:endParaRPr sz="2800" dirty="0">
              <a:latin typeface="Times New Roman" panose="02020603050405020304" pitchFamily="18" charset="0"/>
              <a:cs typeface="Times New Roman" panose="02020603050405020304" pitchFamily="18" charset="0"/>
            </a:endParaRPr>
          </a:p>
          <a:p>
            <a:pPr marL="372110" indent="-360045">
              <a:lnSpc>
                <a:spcPct val="100000"/>
              </a:lnSpc>
              <a:spcBef>
                <a:spcPts val="15"/>
              </a:spcBef>
              <a:buFont typeface="Arial MT"/>
              <a:buChar char="•"/>
              <a:tabLst>
                <a:tab pos="372110" algn="l"/>
                <a:tab pos="372745" algn="l"/>
              </a:tabLst>
            </a:pPr>
            <a:r>
              <a:rPr sz="2800" b="1" spc="95" dirty="0">
                <a:latin typeface="Times New Roman" panose="02020603050405020304" pitchFamily="18" charset="0"/>
                <a:cs typeface="Times New Roman" panose="02020603050405020304" pitchFamily="18" charset="0"/>
              </a:rPr>
              <a:t>Key</a:t>
            </a:r>
            <a:r>
              <a:rPr sz="2800" b="1" spc="-15" dirty="0">
                <a:latin typeface="Times New Roman" panose="02020603050405020304" pitchFamily="18" charset="0"/>
                <a:cs typeface="Times New Roman" panose="02020603050405020304" pitchFamily="18" charset="0"/>
              </a:rPr>
              <a:t> </a:t>
            </a:r>
            <a:r>
              <a:rPr sz="2800" b="1" spc="60" dirty="0">
                <a:latin typeface="Times New Roman" panose="02020603050405020304" pitchFamily="18" charset="0"/>
                <a:cs typeface="Times New Roman" panose="02020603050405020304" pitchFamily="18" charset="0"/>
              </a:rPr>
              <a:t>Features</a:t>
            </a:r>
            <a:endParaRPr sz="2800" dirty="0">
              <a:latin typeface="Times New Roman" panose="02020603050405020304" pitchFamily="18" charset="0"/>
              <a:cs typeface="Times New Roman" panose="02020603050405020304" pitchFamily="18" charset="0"/>
            </a:endParaRPr>
          </a:p>
          <a:p>
            <a:pPr marL="372110" indent="-360045">
              <a:lnSpc>
                <a:spcPct val="100000"/>
              </a:lnSpc>
              <a:spcBef>
                <a:spcPts val="15"/>
              </a:spcBef>
              <a:buFont typeface="Arial MT"/>
              <a:buChar char="•"/>
              <a:tabLst>
                <a:tab pos="372110" algn="l"/>
                <a:tab pos="372745" algn="l"/>
              </a:tabLst>
            </a:pPr>
            <a:r>
              <a:rPr sz="2800" b="1" spc="45" dirty="0">
                <a:latin typeface="Times New Roman" panose="02020603050405020304" pitchFamily="18" charset="0"/>
                <a:cs typeface="Times New Roman" panose="02020603050405020304" pitchFamily="18" charset="0"/>
              </a:rPr>
              <a:t>Project</a:t>
            </a:r>
            <a:r>
              <a:rPr sz="2800" b="1" spc="-5" dirty="0">
                <a:latin typeface="Times New Roman" panose="02020603050405020304" pitchFamily="18" charset="0"/>
                <a:cs typeface="Times New Roman" panose="02020603050405020304" pitchFamily="18" charset="0"/>
              </a:rPr>
              <a:t> </a:t>
            </a:r>
            <a:r>
              <a:rPr sz="2800" b="1" spc="65" dirty="0">
                <a:latin typeface="Times New Roman" panose="02020603050405020304" pitchFamily="18" charset="0"/>
                <a:cs typeface="Times New Roman" panose="02020603050405020304" pitchFamily="18" charset="0"/>
              </a:rPr>
              <a:t>Highlights</a:t>
            </a:r>
            <a:endParaRPr sz="2800" dirty="0">
              <a:latin typeface="Times New Roman" panose="02020603050405020304" pitchFamily="18" charset="0"/>
              <a:cs typeface="Times New Roman" panose="02020603050405020304" pitchFamily="18" charset="0"/>
            </a:endParaRPr>
          </a:p>
          <a:p>
            <a:pPr marL="372110" indent="-360045">
              <a:lnSpc>
                <a:spcPct val="100000"/>
              </a:lnSpc>
              <a:spcBef>
                <a:spcPts val="15"/>
              </a:spcBef>
              <a:buFont typeface="Arial MT"/>
              <a:buChar char="•"/>
              <a:tabLst>
                <a:tab pos="372110" algn="l"/>
                <a:tab pos="372745" algn="l"/>
              </a:tabLst>
            </a:pPr>
            <a:r>
              <a:rPr sz="2800" b="1" spc="65" dirty="0" smtClean="0">
                <a:latin typeface="Times New Roman" panose="02020603050405020304" pitchFamily="18" charset="0"/>
                <a:cs typeface="Times New Roman" panose="02020603050405020304" pitchFamily="18" charset="0"/>
              </a:rPr>
              <a:t>Bonus</a:t>
            </a:r>
            <a:r>
              <a:rPr lang="en-US" sz="2800" b="1" spc="10" dirty="0">
                <a:latin typeface="Times New Roman" panose="02020603050405020304" pitchFamily="18" charset="0"/>
                <a:cs typeface="Times New Roman" panose="02020603050405020304" pitchFamily="18" charset="0"/>
              </a:rPr>
              <a:t> </a:t>
            </a:r>
            <a:r>
              <a:rPr sz="2800" b="1" spc="75" dirty="0" smtClean="0">
                <a:latin typeface="Times New Roman" panose="02020603050405020304" pitchFamily="18" charset="0"/>
                <a:cs typeface="Times New Roman" panose="02020603050405020304" pitchFamily="18" charset="0"/>
              </a:rPr>
              <a:t>Feature</a:t>
            </a:r>
            <a:endParaRPr sz="2800" dirty="0">
              <a:latin typeface="Times New Roman" panose="02020603050405020304" pitchFamily="18" charset="0"/>
              <a:cs typeface="Times New Roman" panose="02020603050405020304" pitchFamily="18" charset="0"/>
            </a:endParaRPr>
          </a:p>
          <a:p>
            <a:pPr marL="372110" indent="-360045">
              <a:lnSpc>
                <a:spcPct val="100000"/>
              </a:lnSpc>
              <a:spcBef>
                <a:spcPts val="15"/>
              </a:spcBef>
              <a:buFont typeface="Arial MT"/>
              <a:buChar char="•"/>
              <a:tabLst>
                <a:tab pos="372110" algn="l"/>
                <a:tab pos="372745" algn="l"/>
              </a:tabLst>
            </a:pPr>
            <a:r>
              <a:rPr sz="2800" b="1" spc="65" dirty="0" smtClean="0">
                <a:latin typeface="Times New Roman" panose="02020603050405020304" pitchFamily="18" charset="0"/>
                <a:cs typeface="Times New Roman" panose="02020603050405020304" pitchFamily="18" charset="0"/>
              </a:rPr>
              <a:t>Conclusion</a:t>
            </a:r>
            <a:endParaRPr lang="en-US" sz="2800" b="1" spc="65" dirty="0" smtClean="0">
              <a:latin typeface="Times New Roman" panose="02020603050405020304" pitchFamily="18" charset="0"/>
              <a:cs typeface="Times New Roman" panose="02020603050405020304" pitchFamily="18" charset="0"/>
            </a:endParaRPr>
          </a:p>
          <a:p>
            <a:pPr marL="372110" indent="-360045">
              <a:lnSpc>
                <a:spcPct val="100000"/>
              </a:lnSpc>
              <a:spcBef>
                <a:spcPts val="15"/>
              </a:spcBef>
              <a:buFont typeface="Arial MT"/>
              <a:buChar char="•"/>
              <a:tabLst>
                <a:tab pos="372110" algn="l"/>
                <a:tab pos="372745" algn="l"/>
              </a:tabLst>
            </a:pPr>
            <a:r>
              <a:rPr lang="en-US" sz="2800" b="1" spc="65" dirty="0" smtClean="0">
                <a:latin typeface="Times New Roman" panose="02020603050405020304" pitchFamily="18" charset="0"/>
                <a:cs typeface="Times New Roman" panose="02020603050405020304" pitchFamily="18" charset="0"/>
              </a:rPr>
              <a:t>Result</a:t>
            </a:r>
            <a:endParaRPr lang="en-US" sz="2800" b="1" spc="65" dirty="0">
              <a:latin typeface="Times New Roman" panose="02020603050405020304" pitchFamily="18" charset="0"/>
              <a:cs typeface="Times New Roman" panose="02020603050405020304" pitchFamily="18" charset="0"/>
            </a:endParaRPr>
          </a:p>
          <a:p>
            <a:pPr marL="372110" indent="-360045">
              <a:lnSpc>
                <a:spcPct val="100000"/>
              </a:lnSpc>
              <a:spcBef>
                <a:spcPts val="15"/>
              </a:spcBef>
              <a:buFont typeface="Arial MT"/>
              <a:buChar char="•"/>
              <a:tabLst>
                <a:tab pos="372110" algn="l"/>
                <a:tab pos="372745" algn="l"/>
              </a:tabLst>
            </a:pPr>
            <a:r>
              <a:rPr lang="en-US" sz="2800" b="1" spc="65" dirty="0" smtClean="0">
                <a:latin typeface="Times New Roman" panose="02020603050405020304" pitchFamily="18" charset="0"/>
                <a:cs typeface="Times New Roman" panose="02020603050405020304" pitchFamily="18" charset="0"/>
              </a:rPr>
              <a:t>Code Snippets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066" y="192106"/>
            <a:ext cx="3200400" cy="505267"/>
          </a:xfrm>
          <a:prstGeom prst="rect">
            <a:avLst/>
          </a:prstGeom>
        </p:spPr>
        <p:txBody>
          <a:bodyPr vert="horz" wrap="square" lIns="0" tIns="12700" rIns="0" bIns="0" rtlCol="0">
            <a:spAutoFit/>
          </a:bodyPr>
          <a:lstStyle/>
          <a:p>
            <a:pPr marL="12700">
              <a:lnSpc>
                <a:spcPct val="100000"/>
              </a:lnSpc>
              <a:spcBef>
                <a:spcPts val="100"/>
              </a:spcBef>
            </a:pPr>
            <a:r>
              <a:rPr sz="3200" b="1" spc="140" dirty="0">
                <a:solidFill>
                  <a:srgbClr val="000000"/>
                </a:solidFill>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230018" y="2118615"/>
            <a:ext cx="8672843" cy="3307829"/>
          </a:xfrm>
          <a:prstGeom prst="rect">
            <a:avLst/>
          </a:prstGeom>
        </p:spPr>
        <p:txBody>
          <a:bodyPr vert="horz" wrap="square" lIns="0" tIns="17145" rIns="0" bIns="0" rtlCol="0">
            <a:spAutoFit/>
          </a:bodyPr>
          <a:lstStyle/>
          <a:p>
            <a:pPr marL="50800" marR="43180">
              <a:lnSpc>
                <a:spcPct val="99100"/>
              </a:lnSpc>
              <a:spcBef>
                <a:spcPts val="135"/>
              </a:spcBef>
            </a:pPr>
            <a:r>
              <a:rPr lang="en-US" sz="2400" dirty="0">
                <a:latin typeface="Times New Roman" panose="02020603050405020304" pitchFamily="18" charset="0"/>
                <a:cs typeface="Times New Roman" panose="02020603050405020304" pitchFamily="18" charset="0"/>
              </a:rPr>
              <a:t>The social share buttons is a simple HTML and CSS </a:t>
            </a:r>
            <a:r>
              <a:rPr sz="2400" dirty="0">
                <a:latin typeface="Times New Roman" panose="02020603050405020304" pitchFamily="18" charset="0"/>
                <a:cs typeface="Times New Roman" panose="02020603050405020304" pitchFamily="18" charset="0"/>
              </a:rPr>
              <a:t>code  </a:t>
            </a:r>
            <a:r>
              <a:rPr sz="2400" spc="-5" dirty="0">
                <a:latin typeface="Times New Roman" panose="02020603050405020304" pitchFamily="18" charset="0"/>
                <a:cs typeface="Times New Roman" panose="02020603050405020304" pitchFamily="18" charset="0"/>
              </a:rPr>
              <a:t>designed </a:t>
            </a:r>
            <a:r>
              <a:rPr sz="2400" dirty="0">
                <a:latin typeface="Times New Roman" panose="02020603050405020304" pitchFamily="18" charset="0"/>
                <a:cs typeface="Times New Roman" panose="02020603050405020304" pitchFamily="18" charset="0"/>
              </a:rPr>
              <a:t>to create </a:t>
            </a:r>
            <a:r>
              <a:rPr sz="2400" spc="-5" dirty="0">
                <a:latin typeface="Times New Roman" panose="02020603050405020304" pitchFamily="18" charset="0"/>
                <a:cs typeface="Times New Roman" panose="02020603050405020304" pitchFamily="18" charset="0"/>
              </a:rPr>
              <a:t>interactive and easy-to-use </a:t>
            </a:r>
            <a:r>
              <a:rPr sz="2400" dirty="0">
                <a:latin typeface="Times New Roman" panose="02020603050405020304" pitchFamily="18" charset="0"/>
                <a:cs typeface="Times New Roman" panose="02020603050405020304" pitchFamily="18" charset="0"/>
              </a:rPr>
              <a:t>social media </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sharing </a:t>
            </a:r>
            <a:r>
              <a:rPr sz="2400" spc="-5" dirty="0">
                <a:latin typeface="Times New Roman" panose="02020603050405020304" pitchFamily="18" charset="0"/>
                <a:cs typeface="Times New Roman" panose="02020603050405020304" pitchFamily="18" charset="0"/>
              </a:rPr>
              <a:t>buttons </a:t>
            </a:r>
            <a:r>
              <a:rPr sz="2400" dirty="0">
                <a:latin typeface="Times New Roman" panose="02020603050405020304" pitchFamily="18" charset="0"/>
                <a:cs typeface="Times New Roman" panose="02020603050405020304" pitchFamily="18" charset="0"/>
              </a:rPr>
              <a:t>for a </a:t>
            </a:r>
            <a:r>
              <a:rPr sz="2400" spc="-5" dirty="0" smtClean="0">
                <a:latin typeface="Times New Roman" panose="02020603050405020304" pitchFamily="18" charset="0"/>
                <a:cs typeface="Times New Roman" panose="02020603050405020304" pitchFamily="18" charset="0"/>
              </a:rPr>
              <a:t>website</a:t>
            </a:r>
            <a:r>
              <a:rPr lang="en-US" sz="2400" spc="-5" dirty="0">
                <a:latin typeface="Times New Roman" panose="02020603050405020304" pitchFamily="18" charset="0"/>
                <a:cs typeface="Times New Roman" panose="02020603050405020304" pitchFamily="18" charset="0"/>
              </a:rPr>
              <a:t>. Social share buttons allow website visitors to share content on their social media profiles with just a click of a button. This can be incredibly beneficial for website owners, as it helps to increase the reach of their content and drive more traffic to their website. The buttons are linked to popular social media platforms such as Facebook, Twitter, and LinkedIn, allowing visitors to easily share the content on those platforms</a:t>
            </a:r>
            <a:r>
              <a:rPr lang="en-US" sz="2400" spc="-5" dirty="0" smtClean="0">
                <a:latin typeface="Times New Roman" panose="02020603050405020304" pitchFamily="18" charset="0"/>
                <a:cs typeface="Times New Roman" panose="02020603050405020304" pitchFamily="18" charset="0"/>
              </a:rPr>
              <a:t>.</a:t>
            </a:r>
            <a:endParaRPr lang="en-US" sz="2400" spc="-5"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30017" y="1143000"/>
            <a:ext cx="8672843" cy="830997"/>
          </a:xfrm>
          <a:prstGeom prst="rect">
            <a:avLst/>
          </a:prstGeom>
          <a:noFill/>
        </p:spPr>
        <p:txBody>
          <a:bodyPr wrap="square" rtlCol="0">
            <a:spAutoFit/>
          </a:bodyPr>
          <a:lstStyle/>
          <a:p>
            <a:pPr algn="ctr"/>
            <a:r>
              <a:rPr lang="en-US" sz="4800" b="1" dirty="0" smtClean="0">
                <a:latin typeface="Times New Roman" panose="02020603050405020304" pitchFamily="18" charset="0"/>
                <a:cs typeface="Times New Roman" panose="02020603050405020304" pitchFamily="18" charset="0"/>
              </a:rPr>
              <a:t>Social Share 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4406732" cy="513080"/>
          </a:xfrm>
          <a:prstGeom prst="rect">
            <a:avLst/>
          </a:prstGeom>
        </p:spPr>
        <p:txBody>
          <a:bodyPr vert="horz" wrap="square" lIns="0" tIns="12700" rIns="0" bIns="0" rtlCol="0">
            <a:spAutoFit/>
          </a:bodyPr>
          <a:lstStyle/>
          <a:p>
            <a:pPr marL="12700">
              <a:lnSpc>
                <a:spcPct val="100000"/>
              </a:lnSpc>
              <a:spcBef>
                <a:spcPts val="100"/>
              </a:spcBef>
            </a:pPr>
            <a:r>
              <a:rPr sz="3200" b="1" spc="125" dirty="0">
                <a:solidFill>
                  <a:srgbClr val="000000"/>
                </a:solidFill>
                <a:latin typeface="Times New Roman" panose="02020603050405020304" pitchFamily="18" charset="0"/>
                <a:cs typeface="Times New Roman" panose="02020603050405020304" pitchFamily="18" charset="0"/>
              </a:rPr>
              <a:t>Problem</a:t>
            </a:r>
            <a:r>
              <a:rPr sz="3200" b="1" spc="-20" dirty="0">
                <a:solidFill>
                  <a:srgbClr val="000000"/>
                </a:solidFill>
                <a:latin typeface="Times New Roman" panose="02020603050405020304" pitchFamily="18" charset="0"/>
                <a:cs typeface="Times New Roman" panose="02020603050405020304" pitchFamily="18" charset="0"/>
              </a:rPr>
              <a:t> </a:t>
            </a:r>
            <a:r>
              <a:rPr sz="3200" b="1" spc="50" dirty="0">
                <a:solidFill>
                  <a:srgbClr val="000000"/>
                </a:solidFill>
                <a:latin typeface="Times New Roman" panose="02020603050405020304" pitchFamily="18" charset="0"/>
                <a:cs typeface="Times New Roman" panose="02020603050405020304" pitchFamily="18" charset="0"/>
              </a:rPr>
              <a:t>Statement</a:t>
            </a:r>
            <a:endParaRPr sz="3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75727" y="1066800"/>
            <a:ext cx="8766810" cy="4752583"/>
          </a:xfrm>
          <a:prstGeom prst="rect">
            <a:avLst/>
          </a:prstGeom>
        </p:spPr>
        <p:txBody>
          <a:bodyPr vert="horz" wrap="square" lIns="0" tIns="12700" rIns="0" bIns="0" rtlCol="0">
            <a:spAutoFit/>
          </a:bodyPr>
          <a:lstStyle/>
          <a:p>
            <a:pPr marL="12065" marR="5080" indent="-1270">
              <a:lnSpc>
                <a:spcPct val="100000"/>
              </a:lnSpc>
              <a:spcBef>
                <a:spcPts val="100"/>
              </a:spcBef>
            </a:pPr>
            <a:r>
              <a:rPr lang="en-US" sz="2800" dirty="0">
                <a:latin typeface="Times New Roman" panose="02020603050405020304" pitchFamily="18" charset="0"/>
                <a:cs typeface="Times New Roman" panose="02020603050405020304" pitchFamily="18" charset="0"/>
              </a:rPr>
              <a:t>Despite the prevalence of social share buttons on websites and blogs, many users still struggle to effectively share content on their preferred social media platforms. This can result in frustration, decreased engagement, and missed opportunities for website owners to expand their reach. Additionally, the use of social share buttons can potentially compromise user privacy and security, raising concerns about data collection and tracking practices. Therefore, there is a need for a user-friendly and secure social share button solution that can enhance content sharing while respecting user </a:t>
            </a:r>
            <a:r>
              <a:rPr lang="en-US" sz="2800" dirty="0" smtClean="0">
                <a:latin typeface="Times New Roman" panose="02020603050405020304" pitchFamily="18" charset="0"/>
                <a:cs typeface="Times New Roman" panose="02020603050405020304" pitchFamily="18" charset="0"/>
              </a:rPr>
              <a:t>privacy.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442" y="228600"/>
            <a:ext cx="3949532" cy="513080"/>
          </a:xfrm>
          <a:prstGeom prst="rect">
            <a:avLst/>
          </a:prstGeom>
        </p:spPr>
        <p:txBody>
          <a:bodyPr vert="horz" wrap="square" lIns="0" tIns="12700" rIns="0" bIns="0" rtlCol="0">
            <a:spAutoFit/>
          </a:bodyPr>
          <a:lstStyle/>
          <a:p>
            <a:pPr marL="12700">
              <a:lnSpc>
                <a:spcPct val="100000"/>
              </a:lnSpc>
              <a:spcBef>
                <a:spcPts val="100"/>
              </a:spcBef>
            </a:pPr>
            <a:r>
              <a:rPr sz="3200" b="1" spc="90" dirty="0">
                <a:solidFill>
                  <a:srgbClr val="000000"/>
                </a:solidFill>
                <a:latin typeface="Times New Roman" panose="02020603050405020304" pitchFamily="18" charset="0"/>
                <a:cs typeface="Times New Roman" panose="02020603050405020304" pitchFamily="18" charset="0"/>
              </a:rPr>
              <a:t>Technical</a:t>
            </a:r>
            <a:r>
              <a:rPr sz="3200" b="1" spc="-5" dirty="0">
                <a:solidFill>
                  <a:srgbClr val="000000"/>
                </a:solidFill>
                <a:latin typeface="Times New Roman" panose="02020603050405020304" pitchFamily="18" charset="0"/>
                <a:cs typeface="Times New Roman" panose="02020603050405020304" pitchFamily="18" charset="0"/>
              </a:rPr>
              <a:t> </a:t>
            </a:r>
            <a:r>
              <a:rPr sz="3200" b="1" spc="60" dirty="0">
                <a:solidFill>
                  <a:srgbClr val="000000"/>
                </a:solidFill>
                <a:latin typeface="Times New Roman" panose="02020603050405020304" pitchFamily="18" charset="0"/>
                <a:cs typeface="Times New Roman" panose="02020603050405020304" pitchFamily="18" charset="0"/>
              </a:rPr>
              <a:t>Details</a:t>
            </a:r>
            <a:endParaRPr sz="3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86960" y="1255945"/>
            <a:ext cx="7757159" cy="1447800"/>
          </a:xfrm>
          <a:prstGeom prst="rect">
            <a:avLst/>
          </a:prstGeom>
        </p:spPr>
        <p:txBody>
          <a:bodyPr vert="horz" wrap="square" lIns="0" tIns="0" rIns="0" bIns="0" rtlCol="0">
            <a:spAutoFit/>
          </a:bodyPr>
          <a:lstStyle/>
          <a:p>
            <a:pPr>
              <a:lnSpc>
                <a:spcPts val="3600"/>
              </a:lnSpc>
            </a:pPr>
            <a:r>
              <a:rPr sz="3200" b="1" spc="85" dirty="0">
                <a:latin typeface="Times New Roman" panose="02020603050405020304" pitchFamily="18" charset="0"/>
                <a:cs typeface="Times New Roman" panose="02020603050405020304" pitchFamily="18" charset="0"/>
              </a:rPr>
              <a:t>This</a:t>
            </a:r>
            <a:r>
              <a:rPr sz="3200" b="1" spc="30" dirty="0">
                <a:latin typeface="Times New Roman" panose="02020603050405020304" pitchFamily="18" charset="0"/>
                <a:cs typeface="Times New Roman" panose="02020603050405020304" pitchFamily="18" charset="0"/>
              </a:rPr>
              <a:t> </a:t>
            </a:r>
            <a:r>
              <a:rPr sz="3200" b="1" spc="55" dirty="0">
                <a:latin typeface="Times New Roman" panose="02020603050405020304" pitchFamily="18" charset="0"/>
                <a:cs typeface="Times New Roman" panose="02020603050405020304" pitchFamily="18" charset="0"/>
              </a:rPr>
              <a:t>slide</a:t>
            </a:r>
            <a:r>
              <a:rPr sz="3200" b="1" spc="30" dirty="0">
                <a:latin typeface="Times New Roman" panose="02020603050405020304" pitchFamily="18" charset="0"/>
                <a:cs typeface="Times New Roman" panose="02020603050405020304" pitchFamily="18" charset="0"/>
              </a:rPr>
              <a:t> </a:t>
            </a:r>
            <a:r>
              <a:rPr sz="3200" b="1" spc="100" dirty="0">
                <a:latin typeface="Times New Roman" panose="02020603050405020304" pitchFamily="18" charset="0"/>
                <a:cs typeface="Times New Roman" panose="02020603050405020304" pitchFamily="18" charset="0"/>
              </a:rPr>
              <a:t>should</a:t>
            </a:r>
            <a:r>
              <a:rPr sz="3200" b="1" spc="35" dirty="0">
                <a:latin typeface="Times New Roman" panose="02020603050405020304" pitchFamily="18" charset="0"/>
                <a:cs typeface="Times New Roman" panose="02020603050405020304" pitchFamily="18" charset="0"/>
              </a:rPr>
              <a:t> </a:t>
            </a:r>
            <a:r>
              <a:rPr sz="3200" b="1" spc="125" dirty="0">
                <a:latin typeface="Times New Roman" panose="02020603050405020304" pitchFamily="18" charset="0"/>
                <a:cs typeface="Times New Roman" panose="02020603050405020304" pitchFamily="18" charset="0"/>
              </a:rPr>
              <a:t>include</a:t>
            </a:r>
            <a:r>
              <a:rPr sz="3200" b="1" spc="30" dirty="0">
                <a:latin typeface="Times New Roman" panose="02020603050405020304" pitchFamily="18" charset="0"/>
                <a:cs typeface="Times New Roman" panose="02020603050405020304" pitchFamily="18" charset="0"/>
              </a:rPr>
              <a:t> </a:t>
            </a:r>
            <a:r>
              <a:rPr sz="3200" b="1" spc="150" dirty="0">
                <a:latin typeface="Times New Roman" panose="02020603050405020304" pitchFamily="18" charset="0"/>
                <a:cs typeface="Times New Roman" panose="02020603050405020304" pitchFamily="18" charset="0"/>
              </a:rPr>
              <a:t>brief</a:t>
            </a:r>
            <a:r>
              <a:rPr sz="3200" b="1" spc="35" dirty="0">
                <a:latin typeface="Times New Roman" panose="02020603050405020304" pitchFamily="18" charset="0"/>
                <a:cs typeface="Times New Roman" panose="02020603050405020304" pitchFamily="18" charset="0"/>
              </a:rPr>
              <a:t> </a:t>
            </a:r>
            <a:r>
              <a:rPr sz="3200" b="1" spc="185" dirty="0">
                <a:latin typeface="Times New Roman" panose="02020603050405020304" pitchFamily="18" charset="0"/>
                <a:cs typeface="Times New Roman" panose="02020603050405020304" pitchFamily="18" charset="0"/>
              </a:rPr>
              <a:t>overview</a:t>
            </a:r>
            <a:endParaRPr sz="3200">
              <a:latin typeface="Times New Roman" panose="02020603050405020304" pitchFamily="18" charset="0"/>
              <a:cs typeface="Times New Roman" panose="02020603050405020304" pitchFamily="18" charset="0"/>
            </a:endParaRPr>
          </a:p>
          <a:p>
            <a:pPr>
              <a:lnSpc>
                <a:spcPts val="3825"/>
              </a:lnSpc>
            </a:pPr>
            <a:r>
              <a:rPr sz="3200" b="1" spc="40" dirty="0">
                <a:latin typeface="Times New Roman" panose="02020603050405020304" pitchFamily="18" charset="0"/>
                <a:cs typeface="Times New Roman" panose="02020603050405020304" pitchFamily="18" charset="0"/>
              </a:rPr>
              <a:t>of</a:t>
            </a:r>
            <a:r>
              <a:rPr sz="3200" b="1" spc="20" dirty="0">
                <a:latin typeface="Times New Roman" panose="02020603050405020304" pitchFamily="18" charset="0"/>
                <a:cs typeface="Times New Roman" panose="02020603050405020304" pitchFamily="18" charset="0"/>
              </a:rPr>
              <a:t> </a:t>
            </a:r>
            <a:r>
              <a:rPr sz="3200" b="1" spc="90" dirty="0">
                <a:latin typeface="Times New Roman" panose="02020603050405020304" pitchFamily="18" charset="0"/>
                <a:cs typeface="Times New Roman" panose="02020603050405020304" pitchFamily="18" charset="0"/>
              </a:rPr>
              <a:t>the</a:t>
            </a:r>
            <a:r>
              <a:rPr sz="3200" b="1" spc="25" dirty="0">
                <a:latin typeface="Times New Roman" panose="02020603050405020304" pitchFamily="18" charset="0"/>
                <a:cs typeface="Times New Roman" panose="02020603050405020304" pitchFamily="18" charset="0"/>
              </a:rPr>
              <a:t> </a:t>
            </a:r>
            <a:r>
              <a:rPr sz="3200" b="1" spc="50" dirty="0">
                <a:latin typeface="Times New Roman" panose="02020603050405020304" pitchFamily="18" charset="0"/>
                <a:cs typeface="Times New Roman" panose="02020603050405020304" pitchFamily="18" charset="0"/>
              </a:rPr>
              <a:t>technologies</a:t>
            </a:r>
            <a:r>
              <a:rPr sz="3200" b="1" spc="20" dirty="0">
                <a:latin typeface="Times New Roman" panose="02020603050405020304" pitchFamily="18" charset="0"/>
                <a:cs typeface="Times New Roman" panose="02020603050405020304" pitchFamily="18" charset="0"/>
              </a:rPr>
              <a:t> </a:t>
            </a:r>
            <a:r>
              <a:rPr sz="3200" b="1" spc="175" dirty="0">
                <a:latin typeface="Times New Roman" panose="02020603050405020304" pitchFamily="18" charset="0"/>
                <a:cs typeface="Times New Roman" panose="02020603050405020304" pitchFamily="18" charset="0"/>
              </a:rPr>
              <a:t>and</a:t>
            </a:r>
            <a:r>
              <a:rPr sz="3200" b="1" spc="25" dirty="0">
                <a:latin typeface="Times New Roman" panose="02020603050405020304" pitchFamily="18" charset="0"/>
                <a:cs typeface="Times New Roman" panose="02020603050405020304" pitchFamily="18" charset="0"/>
              </a:rPr>
              <a:t> </a:t>
            </a:r>
            <a:r>
              <a:rPr sz="3200" b="1" spc="75" dirty="0">
                <a:latin typeface="Times New Roman" panose="02020603050405020304" pitchFamily="18" charset="0"/>
                <a:cs typeface="Times New Roman" panose="02020603050405020304" pitchFamily="18" charset="0"/>
              </a:rPr>
              <a:t>methods</a:t>
            </a:r>
            <a:r>
              <a:rPr sz="3200" b="1" spc="20" dirty="0">
                <a:latin typeface="Times New Roman" panose="02020603050405020304" pitchFamily="18" charset="0"/>
                <a:cs typeface="Times New Roman" panose="02020603050405020304" pitchFamily="18" charset="0"/>
              </a:rPr>
              <a:t> </a:t>
            </a:r>
            <a:r>
              <a:rPr sz="3200" b="1" spc="15" dirty="0">
                <a:latin typeface="Times New Roman" panose="02020603050405020304" pitchFamily="18" charset="0"/>
                <a:cs typeface="Times New Roman" panose="02020603050405020304" pitchFamily="18" charset="0"/>
              </a:rPr>
              <a:t>used.</a:t>
            </a:r>
            <a:endParaRPr sz="3200">
              <a:latin typeface="Times New Roman" panose="02020603050405020304" pitchFamily="18" charset="0"/>
              <a:cs typeface="Times New Roman" panose="02020603050405020304" pitchFamily="18" charset="0"/>
            </a:endParaRPr>
          </a:p>
          <a:p>
            <a:pPr>
              <a:lnSpc>
                <a:spcPts val="3829"/>
              </a:lnSpc>
            </a:pPr>
            <a:r>
              <a:rPr sz="3200" b="1" spc="-170" dirty="0">
                <a:latin typeface="Times New Roman" panose="02020603050405020304" pitchFamily="18" charset="0"/>
                <a:cs typeface="Times New Roman" panose="02020603050405020304" pitchFamily="18" charset="0"/>
              </a:rPr>
              <a:t>.</a:t>
            </a:r>
            <a:endParaRPr sz="3200">
              <a:latin typeface="Times New Roman" panose="02020603050405020304" pitchFamily="18" charset="0"/>
              <a:cs typeface="Times New Roman" panose="02020603050405020304" pitchFamily="18" charset="0"/>
            </a:endParaRPr>
          </a:p>
        </p:txBody>
      </p:sp>
      <p:sp>
        <p:nvSpPr>
          <p:cNvPr id="4" name="object 4"/>
          <p:cNvSpPr/>
          <p:nvPr/>
        </p:nvSpPr>
        <p:spPr>
          <a:xfrm>
            <a:off x="201142" y="1164336"/>
            <a:ext cx="8445500" cy="3289300"/>
          </a:xfrm>
          <a:custGeom>
            <a:avLst/>
            <a:gdLst/>
            <a:ahLst/>
            <a:cxnLst/>
            <a:rect l="l" t="t" r="r" b="b"/>
            <a:pathLst>
              <a:path w="8445500" h="3289300">
                <a:moveTo>
                  <a:pt x="8445500" y="3289300"/>
                </a:moveTo>
                <a:lnTo>
                  <a:pt x="0" y="3289300"/>
                </a:lnTo>
                <a:lnTo>
                  <a:pt x="0" y="0"/>
                </a:lnTo>
                <a:lnTo>
                  <a:pt x="8445500" y="0"/>
                </a:lnTo>
                <a:lnTo>
                  <a:pt x="8445500" y="328930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txBox="1"/>
          <p:nvPr/>
        </p:nvSpPr>
        <p:spPr>
          <a:xfrm>
            <a:off x="188442" y="1120394"/>
            <a:ext cx="8495030" cy="4321696"/>
          </a:xfrm>
          <a:prstGeom prst="rect">
            <a:avLst/>
          </a:prstGeom>
        </p:spPr>
        <p:txBody>
          <a:bodyPr vert="horz" wrap="square" lIns="0" tIns="12700" rIns="0" bIns="0" rtlCol="0">
            <a:spAutoFit/>
          </a:bodyPr>
          <a:lstStyle/>
          <a:p>
            <a:pPr marL="12700" marR="5080">
              <a:lnSpc>
                <a:spcPct val="100000"/>
              </a:lnSpc>
              <a:spcBef>
                <a:spcPts val="100"/>
              </a:spcBef>
            </a:pPr>
            <a:r>
              <a:rPr sz="2800" dirty="0">
                <a:latin typeface="Times New Roman" panose="02020603050405020304" pitchFamily="18" charset="0"/>
                <a:cs typeface="Times New Roman" panose="02020603050405020304" pitchFamily="18" charset="0"/>
              </a:rPr>
              <a:t>The social share </a:t>
            </a:r>
            <a:r>
              <a:rPr sz="2800" spc="-5" dirty="0">
                <a:latin typeface="Times New Roman" panose="02020603050405020304" pitchFamily="18" charset="0"/>
                <a:cs typeface="Times New Roman" panose="02020603050405020304" pitchFamily="18" charset="0"/>
              </a:rPr>
              <a:t>buttons project is built using </a:t>
            </a:r>
            <a:r>
              <a:rPr sz="2800" spc="-5" dirty="0" smtClean="0">
                <a:latin typeface="Times New Roman" panose="02020603050405020304" pitchFamily="18" charset="0"/>
                <a:cs typeface="Times New Roman" panose="02020603050405020304" pitchFamily="18" charset="0"/>
              </a:rPr>
              <a:t>HTML</a:t>
            </a:r>
            <a:r>
              <a:rPr lang="en-US" sz="2800" spc="-5"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CSS</a:t>
            </a:r>
            <a:r>
              <a:rPr lang="en-US" sz="2800" spc="-5" dirty="0" smtClean="0">
                <a:latin typeface="Times New Roman" panose="02020603050405020304" pitchFamily="18" charset="0"/>
                <a:cs typeface="Times New Roman" panose="02020603050405020304" pitchFamily="18" charset="0"/>
              </a:rPr>
              <a:t> and JavaScript</a:t>
            </a:r>
            <a:r>
              <a:rPr sz="2800" spc="-5" dirty="0" smtClean="0">
                <a:latin typeface="Times New Roman" panose="02020603050405020304" pitchFamily="18" charset="0"/>
                <a:cs typeface="Times New Roman" panose="02020603050405020304" pitchFamily="18" charset="0"/>
              </a:rPr>
              <a:t>. </a:t>
            </a:r>
            <a:r>
              <a:rPr sz="2800" dirty="0" smtClean="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HTML </a:t>
            </a:r>
            <a:r>
              <a:rPr sz="2800" dirty="0">
                <a:latin typeface="Times New Roman" panose="02020603050405020304" pitchFamily="18" charset="0"/>
                <a:cs typeface="Times New Roman" panose="02020603050405020304" pitchFamily="18" charset="0"/>
              </a:rPr>
              <a:t>code </a:t>
            </a:r>
            <a:r>
              <a:rPr sz="2800" spc="-5" dirty="0">
                <a:latin typeface="Times New Roman" panose="02020603050405020304" pitchFamily="18" charset="0"/>
                <a:cs typeface="Times New Roman" panose="02020603050405020304" pitchFamily="18" charset="0"/>
              </a:rPr>
              <a:t>defines </a:t>
            </a:r>
            <a:r>
              <a:rPr sz="2800" dirty="0">
                <a:latin typeface="Times New Roman" panose="02020603050405020304" pitchFamily="18" charset="0"/>
                <a:cs typeface="Times New Roman" panose="02020603050405020304" pitchFamily="18" charset="0"/>
              </a:rPr>
              <a:t>the structure </a:t>
            </a:r>
            <a:r>
              <a:rPr sz="2800" spc="-5" dirty="0">
                <a:latin typeface="Times New Roman" panose="02020603050405020304" pitchFamily="18" charset="0"/>
                <a:cs typeface="Times New Roman" panose="02020603050405020304" pitchFamily="18" charset="0"/>
              </a:rPr>
              <a:t>of </a:t>
            </a:r>
            <a:r>
              <a:rPr sz="280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project, while </a:t>
            </a:r>
            <a:r>
              <a:rPr sz="2800" dirty="0">
                <a:latin typeface="Times New Roman" panose="02020603050405020304" pitchFamily="18" charset="0"/>
                <a:cs typeface="Times New Roman" panose="02020603050405020304" pitchFamily="18" charset="0"/>
              </a:rPr>
              <a:t>the </a:t>
            </a:r>
            <a:r>
              <a:rPr sz="2800" spc="-5" dirty="0" smtClean="0">
                <a:latin typeface="Times New Roman" panose="02020603050405020304" pitchFamily="18" charset="0"/>
                <a:cs typeface="Times New Roman" panose="02020603050405020304" pitchFamily="18" charset="0"/>
              </a:rPr>
              <a:t>CSS </a:t>
            </a:r>
            <a:r>
              <a:rPr sz="2800" dirty="0">
                <a:latin typeface="Times New Roman" panose="02020603050405020304" pitchFamily="18" charset="0"/>
                <a:cs typeface="Times New Roman" panose="02020603050405020304" pitchFamily="18" charset="0"/>
              </a:rPr>
              <a:t>code </a:t>
            </a:r>
            <a:r>
              <a:rPr sz="2800" spc="-5" dirty="0">
                <a:latin typeface="Times New Roman" panose="02020603050405020304" pitchFamily="18" charset="0"/>
                <a:cs typeface="Times New Roman" panose="02020603050405020304" pitchFamily="18" charset="0"/>
              </a:rPr>
              <a:t>defines </a:t>
            </a:r>
            <a:r>
              <a:rPr sz="2800" dirty="0">
                <a:latin typeface="Times New Roman" panose="02020603050405020304" pitchFamily="18" charset="0"/>
                <a:cs typeface="Times New Roman" panose="02020603050405020304" pitchFamily="18" charset="0"/>
              </a:rPr>
              <a:t>the styling </a:t>
            </a:r>
            <a:r>
              <a:rPr sz="2800" spc="-5" dirty="0">
                <a:latin typeface="Times New Roman" panose="02020603050405020304" pitchFamily="18" charset="0"/>
                <a:cs typeface="Times New Roman" panose="02020603050405020304" pitchFamily="18" charset="0"/>
              </a:rPr>
              <a:t>of each element. </a:t>
            </a:r>
            <a:r>
              <a:rPr sz="280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project </a:t>
            </a:r>
            <a:r>
              <a:rPr sz="2800" dirty="0" smtClean="0">
                <a:latin typeface="Times New Roman" panose="02020603050405020304" pitchFamily="18" charset="0"/>
                <a:cs typeface="Times New Roman" panose="02020603050405020304" pitchFamily="18" charset="0"/>
              </a:rPr>
              <a:t>makes </a:t>
            </a:r>
            <a:r>
              <a:rPr sz="2800" spc="-5" dirty="0">
                <a:latin typeface="Times New Roman" panose="02020603050405020304" pitchFamily="18" charset="0"/>
                <a:cs typeface="Times New Roman" panose="02020603050405020304" pitchFamily="18" charset="0"/>
              </a:rPr>
              <a:t>use of </a:t>
            </a:r>
            <a:r>
              <a:rPr sz="2800" dirty="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JS to add buttons dynamically on any webpage by just including its JS script link in head of the webpage</a:t>
            </a:r>
            <a:r>
              <a:rPr sz="2800" spc="-5" dirty="0" smtClean="0">
                <a:latin typeface="Times New Roman" panose="02020603050405020304" pitchFamily="18" charset="0"/>
                <a:cs typeface="Times New Roman" panose="02020603050405020304" pitchFamily="18" charset="0"/>
              </a:rPr>
              <a:t>.</a:t>
            </a:r>
            <a:r>
              <a:rPr lang="en-US" sz="2800" spc="-5" dirty="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JS also add functionality to open share link in new tab when share button is clicked. </a:t>
            </a:r>
            <a:r>
              <a:rPr sz="2800" dirty="0" smtClean="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CSS </a:t>
            </a:r>
            <a:r>
              <a:rPr sz="2800" spc="-65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code </a:t>
            </a:r>
            <a:r>
              <a:rPr sz="2800" spc="-5" dirty="0">
                <a:latin typeface="Times New Roman" panose="02020603050405020304" pitchFamily="18" charset="0"/>
                <a:cs typeface="Times New Roman" panose="02020603050405020304" pitchFamily="18" charset="0"/>
              </a:rPr>
              <a:t>defines </a:t>
            </a:r>
            <a:r>
              <a:rPr sz="2800" dirty="0">
                <a:latin typeface="Times New Roman" panose="02020603050405020304" pitchFamily="18" charset="0"/>
                <a:cs typeface="Times New Roman" panose="02020603050405020304" pitchFamily="18" charset="0"/>
              </a:rPr>
              <a:t>the styling </a:t>
            </a:r>
            <a:r>
              <a:rPr sz="2800" spc="-5" dirty="0">
                <a:latin typeface="Times New Roman" panose="02020603050405020304" pitchFamily="18" charset="0"/>
                <a:cs typeface="Times New Roman" panose="02020603050405020304" pitchFamily="18" charset="0"/>
              </a:rPr>
              <a:t>of each </a:t>
            </a:r>
            <a:r>
              <a:rPr sz="2800" dirty="0">
                <a:latin typeface="Times New Roman" panose="02020603050405020304" pitchFamily="18" charset="0"/>
                <a:cs typeface="Times New Roman" panose="02020603050405020304" pitchFamily="18" charset="0"/>
              </a:rPr>
              <a:t>share </a:t>
            </a:r>
            <a:r>
              <a:rPr sz="2800" spc="-5" dirty="0">
                <a:latin typeface="Times New Roman" panose="02020603050405020304" pitchFamily="18" charset="0"/>
                <a:cs typeface="Times New Roman" panose="02020603050405020304" pitchFamily="18" charset="0"/>
              </a:rPr>
              <a:t>button div, including </a:t>
            </a:r>
            <a:r>
              <a:rPr sz="2800" dirty="0">
                <a:latin typeface="Times New Roman" panose="02020603050405020304" pitchFamily="18" charset="0"/>
                <a:cs typeface="Times New Roman" panose="02020603050405020304" pitchFamily="18" charset="0"/>
              </a:rPr>
              <a:t>the </a:t>
            </a:r>
            <a:r>
              <a:rPr sz="2800" spc="-65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background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color,</a:t>
            </a:r>
            <a:r>
              <a:rPr sz="2800" spc="-5" dirty="0">
                <a:latin typeface="Times New Roman" panose="02020603050405020304" pitchFamily="18" charset="0"/>
                <a:cs typeface="Times New Roman" panose="02020603050405020304" pitchFamily="18" charset="0"/>
              </a:rPr>
              <a:t> border </a:t>
            </a:r>
            <a:r>
              <a:rPr sz="2800" dirty="0">
                <a:latin typeface="Times New Roman" panose="02020603050405020304" pitchFamily="18" charset="0"/>
                <a:cs typeface="Times New Roman" panose="02020603050405020304" pitchFamily="18" charset="0"/>
              </a:rPr>
              <a:t>radius,</a:t>
            </a:r>
            <a:r>
              <a:rPr sz="2800" spc="-5" dirty="0">
                <a:latin typeface="Times New Roman" panose="02020603050405020304" pitchFamily="18" charset="0"/>
                <a:cs typeface="Times New Roman" panose="02020603050405020304" pitchFamily="18" charset="0"/>
              </a:rPr>
              <a:t> and hover</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effect.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3492332" cy="513080"/>
          </a:xfrm>
          <a:prstGeom prst="rect">
            <a:avLst/>
          </a:prstGeom>
        </p:spPr>
        <p:txBody>
          <a:bodyPr vert="horz" wrap="square" lIns="0" tIns="12700" rIns="0" bIns="0" rtlCol="0">
            <a:spAutoFit/>
          </a:bodyPr>
          <a:lstStyle/>
          <a:p>
            <a:pPr marL="12700">
              <a:lnSpc>
                <a:spcPct val="100000"/>
              </a:lnSpc>
              <a:spcBef>
                <a:spcPts val="100"/>
              </a:spcBef>
            </a:pPr>
            <a:r>
              <a:rPr sz="3200" b="1" spc="110" dirty="0">
                <a:solidFill>
                  <a:srgbClr val="000000"/>
                </a:solidFill>
                <a:latin typeface="Times New Roman" panose="02020603050405020304" pitchFamily="18" charset="0"/>
                <a:cs typeface="Times New Roman" panose="02020603050405020304" pitchFamily="18" charset="0"/>
              </a:rPr>
              <a:t>Key</a:t>
            </a:r>
            <a:r>
              <a:rPr sz="3200" b="1" spc="-40" dirty="0">
                <a:solidFill>
                  <a:srgbClr val="000000"/>
                </a:solidFill>
                <a:latin typeface="Times New Roman" panose="02020603050405020304" pitchFamily="18" charset="0"/>
                <a:cs typeface="Times New Roman" panose="02020603050405020304" pitchFamily="18" charset="0"/>
              </a:rPr>
              <a:t> </a:t>
            </a:r>
            <a:r>
              <a:rPr sz="3200" b="1" spc="70" dirty="0">
                <a:solidFill>
                  <a:srgbClr val="000000"/>
                </a:solidFill>
                <a:latin typeface="Times New Roman" panose="02020603050405020304" pitchFamily="18" charset="0"/>
                <a:cs typeface="Times New Roman" panose="02020603050405020304" pitchFamily="18" charset="0"/>
              </a:rPr>
              <a:t>Features</a:t>
            </a:r>
            <a:endParaRPr sz="32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81000" y="1295400"/>
            <a:ext cx="853440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Very easy to use and implement in any webpage</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Visually appealing modern design</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Includes </a:t>
            </a:r>
            <a:r>
              <a:rPr lang="en-US" sz="2400" dirty="0">
                <a:latin typeface="Times New Roman" panose="02020603050405020304" pitchFamily="18" charset="0"/>
                <a:cs typeface="Times New Roman" panose="02020603050405020304" pitchFamily="18" charset="0"/>
              </a:rPr>
              <a:t>buttons for popular social media platforms such as Facebook, </a:t>
            </a:r>
            <a:r>
              <a:rPr lang="en-US" sz="2400" dirty="0" smtClean="0">
                <a:latin typeface="Times New Roman" panose="02020603050405020304" pitchFamily="18" charset="0"/>
                <a:cs typeface="Times New Roman" panose="02020603050405020304" pitchFamily="18" charset="0"/>
              </a:rPr>
              <a:t>Twitter, LinkedIn, Instagram, WhatsApp, and more.</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code allows for customization of the share buttons, including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size and color of the buttons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Uses </a:t>
            </a:r>
            <a:r>
              <a:rPr lang="en-US" sz="2400" dirty="0" smtClean="0">
                <a:latin typeface="Times New Roman" panose="02020603050405020304" pitchFamily="18" charset="0"/>
                <a:cs typeface="Times New Roman" panose="02020603050405020304" pitchFamily="18" charset="0"/>
              </a:rPr>
              <a:t>SVG as icons in buttons for better visual experience.</a:t>
            </a: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Takes </a:t>
            </a:r>
            <a:r>
              <a:rPr lang="en-US" sz="2400" dirty="0" smtClean="0">
                <a:latin typeface="Times New Roman" panose="02020603050405020304" pitchFamily="18" charset="0"/>
                <a:cs typeface="Times New Roman" panose="02020603050405020304" pitchFamily="18" charset="0"/>
              </a:rPr>
              <a:t>URL and Title from webpage dynamically.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4254332" cy="513080"/>
          </a:xfrm>
          <a:prstGeom prst="rect">
            <a:avLst/>
          </a:prstGeom>
        </p:spPr>
        <p:txBody>
          <a:bodyPr vert="horz" wrap="square" lIns="0" tIns="12700" rIns="0" bIns="0" rtlCol="0">
            <a:spAutoFit/>
          </a:bodyPr>
          <a:lstStyle/>
          <a:p>
            <a:pPr marL="12700">
              <a:lnSpc>
                <a:spcPct val="100000"/>
              </a:lnSpc>
              <a:spcBef>
                <a:spcPts val="100"/>
              </a:spcBef>
            </a:pPr>
            <a:r>
              <a:rPr sz="3200" b="1" spc="55" dirty="0">
                <a:solidFill>
                  <a:srgbClr val="000000"/>
                </a:solidFill>
                <a:latin typeface="Times New Roman" panose="02020603050405020304" pitchFamily="18" charset="0"/>
                <a:cs typeface="Times New Roman" panose="02020603050405020304" pitchFamily="18" charset="0"/>
              </a:rPr>
              <a:t>Project</a:t>
            </a:r>
            <a:r>
              <a:rPr sz="3200" b="1" spc="-45" dirty="0">
                <a:solidFill>
                  <a:srgbClr val="000000"/>
                </a:solidFill>
                <a:latin typeface="Times New Roman" panose="02020603050405020304" pitchFamily="18" charset="0"/>
                <a:cs typeface="Times New Roman" panose="02020603050405020304" pitchFamily="18" charset="0"/>
              </a:rPr>
              <a:t> </a:t>
            </a:r>
            <a:r>
              <a:rPr sz="3200" b="1" spc="80" dirty="0">
                <a:solidFill>
                  <a:srgbClr val="000000"/>
                </a:solidFill>
                <a:latin typeface="Times New Roman" panose="02020603050405020304" pitchFamily="18" charset="0"/>
                <a:cs typeface="Times New Roman" panose="02020603050405020304" pitchFamily="18" charset="0"/>
              </a:rPr>
              <a:t>Highlights</a:t>
            </a:r>
            <a:endParaRPr sz="32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298724" y="1318472"/>
            <a:ext cx="8811748" cy="4521751"/>
          </a:xfrm>
          <a:prstGeom prst="rect">
            <a:avLst/>
          </a:prstGeom>
        </p:spPr>
        <p:txBody>
          <a:bodyPr vert="horz" wrap="square" lIns="0" tIns="12700" rIns="0" bIns="0" rtlCol="0">
            <a:spAutoFit/>
          </a:bodyPr>
          <a:lstStyle/>
          <a:p>
            <a:pPr marL="380365" marR="30480" indent="-342900">
              <a:spcBef>
                <a:spcPts val="100"/>
              </a:spcBef>
              <a:buSzPct val="133333"/>
              <a:buFont typeface="Arial" panose="020B0604020202020204" pitchFamily="34" charset="0"/>
              <a:buChar char="•"/>
              <a:tabLst>
                <a:tab pos="263525" algn="l"/>
              </a:tabLst>
            </a:pPr>
            <a:r>
              <a:rPr lang="en-US" sz="2400" dirty="0">
                <a:latin typeface="Times New Roman" panose="02020603050405020304" pitchFamily="18" charset="0"/>
                <a:cs typeface="Times New Roman" panose="02020603050405020304" pitchFamily="18" charset="0"/>
              </a:rPr>
              <a:t>The social share buttons project provides a simple and effective  way to integrate social media into a website</a:t>
            </a:r>
            <a:r>
              <a:rPr lang="en-US" sz="2400" dirty="0" smtClean="0">
                <a:latin typeface="Times New Roman" panose="02020603050405020304" pitchFamily="18" charset="0"/>
                <a:cs typeface="Times New Roman" panose="02020603050405020304" pitchFamily="18" charset="0"/>
              </a:rPr>
              <a:t>.</a:t>
            </a:r>
          </a:p>
          <a:p>
            <a:pPr marL="380365" marR="30480" indent="-342900">
              <a:spcBef>
                <a:spcPts val="100"/>
              </a:spcBef>
              <a:buSzPct val="133333"/>
              <a:buFont typeface="Arial" panose="020B0604020202020204" pitchFamily="34" charset="0"/>
              <a:buChar char="•"/>
              <a:tabLst>
                <a:tab pos="263525" algn="l"/>
              </a:tabLst>
            </a:pPr>
            <a:endParaRPr lang="en-US" sz="2400" dirty="0">
              <a:latin typeface="Times New Roman" panose="02020603050405020304" pitchFamily="18" charset="0"/>
              <a:cs typeface="Times New Roman" panose="02020603050405020304" pitchFamily="18" charset="0"/>
            </a:endParaRPr>
          </a:p>
          <a:p>
            <a:pPr marL="380365" marR="30480" indent="-342900">
              <a:spcBef>
                <a:spcPts val="100"/>
              </a:spcBef>
              <a:buSzPct val="133333"/>
              <a:buFont typeface="Arial" panose="020B0604020202020204" pitchFamily="34" charset="0"/>
              <a:buChar char="•"/>
              <a:tabLst>
                <a:tab pos="263525" algn="l"/>
              </a:tabLst>
            </a:pPr>
            <a:r>
              <a:rPr lang="en-US" sz="2400" dirty="0" smtClean="0">
                <a:latin typeface="Times New Roman" panose="02020603050405020304" pitchFamily="18" charset="0"/>
                <a:cs typeface="Times New Roman" panose="02020603050405020304" pitchFamily="18" charset="0"/>
              </a:rPr>
              <a:t>The project is easy to use and visually appealing, making it an  excellent addition to any website.</a:t>
            </a:r>
          </a:p>
          <a:p>
            <a:pPr marL="380365" marR="30480" indent="-342900">
              <a:spcBef>
                <a:spcPts val="100"/>
              </a:spcBef>
              <a:buSzPct val="133333"/>
              <a:buFont typeface="Arial" panose="020B0604020202020204" pitchFamily="34" charset="0"/>
              <a:buChar char="•"/>
              <a:tabLst>
                <a:tab pos="263525" algn="l"/>
              </a:tabLst>
            </a:pPr>
            <a:endParaRPr lang="en-US" sz="2400" dirty="0" smtClean="0">
              <a:latin typeface="Times New Roman" panose="02020603050405020304" pitchFamily="18" charset="0"/>
              <a:cs typeface="Times New Roman" panose="02020603050405020304" pitchFamily="18" charset="0"/>
            </a:endParaRPr>
          </a:p>
          <a:p>
            <a:pPr marL="380365" marR="30480" indent="-342900">
              <a:spcBef>
                <a:spcPts val="100"/>
              </a:spcBef>
              <a:buSzPct val="133333"/>
              <a:buFont typeface="Arial" panose="020B0604020202020204" pitchFamily="34" charset="0"/>
              <a:buChar char="•"/>
              <a:tabLst>
                <a:tab pos="263525" algn="l"/>
              </a:tabLst>
            </a:pPr>
            <a:r>
              <a:rPr lang="en-US" sz="2400" dirty="0">
                <a:latin typeface="Times New Roman" panose="02020603050405020304" pitchFamily="18" charset="0"/>
                <a:cs typeface="Times New Roman" panose="02020603050405020304" pitchFamily="18" charset="0"/>
              </a:rPr>
              <a:t>The code allows for customization of the share buttons, including the size and color of the buttons. This enables users to personalize the buttons to match the look and feel of their website</a:t>
            </a:r>
            <a:r>
              <a:rPr lang="en-US" sz="2400" dirty="0" smtClean="0">
                <a:latin typeface="Times New Roman" panose="02020603050405020304" pitchFamily="18" charset="0"/>
                <a:cs typeface="Times New Roman" panose="02020603050405020304" pitchFamily="18" charset="0"/>
              </a:rPr>
              <a:t>.</a:t>
            </a:r>
          </a:p>
          <a:p>
            <a:pPr marL="37465" marR="30480">
              <a:spcBef>
                <a:spcPts val="100"/>
              </a:spcBef>
              <a:buSzPct val="133333"/>
              <a:tabLst>
                <a:tab pos="263525" algn="l"/>
              </a:tabLst>
            </a:pPr>
            <a:endParaRPr lang="en-US" sz="2400" dirty="0">
              <a:latin typeface="Times New Roman" panose="02020603050405020304" pitchFamily="18" charset="0"/>
              <a:cs typeface="Times New Roman" panose="02020603050405020304" pitchFamily="18" charset="0"/>
            </a:endParaRPr>
          </a:p>
          <a:p>
            <a:pPr marL="380365" marR="30480" indent="-342900">
              <a:spcBef>
                <a:spcPts val="100"/>
              </a:spcBef>
              <a:buSzPct val="133333"/>
              <a:buFont typeface="Arial" panose="020B0604020202020204" pitchFamily="34" charset="0"/>
              <a:buChar char="•"/>
              <a:tabLst>
                <a:tab pos="263525" algn="l"/>
              </a:tabLst>
            </a:pPr>
            <a:r>
              <a:rPr lang="en-US" sz="2400" dirty="0">
                <a:latin typeface="Times New Roman" panose="02020603050405020304" pitchFamily="18" charset="0"/>
                <a:cs typeface="Times New Roman" panose="02020603050405020304" pitchFamily="18" charset="0"/>
              </a:rPr>
              <a:t>The code you provided appears to be efficient and lightweight, minimizing load times and maximizing user experience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52400" y="205528"/>
            <a:ext cx="4254332" cy="513080"/>
          </a:xfrm>
          <a:prstGeom prst="rect">
            <a:avLst/>
          </a:prstGeom>
        </p:spPr>
        <p:txBody>
          <a:bodyPr vert="horz" wrap="square" lIns="0" tIns="12700" rIns="0" bIns="0" rtlCol="0">
            <a:spAutoFit/>
          </a:bodyPr>
          <a:lstStyle/>
          <a:p>
            <a:pPr marL="12700">
              <a:lnSpc>
                <a:spcPct val="100000"/>
              </a:lnSpc>
              <a:spcBef>
                <a:spcPts val="100"/>
              </a:spcBef>
            </a:pPr>
            <a:r>
              <a:rPr sz="3200" b="1" spc="55" dirty="0">
                <a:solidFill>
                  <a:srgbClr val="000000"/>
                </a:solidFill>
                <a:latin typeface="Times New Roman" panose="02020603050405020304" pitchFamily="18" charset="0"/>
                <a:cs typeface="Times New Roman" panose="02020603050405020304" pitchFamily="18" charset="0"/>
              </a:rPr>
              <a:t>Project</a:t>
            </a:r>
            <a:r>
              <a:rPr sz="3200" b="1" spc="-45" dirty="0">
                <a:solidFill>
                  <a:srgbClr val="000000"/>
                </a:solidFill>
                <a:latin typeface="Times New Roman" panose="02020603050405020304" pitchFamily="18" charset="0"/>
                <a:cs typeface="Times New Roman" panose="02020603050405020304" pitchFamily="18" charset="0"/>
              </a:rPr>
              <a:t> </a:t>
            </a:r>
            <a:r>
              <a:rPr sz="3200" b="1" spc="80" dirty="0">
                <a:solidFill>
                  <a:srgbClr val="000000"/>
                </a:solidFill>
                <a:latin typeface="Times New Roman" panose="02020603050405020304" pitchFamily="18" charset="0"/>
                <a:cs typeface="Times New Roman" panose="02020603050405020304" pitchFamily="18" charset="0"/>
              </a:rPr>
              <a:t>Highlights</a:t>
            </a:r>
            <a:endParaRPr sz="32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256052" y="1295400"/>
            <a:ext cx="8811748" cy="4903907"/>
          </a:xfrm>
          <a:prstGeom prst="rect">
            <a:avLst/>
          </a:prstGeom>
        </p:spPr>
        <p:txBody>
          <a:bodyPr vert="horz" wrap="square" lIns="0" tIns="12700" rIns="0" bIns="0" rtlCol="0">
            <a:spAutoFit/>
          </a:bodyPr>
          <a:lstStyle/>
          <a:p>
            <a:pPr marL="380365" marR="30480" indent="-342900">
              <a:spcBef>
                <a:spcPts val="100"/>
              </a:spcBef>
              <a:buSzPct val="133333"/>
              <a:buFont typeface="Arial" panose="020B0604020202020204" pitchFamily="34" charset="0"/>
              <a:buChar char="•"/>
              <a:tabLst>
                <a:tab pos="263525" algn="l"/>
              </a:tabLst>
            </a:pPr>
            <a:r>
              <a:rPr lang="en-US" sz="2400" dirty="0" smtClean="0">
                <a:latin typeface="Times New Roman" panose="02020603050405020304" pitchFamily="18" charset="0"/>
                <a:cs typeface="Times New Roman" panose="02020603050405020304" pitchFamily="18" charset="0"/>
              </a:rPr>
              <a:t>Responsive </a:t>
            </a:r>
            <a:r>
              <a:rPr lang="en-US" sz="2400" dirty="0">
                <a:latin typeface="Times New Roman" panose="02020603050405020304" pitchFamily="18" charset="0"/>
                <a:cs typeface="Times New Roman" panose="02020603050405020304" pitchFamily="18" charset="0"/>
              </a:rPr>
              <a:t>design and Cross-browser compatibility</a:t>
            </a:r>
            <a:r>
              <a:rPr lang="en-US" sz="2400" dirty="0" smtClean="0">
                <a:latin typeface="Times New Roman" panose="02020603050405020304" pitchFamily="18" charset="0"/>
                <a:cs typeface="Times New Roman" panose="02020603050405020304" pitchFamily="18" charset="0"/>
              </a:rPr>
              <a:t>.</a:t>
            </a:r>
          </a:p>
          <a:p>
            <a:pPr marL="380365" marR="30480" indent="-342900">
              <a:spcBef>
                <a:spcPts val="100"/>
              </a:spcBef>
              <a:buSzPct val="133333"/>
              <a:buFont typeface="Arial" panose="020B0604020202020204" pitchFamily="34" charset="0"/>
              <a:buChar char="•"/>
              <a:tabLst>
                <a:tab pos="263525" algn="l"/>
              </a:tabLst>
            </a:pPr>
            <a:endParaRPr lang="en-US" sz="2400" dirty="0">
              <a:latin typeface="Times New Roman" panose="02020603050405020304" pitchFamily="18" charset="0"/>
              <a:cs typeface="Times New Roman" panose="02020603050405020304" pitchFamily="18" charset="0"/>
            </a:endParaRPr>
          </a:p>
          <a:p>
            <a:pPr marL="380365" marR="30480" indent="-342900">
              <a:spcBef>
                <a:spcPts val="100"/>
              </a:spcBef>
              <a:buSzPct val="133333"/>
              <a:buFont typeface="Arial" panose="020B0604020202020204" pitchFamily="34" charset="0"/>
              <a:buChar char="•"/>
              <a:tabLst>
                <a:tab pos="263525" algn="l"/>
              </a:tabLst>
            </a:pPr>
            <a:r>
              <a:rPr lang="en-US" sz="2400" dirty="0" smtClean="0">
                <a:latin typeface="Times New Roman" panose="02020603050405020304" pitchFamily="18" charset="0"/>
                <a:cs typeface="Times New Roman" panose="02020603050405020304" pitchFamily="18" charset="0"/>
              </a:rPr>
              <a:t>No </a:t>
            </a:r>
            <a:r>
              <a:rPr lang="en-US" sz="2400" dirty="0">
                <a:latin typeface="Times New Roman" panose="02020603050405020304" pitchFamily="18" charset="0"/>
                <a:cs typeface="Times New Roman" panose="02020603050405020304" pitchFamily="18" charset="0"/>
              </a:rPr>
              <a:t>tracking or cookies collected</a:t>
            </a:r>
            <a:r>
              <a:rPr lang="en-US" sz="2400" dirty="0" smtClean="0">
                <a:latin typeface="Times New Roman" panose="02020603050405020304" pitchFamily="18" charset="0"/>
                <a:cs typeface="Times New Roman" panose="02020603050405020304" pitchFamily="18" charset="0"/>
              </a:rPr>
              <a:t>.</a:t>
            </a:r>
          </a:p>
          <a:p>
            <a:pPr marL="380365" marR="30480" indent="-342900">
              <a:spcBef>
                <a:spcPts val="100"/>
              </a:spcBef>
              <a:buSzPct val="133333"/>
              <a:buFont typeface="Arial" panose="020B0604020202020204" pitchFamily="34" charset="0"/>
              <a:buChar char="•"/>
              <a:tabLst>
                <a:tab pos="263525" algn="l"/>
              </a:tabLst>
            </a:pPr>
            <a:endParaRPr lang="en-US" sz="2400" dirty="0">
              <a:latin typeface="Times New Roman" panose="02020603050405020304" pitchFamily="18" charset="0"/>
              <a:cs typeface="Times New Roman" panose="02020603050405020304" pitchFamily="18" charset="0"/>
            </a:endParaRPr>
          </a:p>
          <a:p>
            <a:pPr marL="380365" marR="30480" indent="-342900">
              <a:spcBef>
                <a:spcPts val="100"/>
              </a:spcBef>
              <a:buSzPct val="133333"/>
              <a:buFont typeface="Arial" panose="020B0604020202020204" pitchFamily="34" charset="0"/>
              <a:buChar char="•"/>
              <a:tabLst>
                <a:tab pos="263525" algn="l"/>
              </a:tabLst>
            </a:pPr>
            <a:r>
              <a:rPr lang="en-US" sz="2400" dirty="0">
                <a:latin typeface="Times New Roman" panose="02020603050405020304" pitchFamily="18" charset="0"/>
                <a:cs typeface="Times New Roman" panose="02020603050405020304" pitchFamily="18" charset="0"/>
              </a:rPr>
              <a:t>The code dynamically takes the URL and title from the webpage, making it easy for users to share content without having to manually enter the information</a:t>
            </a:r>
            <a:r>
              <a:rPr lang="en-US" sz="2400" dirty="0" smtClean="0">
                <a:latin typeface="Times New Roman" panose="02020603050405020304" pitchFamily="18" charset="0"/>
                <a:cs typeface="Times New Roman" panose="02020603050405020304" pitchFamily="18" charset="0"/>
              </a:rPr>
              <a:t>.</a:t>
            </a:r>
          </a:p>
          <a:p>
            <a:pPr marL="380365" marR="30480" indent="-342900">
              <a:spcBef>
                <a:spcPts val="100"/>
              </a:spcBef>
              <a:buSzPct val="133333"/>
              <a:buFont typeface="Arial" panose="020B0604020202020204" pitchFamily="34" charset="0"/>
              <a:buChar char="•"/>
              <a:tabLst>
                <a:tab pos="263525" algn="l"/>
              </a:tabLst>
            </a:pPr>
            <a:endParaRPr lang="en-US" sz="2400" dirty="0">
              <a:latin typeface="Times New Roman" panose="02020603050405020304" pitchFamily="18" charset="0"/>
              <a:cs typeface="Times New Roman" panose="02020603050405020304" pitchFamily="18" charset="0"/>
            </a:endParaRPr>
          </a:p>
          <a:p>
            <a:pPr marL="380365" marR="30480" indent="-342900">
              <a:spcBef>
                <a:spcPts val="100"/>
              </a:spcBef>
              <a:buSzPct val="133333"/>
              <a:buFont typeface="Arial" panose="020B0604020202020204" pitchFamily="34" charset="0"/>
              <a:buChar char="•"/>
              <a:tabLst>
                <a:tab pos="263525" algn="l"/>
              </a:tabLst>
            </a:pPr>
            <a:r>
              <a:rPr lang="en-US" sz="2400" dirty="0">
                <a:latin typeface="Times New Roman" panose="02020603050405020304" pitchFamily="18" charset="0"/>
                <a:cs typeface="Times New Roman" panose="02020603050405020304" pitchFamily="18" charset="0"/>
              </a:rPr>
              <a:t>The social share buttons include buttons for popular social media platforms such as Facebook, Twitter, LinkedIn, Instagram, WhatsApp, and more. This makes it easier for users to share content on the platforms they use most frequently. </a:t>
            </a:r>
            <a:r>
              <a:rPr lang="en-US" sz="2400" dirty="0" smtClean="0">
                <a:latin typeface="Times New Roman" panose="02020603050405020304" pitchFamily="18" charset="0"/>
                <a:cs typeface="Times New Roman" panose="02020603050405020304" pitchFamily="18" charset="0"/>
              </a:rPr>
              <a:t>	</a:t>
            </a:r>
          </a:p>
          <a:p>
            <a:pPr marL="380365" marR="30480" indent="-342900">
              <a:spcBef>
                <a:spcPts val="100"/>
              </a:spcBef>
              <a:buSzPct val="133333"/>
              <a:buFont typeface="Arial" panose="020B0604020202020204" pitchFamily="34" charset="0"/>
              <a:buChar char="•"/>
              <a:tabLst>
                <a:tab pos="263525" algn="l"/>
              </a:tabLs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5211848" cy="513080"/>
          </a:xfrm>
          <a:prstGeom prst="rect">
            <a:avLst/>
          </a:prstGeom>
        </p:spPr>
        <p:txBody>
          <a:bodyPr vert="horz" wrap="square" lIns="0" tIns="12700" rIns="0" bIns="0" rtlCol="0">
            <a:spAutoFit/>
          </a:bodyPr>
          <a:lstStyle/>
          <a:p>
            <a:pPr marL="12700">
              <a:lnSpc>
                <a:spcPct val="100000"/>
              </a:lnSpc>
              <a:spcBef>
                <a:spcPts val="100"/>
              </a:spcBef>
            </a:pPr>
            <a:r>
              <a:rPr sz="3200" b="1" spc="80" dirty="0">
                <a:solidFill>
                  <a:srgbClr val="000000"/>
                </a:solidFill>
                <a:latin typeface="Times New Roman" panose="02020603050405020304" pitchFamily="18" charset="0"/>
                <a:cs typeface="Times New Roman" panose="02020603050405020304" pitchFamily="18" charset="0"/>
              </a:rPr>
              <a:t>Bonus</a:t>
            </a:r>
            <a:r>
              <a:rPr sz="3200" b="1" spc="10" dirty="0">
                <a:solidFill>
                  <a:srgbClr val="000000"/>
                </a:solidFill>
                <a:latin typeface="Times New Roman" panose="02020603050405020304" pitchFamily="18" charset="0"/>
                <a:cs typeface="Times New Roman" panose="02020603050405020304" pitchFamily="18" charset="0"/>
              </a:rPr>
              <a:t> </a:t>
            </a:r>
            <a:r>
              <a:rPr sz="3200" b="1" spc="90" dirty="0" smtClean="0">
                <a:solidFill>
                  <a:srgbClr val="000000"/>
                </a:solidFill>
                <a:latin typeface="Times New Roman" panose="02020603050405020304" pitchFamily="18" charset="0"/>
                <a:cs typeface="Times New Roman" panose="02020603050405020304" pitchFamily="18" charset="0"/>
              </a:rPr>
              <a:t>Feature</a:t>
            </a:r>
            <a:endParaRPr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81000" y="1143000"/>
            <a:ext cx="83820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Ability to add share buttons without writing any HTML or CSS.</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Add custom message with share link.</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Fully customizable share button.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Add custom share button.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TotalTime>
  <Words>785</Words>
  <Application>Microsoft Office PowerPoint</Application>
  <PresentationFormat>On-screen Show (4:3)</PresentationFormat>
  <Paragraphs>83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MT</vt:lpstr>
      <vt:lpstr>Roboto Bk</vt:lpstr>
      <vt:lpstr>Arial</vt:lpstr>
      <vt:lpstr>Arial Black</vt:lpstr>
      <vt:lpstr>Calibri</vt:lpstr>
      <vt:lpstr>Times New Roman</vt:lpstr>
      <vt:lpstr>Office Theme</vt:lpstr>
      <vt:lpstr>Front End Engineering-I  Project</vt:lpstr>
      <vt:lpstr>Table of Contents</vt:lpstr>
      <vt:lpstr>Introduction</vt:lpstr>
      <vt:lpstr>Problem Statement</vt:lpstr>
      <vt:lpstr>Technical Details</vt:lpstr>
      <vt:lpstr>Key Features</vt:lpstr>
      <vt:lpstr>Project Highlights</vt:lpstr>
      <vt:lpstr>Project Highlights</vt:lpstr>
      <vt:lpstr>Bonus Feature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  Project</dc:title>
  <dc:creator>Udayan Sharma</dc:creator>
  <cp:lastModifiedBy>Yami</cp:lastModifiedBy>
  <cp:revision>21</cp:revision>
  <dcterms:created xsi:type="dcterms:W3CDTF">2023-05-01T08:29:09Z</dcterms:created>
  <dcterms:modified xsi:type="dcterms:W3CDTF">2023-05-30T04:20:33Z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2023-05-01T00:00:00Z</vt:filetime>
  </property>
</Properties>
</file>