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52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Roboto Bk"/>
                <a:cs typeface="Roboto B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3999" y="838199"/>
                </a:moveTo>
                <a:lnTo>
                  <a:pt x="0" y="838199"/>
                </a:lnTo>
                <a:lnTo>
                  <a:pt x="0" y="0"/>
                </a:lnTo>
                <a:lnTo>
                  <a:pt x="9143999" y="0"/>
                </a:lnTo>
                <a:lnTo>
                  <a:pt x="9143999" y="838199"/>
                </a:lnTo>
                <a:close/>
              </a:path>
            </a:pathLst>
          </a:custGeom>
          <a:solidFill>
            <a:srgbClr val="FF3300"/>
          </a:solidFill>
        </p:spPr>
        <p:txBody>
          <a:bodyPr wrap="square" lIns="0" tIns="0" rIns="0" bIns="0" rtlCol="0"/>
          <a:lstStyle/>
          <a:p>
            <a:endParaRPr/>
          </a:p>
        </p:txBody>
      </p:sp>
      <p:sp>
        <p:nvSpPr>
          <p:cNvPr id="17" name="bg object 17"/>
          <p:cNvSpPr/>
          <p:nvPr/>
        </p:nvSpPr>
        <p:spPr>
          <a:xfrm>
            <a:off x="0" y="6705600"/>
            <a:ext cx="9144000" cy="152400"/>
          </a:xfrm>
          <a:custGeom>
            <a:avLst/>
            <a:gdLst/>
            <a:ahLst/>
            <a:cxnLst/>
            <a:rect l="l" t="t" r="r" b="b"/>
            <a:pathLst>
              <a:path w="9144000" h="152400">
                <a:moveTo>
                  <a:pt x="0" y="0"/>
                </a:moveTo>
                <a:lnTo>
                  <a:pt x="9143999" y="0"/>
                </a:lnTo>
                <a:lnTo>
                  <a:pt x="9143999" y="152399"/>
                </a:lnTo>
                <a:lnTo>
                  <a:pt x="0" y="152399"/>
                </a:lnTo>
                <a:lnTo>
                  <a:pt x="0" y="0"/>
                </a:lnTo>
                <a:close/>
              </a:path>
            </a:pathLst>
          </a:custGeom>
          <a:solidFill>
            <a:srgbClr val="FF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6553200" y="228600"/>
            <a:ext cx="2057400" cy="635000"/>
          </a:xfrm>
          <a:prstGeom prst="rect">
            <a:avLst/>
          </a:prstGeom>
        </p:spPr>
      </p:pic>
      <p:sp>
        <p:nvSpPr>
          <p:cNvPr id="19" name="bg object 19"/>
          <p:cNvSpPr/>
          <p:nvPr/>
        </p:nvSpPr>
        <p:spPr>
          <a:xfrm>
            <a:off x="6146800" y="0"/>
            <a:ext cx="2997200" cy="838200"/>
          </a:xfrm>
          <a:custGeom>
            <a:avLst/>
            <a:gdLst/>
            <a:ahLst/>
            <a:cxnLst/>
            <a:rect l="l" t="t" r="r" b="b"/>
            <a:pathLst>
              <a:path w="2997200" h="838200">
                <a:moveTo>
                  <a:pt x="2997199" y="838199"/>
                </a:moveTo>
                <a:lnTo>
                  <a:pt x="0" y="838199"/>
                </a:lnTo>
                <a:lnTo>
                  <a:pt x="0" y="0"/>
                </a:lnTo>
                <a:lnTo>
                  <a:pt x="2997199" y="0"/>
                </a:lnTo>
                <a:lnTo>
                  <a:pt x="2997199" y="838199"/>
                </a:lnTo>
                <a:close/>
              </a:path>
            </a:pathLst>
          </a:custGeom>
          <a:solidFill>
            <a:srgbClr val="FF3300"/>
          </a:solidFill>
        </p:spPr>
        <p:txBody>
          <a:bodyPr wrap="square" lIns="0" tIns="0" rIns="0" bIns="0" rtlCol="0"/>
          <a:lstStyle/>
          <a:p>
            <a:endParaRPr/>
          </a:p>
        </p:txBody>
      </p:sp>
      <p:pic>
        <p:nvPicPr>
          <p:cNvPr id="20" name="bg object 20"/>
          <p:cNvPicPr/>
          <p:nvPr/>
        </p:nvPicPr>
        <p:blipFill>
          <a:blip r:embed="rId8" cstate="print"/>
          <a:stretch>
            <a:fillRect/>
          </a:stretch>
        </p:blipFill>
        <p:spPr>
          <a:xfrm>
            <a:off x="6553200" y="228600"/>
            <a:ext cx="2057400" cy="635000"/>
          </a:xfrm>
          <a:prstGeom prst="rect">
            <a:avLst/>
          </a:prstGeom>
        </p:spPr>
      </p:pic>
      <p:sp>
        <p:nvSpPr>
          <p:cNvPr id="21" name="bg object 21"/>
          <p:cNvSpPr/>
          <p:nvPr/>
        </p:nvSpPr>
        <p:spPr>
          <a:xfrm>
            <a:off x="6527800" y="190500"/>
            <a:ext cx="2076450" cy="685800"/>
          </a:xfrm>
          <a:custGeom>
            <a:avLst/>
            <a:gdLst/>
            <a:ahLst/>
            <a:cxnLst/>
            <a:rect l="l" t="t" r="r" b="b"/>
            <a:pathLst>
              <a:path w="2076450" h="685800">
                <a:moveTo>
                  <a:pt x="2076449" y="685799"/>
                </a:moveTo>
                <a:lnTo>
                  <a:pt x="0" y="685799"/>
                </a:lnTo>
                <a:lnTo>
                  <a:pt x="0" y="0"/>
                </a:lnTo>
                <a:lnTo>
                  <a:pt x="2076449" y="0"/>
                </a:lnTo>
                <a:lnTo>
                  <a:pt x="2076449" y="685799"/>
                </a:lnTo>
                <a:close/>
              </a:path>
            </a:pathLst>
          </a:custGeom>
          <a:solidFill>
            <a:srgbClr val="FFFFFF"/>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6553200" y="228600"/>
            <a:ext cx="1920875" cy="609600"/>
          </a:xfrm>
          <a:prstGeom prst="rect">
            <a:avLst/>
          </a:prstGeom>
        </p:spPr>
      </p:pic>
      <p:sp>
        <p:nvSpPr>
          <p:cNvPr id="2" name="Holder 2"/>
          <p:cNvSpPr>
            <a:spLocks noGrp="1"/>
          </p:cNvSpPr>
          <p:nvPr>
            <p:ph type="title"/>
          </p:nvPr>
        </p:nvSpPr>
        <p:spPr>
          <a:xfrm>
            <a:off x="1408083" y="1642750"/>
            <a:ext cx="6327833" cy="1126489"/>
          </a:xfrm>
          <a:prstGeom prst="rect">
            <a:avLst/>
          </a:prstGeom>
        </p:spPr>
        <p:txBody>
          <a:bodyPr wrap="square" lIns="0" tIns="0" rIns="0" bIns="0">
            <a:spAutoFit/>
          </a:bodyPr>
          <a:lstStyle>
            <a:lvl1pPr>
              <a:defRPr sz="3600" b="0" i="0">
                <a:solidFill>
                  <a:srgbClr val="FF0000"/>
                </a:solidFill>
                <a:latin typeface="Arial Black"/>
                <a:cs typeface="Arial Black"/>
              </a:defRPr>
            </a:lvl1pPr>
          </a:lstStyle>
          <a:p>
            <a:endParaRPr/>
          </a:p>
        </p:txBody>
      </p:sp>
      <p:sp>
        <p:nvSpPr>
          <p:cNvPr id="3" name="Holder 3"/>
          <p:cNvSpPr>
            <a:spLocks noGrp="1"/>
          </p:cNvSpPr>
          <p:nvPr>
            <p:ph type="body" idx="1"/>
          </p:nvPr>
        </p:nvSpPr>
        <p:spPr>
          <a:xfrm>
            <a:off x="486960" y="1255945"/>
            <a:ext cx="7704455" cy="1447800"/>
          </a:xfrm>
          <a:prstGeom prst="rect">
            <a:avLst/>
          </a:prstGeom>
        </p:spPr>
        <p:txBody>
          <a:bodyPr wrap="square" lIns="0" tIns="0" rIns="0" bIns="0">
            <a:spAutoFit/>
          </a:bodyPr>
          <a:lstStyle>
            <a:lvl1pPr>
              <a:defRPr sz="3200" b="1" i="0">
                <a:solidFill>
                  <a:schemeClr val="tx1"/>
                </a:solidFill>
                <a:latin typeface="Roboto Bk"/>
                <a:cs typeface="Roboto Bk"/>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90" rIns="0" bIns="0" rtlCol="0">
            <a:spAutoFit/>
          </a:bodyPr>
          <a:lstStyle/>
          <a:p>
            <a:pPr marL="2041525" marR="5080" indent="-2028825">
              <a:lnSpc>
                <a:spcPct val="100699"/>
              </a:lnSpc>
              <a:spcBef>
                <a:spcPts val="70"/>
              </a:spcBef>
            </a:pPr>
            <a:r>
              <a:rPr spc="-15" dirty="0">
                <a:solidFill>
                  <a:schemeClr val="tx1"/>
                </a:solidFill>
              </a:rPr>
              <a:t>Front </a:t>
            </a:r>
            <a:r>
              <a:rPr spc="-5" dirty="0">
                <a:solidFill>
                  <a:schemeClr val="tx1"/>
                </a:solidFill>
              </a:rPr>
              <a:t>End Engineering-I </a:t>
            </a:r>
            <a:r>
              <a:rPr spc="-1190" dirty="0">
                <a:solidFill>
                  <a:schemeClr val="tx1"/>
                </a:solidFill>
              </a:rPr>
              <a:t> </a:t>
            </a:r>
            <a:r>
              <a:rPr spc="5" dirty="0">
                <a:solidFill>
                  <a:schemeClr val="tx1"/>
                </a:solidFill>
              </a:rPr>
              <a:t>Project</a:t>
            </a:r>
          </a:p>
        </p:txBody>
      </p:sp>
      <p:sp>
        <p:nvSpPr>
          <p:cNvPr id="3" name="object 3"/>
          <p:cNvSpPr txBox="1"/>
          <p:nvPr/>
        </p:nvSpPr>
        <p:spPr>
          <a:xfrm>
            <a:off x="3367280" y="4710841"/>
            <a:ext cx="73025" cy="297815"/>
          </a:xfrm>
          <a:prstGeom prst="rect">
            <a:avLst/>
          </a:prstGeom>
        </p:spPr>
        <p:txBody>
          <a:bodyPr vert="horz" wrap="square" lIns="0" tIns="0" rIns="0" bIns="0" rtlCol="0">
            <a:spAutoFit/>
          </a:bodyPr>
          <a:lstStyle/>
          <a:p>
            <a:pPr>
              <a:lnSpc>
                <a:spcPts val="2255"/>
              </a:lnSpc>
            </a:pPr>
            <a:r>
              <a:rPr sz="2000" b="1" spc="-30" dirty="0">
                <a:latin typeface="Roboto Bk"/>
                <a:cs typeface="Roboto Bk"/>
              </a:rPr>
              <a:t>:</a:t>
            </a:r>
            <a:endParaRPr sz="2000">
              <a:latin typeface="Roboto Bk"/>
              <a:cs typeface="Roboto Bk"/>
            </a:endParaRPr>
          </a:p>
        </p:txBody>
      </p:sp>
      <p:sp>
        <p:nvSpPr>
          <p:cNvPr id="4" name="object 4"/>
          <p:cNvSpPr/>
          <p:nvPr/>
        </p:nvSpPr>
        <p:spPr>
          <a:xfrm>
            <a:off x="2195735" y="2852935"/>
            <a:ext cx="5113020" cy="2185670"/>
          </a:xfrm>
          <a:custGeom>
            <a:avLst/>
            <a:gdLst/>
            <a:ahLst/>
            <a:cxnLst/>
            <a:rect l="l" t="t" r="r" b="b"/>
            <a:pathLst>
              <a:path w="5113020" h="2185670">
                <a:moveTo>
                  <a:pt x="5112567" y="2185214"/>
                </a:moveTo>
                <a:lnTo>
                  <a:pt x="0" y="2185214"/>
                </a:lnTo>
                <a:lnTo>
                  <a:pt x="0" y="0"/>
                </a:lnTo>
                <a:lnTo>
                  <a:pt x="5112567" y="0"/>
                </a:lnTo>
                <a:lnTo>
                  <a:pt x="5112567" y="2185214"/>
                </a:lnTo>
                <a:close/>
              </a:path>
            </a:pathLst>
          </a:custGeom>
          <a:solidFill>
            <a:srgbClr val="FABE8E"/>
          </a:solidFill>
        </p:spPr>
        <p:txBody>
          <a:bodyPr wrap="square" lIns="0" tIns="0" rIns="0" bIns="0" rtlCol="0"/>
          <a:lstStyle/>
          <a:p>
            <a:endParaRPr/>
          </a:p>
        </p:txBody>
      </p:sp>
      <p:sp>
        <p:nvSpPr>
          <p:cNvPr id="5" name="object 5"/>
          <p:cNvSpPr txBox="1"/>
          <p:nvPr/>
        </p:nvSpPr>
        <p:spPr>
          <a:xfrm>
            <a:off x="2274460" y="2879585"/>
            <a:ext cx="1403985"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Calibri"/>
                <a:cs typeface="Calibri"/>
              </a:rPr>
              <a:t>Team</a:t>
            </a:r>
            <a:r>
              <a:rPr sz="2000" spc="-55" dirty="0">
                <a:latin typeface="Calibri"/>
                <a:cs typeface="Calibri"/>
              </a:rPr>
              <a:t> </a:t>
            </a:r>
            <a:r>
              <a:rPr sz="2000" spc="-10" dirty="0">
                <a:latin typeface="Calibri"/>
                <a:cs typeface="Calibri"/>
              </a:rPr>
              <a:t>Details:</a:t>
            </a:r>
            <a:endParaRPr sz="2000">
              <a:latin typeface="Calibri"/>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2998294315"/>
              </p:ext>
            </p:extLst>
          </p:nvPr>
        </p:nvGraphicFramePr>
        <p:xfrm>
          <a:off x="2329560" y="3215577"/>
          <a:ext cx="4130675" cy="1138292"/>
        </p:xfrm>
        <a:graphic>
          <a:graphicData uri="http://schemas.openxmlformats.org/drawingml/2006/table">
            <a:tbl>
              <a:tblPr firstRow="1" bandRow="1">
                <a:tableStyleId>{2D5ABB26-0587-4C30-8999-92F81FD0307C}</a:tableStyleId>
              </a:tblPr>
              <a:tblGrid>
                <a:gridCol w="2633345">
                  <a:extLst>
                    <a:ext uri="{9D8B030D-6E8A-4147-A177-3AD203B41FA5}">
                      <a16:colId xmlns:a16="http://schemas.microsoft.com/office/drawing/2014/main" val="20000"/>
                    </a:ext>
                  </a:extLst>
                </a:gridCol>
                <a:gridCol w="1497330">
                  <a:extLst>
                    <a:ext uri="{9D8B030D-6E8A-4147-A177-3AD203B41FA5}">
                      <a16:colId xmlns:a16="http://schemas.microsoft.com/office/drawing/2014/main" val="20001"/>
                    </a:ext>
                  </a:extLst>
                </a:gridCol>
              </a:tblGrid>
              <a:tr h="265172">
                <a:tc>
                  <a:txBody>
                    <a:bodyPr/>
                    <a:lstStyle/>
                    <a:p>
                      <a:pPr marL="31750" lvl="0" algn="l">
                        <a:lnSpc>
                          <a:spcPts val="1989"/>
                        </a:lnSpc>
                      </a:pPr>
                      <a:r>
                        <a:rPr lang="en-US" sz="1800" spc="-5" dirty="0" smtClean="0">
                          <a:latin typeface="Arial" panose="020B0604020202020204" pitchFamily="34" charset="0"/>
                          <a:cs typeface="Arial" panose="020B0604020202020204" pitchFamily="34" charset="0"/>
                        </a:rPr>
                        <a:t>SUJAL RASTOGI</a:t>
                      </a:r>
                      <a:endParaRPr lang="en-US" sz="1800" dirty="0">
                        <a:latin typeface="Arial" panose="020B0604020202020204" pitchFamily="34" charset="0"/>
                        <a:cs typeface="Arial" panose="020B0604020202020204" pitchFamily="34" charset="0"/>
                      </a:endParaRPr>
                    </a:p>
                  </a:txBody>
                  <a:tcPr marL="0" marR="0" marT="0" marB="0">
                    <a:solidFill>
                      <a:srgbClr val="FABE8E"/>
                    </a:solidFill>
                  </a:tcPr>
                </a:tc>
                <a:tc>
                  <a:txBody>
                    <a:bodyPr/>
                    <a:lstStyle/>
                    <a:p>
                      <a:pPr marR="24130" algn="r">
                        <a:lnSpc>
                          <a:spcPts val="1989"/>
                        </a:lnSpc>
                      </a:pPr>
                      <a:r>
                        <a:rPr sz="1800" spc="-5" dirty="0" smtClean="0">
                          <a:latin typeface="Arial" panose="020B0604020202020204" pitchFamily="34" charset="0"/>
                          <a:cs typeface="Arial" panose="020B0604020202020204" pitchFamily="34" charset="0"/>
                        </a:rPr>
                        <a:t>2210990</a:t>
                      </a:r>
                      <a:r>
                        <a:rPr lang="en-US" sz="1800" spc="-5" dirty="0" smtClean="0">
                          <a:latin typeface="Arial" panose="020B0604020202020204" pitchFamily="34" charset="0"/>
                          <a:cs typeface="Arial" panose="020B0604020202020204" pitchFamily="34" charset="0"/>
                        </a:rPr>
                        <a:t>869</a:t>
                      </a:r>
                      <a:endParaRPr sz="1800" dirty="0">
                        <a:latin typeface="Arial" panose="020B0604020202020204" pitchFamily="34" charset="0"/>
                        <a:cs typeface="Arial" panose="020B0604020202020204" pitchFamily="34" charset="0"/>
                      </a:endParaRPr>
                    </a:p>
                  </a:txBody>
                  <a:tcPr marL="0" marR="0" marT="0" marB="0">
                    <a:solidFill>
                      <a:srgbClr val="FABE8E"/>
                    </a:solidFill>
                  </a:tcPr>
                </a:tc>
                <a:extLst>
                  <a:ext uri="{0D108BD9-81ED-4DB2-BD59-A6C34878D82A}">
                    <a16:rowId xmlns:a16="http://schemas.microsoft.com/office/drawing/2014/main" val="10000"/>
                  </a:ext>
                </a:extLst>
              </a:tr>
              <a:tr h="289496">
                <a:tc>
                  <a:txBody>
                    <a:bodyPr/>
                    <a:lstStyle/>
                    <a:p>
                      <a:pPr marL="60325" lvl="0" algn="l">
                        <a:lnSpc>
                          <a:spcPts val="2065"/>
                        </a:lnSpc>
                      </a:pPr>
                      <a:r>
                        <a:rPr lang="en-US" sz="1800" spc="-5" dirty="0" smtClean="0">
                          <a:latin typeface="Arial" panose="020B0604020202020204" pitchFamily="34" charset="0"/>
                          <a:cs typeface="Arial" panose="020B0604020202020204" pitchFamily="34" charset="0"/>
                        </a:rPr>
                        <a:t>SUKOON</a:t>
                      </a:r>
                      <a:endParaRPr lang="en-US" sz="1800" dirty="0">
                        <a:latin typeface="Arial" panose="020B0604020202020204" pitchFamily="34" charset="0"/>
                        <a:cs typeface="Arial" panose="020B0604020202020204" pitchFamily="34" charset="0"/>
                      </a:endParaRPr>
                    </a:p>
                  </a:txBody>
                  <a:tcPr marL="0" marR="0" marT="0" marB="0">
                    <a:solidFill>
                      <a:srgbClr val="FABE8E"/>
                    </a:solidFill>
                  </a:tcPr>
                </a:tc>
                <a:tc>
                  <a:txBody>
                    <a:bodyPr/>
                    <a:lstStyle/>
                    <a:p>
                      <a:pPr marR="59055" algn="r">
                        <a:lnSpc>
                          <a:spcPts val="2065"/>
                        </a:lnSpc>
                      </a:pPr>
                      <a:r>
                        <a:rPr sz="1800" spc="-5" dirty="0" smtClean="0">
                          <a:latin typeface="Arial" panose="020B0604020202020204" pitchFamily="34" charset="0"/>
                          <a:cs typeface="Arial" panose="020B0604020202020204" pitchFamily="34" charset="0"/>
                        </a:rPr>
                        <a:t>2210990</a:t>
                      </a:r>
                      <a:r>
                        <a:rPr lang="en-US" sz="1800" spc="-5" dirty="0" smtClean="0">
                          <a:latin typeface="Arial" panose="020B0604020202020204" pitchFamily="34" charset="0"/>
                          <a:cs typeface="Arial" panose="020B0604020202020204" pitchFamily="34" charset="0"/>
                        </a:rPr>
                        <a:t>870</a:t>
                      </a:r>
                      <a:endParaRPr sz="1800" dirty="0">
                        <a:latin typeface="Arial" panose="020B0604020202020204" pitchFamily="34" charset="0"/>
                        <a:cs typeface="Arial" panose="020B0604020202020204" pitchFamily="34" charset="0"/>
                      </a:endParaRPr>
                    </a:p>
                  </a:txBody>
                  <a:tcPr marL="0" marR="0" marT="0" marB="0">
                    <a:solidFill>
                      <a:srgbClr val="FABE8E"/>
                    </a:solidFill>
                  </a:tcPr>
                </a:tc>
                <a:extLst>
                  <a:ext uri="{0D108BD9-81ED-4DB2-BD59-A6C34878D82A}">
                    <a16:rowId xmlns:a16="http://schemas.microsoft.com/office/drawing/2014/main" val="10001"/>
                  </a:ext>
                </a:extLst>
              </a:tr>
              <a:tr h="303974">
                <a:tc>
                  <a:txBody>
                    <a:bodyPr/>
                    <a:lstStyle/>
                    <a:p>
                      <a:pPr marL="74930" lvl="0" algn="l">
                        <a:lnSpc>
                          <a:spcPct val="100000"/>
                        </a:lnSpc>
                        <a:spcBef>
                          <a:spcPts val="20"/>
                        </a:spcBef>
                      </a:pPr>
                      <a:r>
                        <a:rPr lang="en-IN" b="0" i="0" dirty="0" smtClean="0">
                          <a:solidFill>
                            <a:schemeClr val="tx1"/>
                          </a:solidFill>
                          <a:effectLst/>
                          <a:latin typeface="Arial" panose="020B0604020202020204" pitchFamily="34" charset="0"/>
                          <a:ea typeface="+mn-ea"/>
                          <a:cs typeface="Arial" panose="020B0604020202020204" pitchFamily="34" charset="0"/>
                        </a:rPr>
                        <a:t>SULABH GARG</a:t>
                      </a:r>
                      <a:endParaRPr lang="en-IN" sz="1800" dirty="0">
                        <a:latin typeface="Arial" panose="020B0604020202020204" pitchFamily="34" charset="0"/>
                        <a:cs typeface="Arial" panose="020B0604020202020204" pitchFamily="34" charset="0"/>
                      </a:endParaRPr>
                    </a:p>
                  </a:txBody>
                  <a:tcPr marL="0" marR="0" marT="2540" marB="0">
                    <a:solidFill>
                      <a:srgbClr val="FABE8E"/>
                    </a:solidFill>
                  </a:tcPr>
                </a:tc>
                <a:tc>
                  <a:txBody>
                    <a:bodyPr/>
                    <a:lstStyle/>
                    <a:p>
                      <a:pPr marR="31750" algn="r">
                        <a:lnSpc>
                          <a:spcPct val="100000"/>
                        </a:lnSpc>
                        <a:spcBef>
                          <a:spcPts val="20"/>
                        </a:spcBef>
                      </a:pPr>
                      <a:r>
                        <a:rPr sz="1800" spc="-5" dirty="0" smtClean="0">
                          <a:latin typeface="Arial" panose="020B0604020202020204" pitchFamily="34" charset="0"/>
                          <a:cs typeface="Arial" panose="020B0604020202020204" pitchFamily="34" charset="0"/>
                        </a:rPr>
                        <a:t>2210990</a:t>
                      </a:r>
                      <a:r>
                        <a:rPr lang="en-US" sz="1800" spc="-5" dirty="0" smtClean="0">
                          <a:latin typeface="Arial" panose="020B0604020202020204" pitchFamily="34" charset="0"/>
                          <a:cs typeface="Arial" panose="020B0604020202020204" pitchFamily="34" charset="0"/>
                        </a:rPr>
                        <a:t>871</a:t>
                      </a:r>
                      <a:endParaRPr sz="1800" dirty="0">
                        <a:latin typeface="Arial" panose="020B0604020202020204" pitchFamily="34" charset="0"/>
                        <a:cs typeface="Arial" panose="020B0604020202020204" pitchFamily="34" charset="0"/>
                      </a:endParaRPr>
                    </a:p>
                  </a:txBody>
                  <a:tcPr marL="0" marR="0" marT="2540" marB="0">
                    <a:solidFill>
                      <a:srgbClr val="FABE8E"/>
                    </a:solidFill>
                  </a:tcPr>
                </a:tc>
                <a:extLst>
                  <a:ext uri="{0D108BD9-81ED-4DB2-BD59-A6C34878D82A}">
                    <a16:rowId xmlns:a16="http://schemas.microsoft.com/office/drawing/2014/main" val="10002"/>
                  </a:ext>
                </a:extLst>
              </a:tr>
              <a:tr h="279650">
                <a:tc>
                  <a:txBody>
                    <a:bodyPr/>
                    <a:lstStyle/>
                    <a:p>
                      <a:pPr marL="103505" lvl="0" algn="l">
                        <a:lnSpc>
                          <a:spcPts val="2080"/>
                        </a:lnSpc>
                        <a:spcBef>
                          <a:spcPts val="20"/>
                        </a:spcBef>
                      </a:pPr>
                      <a:r>
                        <a:rPr lang="en-IN" sz="1800" spc="-5" dirty="0" smtClean="0">
                          <a:latin typeface="Arial" panose="020B0604020202020204" pitchFamily="34" charset="0"/>
                          <a:cs typeface="Arial" panose="020B0604020202020204" pitchFamily="34" charset="0"/>
                        </a:rPr>
                        <a:t>SUMAN RANJAN</a:t>
                      </a:r>
                      <a:endParaRPr lang="en-IN" sz="1800" dirty="0">
                        <a:latin typeface="Arial" panose="020B0604020202020204" pitchFamily="34" charset="0"/>
                        <a:cs typeface="Arial" panose="020B0604020202020204" pitchFamily="34" charset="0"/>
                      </a:endParaRPr>
                    </a:p>
                  </a:txBody>
                  <a:tcPr marL="0" marR="0" marT="2540" marB="0">
                    <a:solidFill>
                      <a:srgbClr val="FABE8E"/>
                    </a:solidFill>
                  </a:tcPr>
                </a:tc>
                <a:tc>
                  <a:txBody>
                    <a:bodyPr/>
                    <a:lstStyle/>
                    <a:p>
                      <a:pPr marR="40640" algn="r">
                        <a:lnSpc>
                          <a:spcPts val="2080"/>
                        </a:lnSpc>
                        <a:spcBef>
                          <a:spcPts val="20"/>
                        </a:spcBef>
                      </a:pPr>
                      <a:r>
                        <a:rPr sz="1800" spc="-5" dirty="0" smtClean="0">
                          <a:latin typeface="Arial" panose="020B0604020202020204" pitchFamily="34" charset="0"/>
                          <a:cs typeface="Arial" panose="020B0604020202020204" pitchFamily="34" charset="0"/>
                        </a:rPr>
                        <a:t>2210990</a:t>
                      </a:r>
                      <a:r>
                        <a:rPr lang="en-US" sz="1800" spc="-5" dirty="0" smtClean="0">
                          <a:latin typeface="Arial" panose="020B0604020202020204" pitchFamily="34" charset="0"/>
                          <a:cs typeface="Arial" panose="020B0604020202020204" pitchFamily="34" charset="0"/>
                        </a:rPr>
                        <a:t>872</a:t>
                      </a:r>
                      <a:endParaRPr sz="1800" dirty="0">
                        <a:latin typeface="Arial" panose="020B0604020202020204" pitchFamily="34" charset="0"/>
                        <a:cs typeface="Arial" panose="020B0604020202020204" pitchFamily="34" charset="0"/>
                      </a:endParaRPr>
                    </a:p>
                  </a:txBody>
                  <a:tcPr marL="0" marR="0" marT="2540" marB="0">
                    <a:solidFill>
                      <a:srgbClr val="FABE8E"/>
                    </a:solidFill>
                  </a:tcPr>
                </a:tc>
                <a:extLst>
                  <a:ext uri="{0D108BD9-81ED-4DB2-BD59-A6C34878D82A}">
                    <a16:rowId xmlns:a16="http://schemas.microsoft.com/office/drawing/2014/main" val="10003"/>
                  </a:ext>
                </a:extLst>
              </a:tr>
            </a:tbl>
          </a:graphicData>
        </a:graphic>
      </p:graphicFrame>
      <p:sp>
        <p:nvSpPr>
          <p:cNvPr id="7" name="object 7"/>
          <p:cNvSpPr txBox="1"/>
          <p:nvPr/>
        </p:nvSpPr>
        <p:spPr>
          <a:xfrm>
            <a:off x="1453831" y="4387111"/>
            <a:ext cx="6236335" cy="2018501"/>
          </a:xfrm>
          <a:prstGeom prst="rect">
            <a:avLst/>
          </a:prstGeom>
        </p:spPr>
        <p:txBody>
          <a:bodyPr vert="horz" wrap="square" lIns="0" tIns="12700" rIns="0" bIns="0" rtlCol="0">
            <a:spAutoFit/>
          </a:bodyPr>
          <a:lstStyle/>
          <a:p>
            <a:pPr marL="1020444">
              <a:lnSpc>
                <a:spcPct val="100000"/>
              </a:lnSpc>
              <a:spcBef>
                <a:spcPts val="100"/>
              </a:spcBef>
            </a:pPr>
            <a:r>
              <a:rPr sz="2000" b="1" spc="40" dirty="0">
                <a:latin typeface="Roboto Bk"/>
                <a:cs typeface="Roboto Bk"/>
              </a:rPr>
              <a:t>Faculty</a:t>
            </a:r>
            <a:r>
              <a:rPr sz="2000" b="1" dirty="0">
                <a:latin typeface="Roboto Bk"/>
                <a:cs typeface="Roboto Bk"/>
              </a:rPr>
              <a:t> </a:t>
            </a:r>
            <a:r>
              <a:rPr sz="2000" b="1" spc="70" dirty="0">
                <a:latin typeface="Roboto Bk"/>
                <a:cs typeface="Roboto Bk"/>
              </a:rPr>
              <a:t>Coordinator:</a:t>
            </a:r>
            <a:r>
              <a:rPr lang="en-US" sz="2000" b="1" spc="70" dirty="0">
                <a:latin typeface="Roboto Bk"/>
                <a:cs typeface="Roboto Bk"/>
              </a:rPr>
              <a:t> </a:t>
            </a:r>
          </a:p>
          <a:p>
            <a:pPr marL="1020444">
              <a:lnSpc>
                <a:spcPct val="100000"/>
              </a:lnSpc>
              <a:spcBef>
                <a:spcPts val="100"/>
              </a:spcBef>
            </a:pPr>
            <a:r>
              <a:rPr lang="en-IN" dirty="0">
                <a:latin typeface="Arial MT"/>
                <a:cs typeface="Arial MT"/>
              </a:rPr>
              <a:t>Dr </a:t>
            </a:r>
            <a:r>
              <a:rPr lang="en-IN" dirty="0" err="1">
                <a:latin typeface="Arial MT"/>
                <a:cs typeface="Arial MT"/>
              </a:rPr>
              <a:t>Vikas</a:t>
            </a:r>
            <a:r>
              <a:rPr lang="en-IN" dirty="0">
                <a:latin typeface="Arial MT"/>
                <a:cs typeface="Arial MT"/>
              </a:rPr>
              <a:t> </a:t>
            </a:r>
            <a:r>
              <a:rPr lang="en-IN" dirty="0" smtClean="0">
                <a:latin typeface="Arial MT"/>
                <a:cs typeface="Arial MT"/>
              </a:rPr>
              <a:t>Solanki</a:t>
            </a:r>
            <a:endParaRPr dirty="0">
              <a:latin typeface="Arial MT"/>
              <a:cs typeface="Arial MT"/>
            </a:endParaRPr>
          </a:p>
          <a:p>
            <a:pPr>
              <a:lnSpc>
                <a:spcPct val="100000"/>
              </a:lnSpc>
            </a:pPr>
            <a:endParaRPr sz="2000" dirty="0">
              <a:latin typeface="Arial MT"/>
              <a:cs typeface="Arial MT"/>
            </a:endParaRPr>
          </a:p>
          <a:p>
            <a:pPr>
              <a:lnSpc>
                <a:spcPct val="100000"/>
              </a:lnSpc>
              <a:spcBef>
                <a:spcPts val="35"/>
              </a:spcBef>
            </a:pPr>
            <a:endParaRPr sz="2950" dirty="0">
              <a:latin typeface="Arial MT"/>
              <a:cs typeface="Arial MT"/>
            </a:endParaRPr>
          </a:p>
          <a:p>
            <a:pPr marL="12700" marR="5080">
              <a:lnSpc>
                <a:spcPct val="100000"/>
              </a:lnSpc>
            </a:pPr>
            <a:r>
              <a:rPr sz="2000" b="1" spc="160" dirty="0">
                <a:latin typeface="Roboto"/>
                <a:cs typeface="Roboto"/>
              </a:rPr>
              <a:t>Chitkara</a:t>
            </a:r>
            <a:r>
              <a:rPr sz="2000" b="1" spc="15" dirty="0">
                <a:latin typeface="Roboto"/>
                <a:cs typeface="Roboto"/>
              </a:rPr>
              <a:t> </a:t>
            </a:r>
            <a:r>
              <a:rPr sz="2000" b="1" spc="145" dirty="0">
                <a:latin typeface="Roboto"/>
                <a:cs typeface="Roboto"/>
              </a:rPr>
              <a:t>University</a:t>
            </a:r>
            <a:r>
              <a:rPr sz="2000" b="1" spc="15" dirty="0">
                <a:latin typeface="Roboto"/>
                <a:cs typeface="Roboto"/>
              </a:rPr>
              <a:t> </a:t>
            </a:r>
            <a:r>
              <a:rPr sz="2000" b="1" spc="125" dirty="0">
                <a:latin typeface="Roboto"/>
                <a:cs typeface="Roboto"/>
              </a:rPr>
              <a:t>Institute</a:t>
            </a:r>
            <a:r>
              <a:rPr sz="2000" b="1" spc="15" dirty="0">
                <a:latin typeface="Roboto"/>
                <a:cs typeface="Roboto"/>
              </a:rPr>
              <a:t> </a:t>
            </a:r>
            <a:r>
              <a:rPr sz="2000" b="1" spc="100" dirty="0">
                <a:latin typeface="Roboto"/>
                <a:cs typeface="Roboto"/>
              </a:rPr>
              <a:t>of</a:t>
            </a:r>
            <a:r>
              <a:rPr sz="2000" b="1" spc="20" dirty="0">
                <a:latin typeface="Roboto"/>
                <a:cs typeface="Roboto"/>
              </a:rPr>
              <a:t> </a:t>
            </a:r>
            <a:r>
              <a:rPr sz="2000" b="1" spc="145" dirty="0">
                <a:latin typeface="Roboto"/>
                <a:cs typeface="Roboto"/>
              </a:rPr>
              <a:t>Engineering</a:t>
            </a:r>
            <a:r>
              <a:rPr sz="2000" b="1" spc="15" dirty="0">
                <a:latin typeface="Roboto"/>
                <a:cs typeface="Roboto"/>
              </a:rPr>
              <a:t> </a:t>
            </a:r>
            <a:r>
              <a:rPr sz="2000" b="1" spc="160" dirty="0">
                <a:latin typeface="Roboto"/>
                <a:cs typeface="Roboto"/>
              </a:rPr>
              <a:t>and </a:t>
            </a:r>
            <a:r>
              <a:rPr sz="2000" b="1" spc="-484" dirty="0">
                <a:latin typeface="Roboto"/>
                <a:cs typeface="Roboto"/>
              </a:rPr>
              <a:t> </a:t>
            </a:r>
            <a:r>
              <a:rPr sz="2000" b="1" spc="85" dirty="0">
                <a:latin typeface="Roboto"/>
                <a:cs typeface="Roboto"/>
              </a:rPr>
              <a:t>Technology</a:t>
            </a:r>
            <a:r>
              <a:rPr lang="en-US" sz="2000" b="1" spc="85" dirty="0">
                <a:latin typeface="Roboto"/>
                <a:cs typeface="Roboto"/>
              </a:rPr>
              <a:t>, </a:t>
            </a:r>
            <a:r>
              <a:rPr sz="2000" b="1" spc="160" dirty="0" err="1">
                <a:latin typeface="Roboto"/>
                <a:cs typeface="Roboto"/>
              </a:rPr>
              <a:t>Chitkara</a:t>
            </a:r>
            <a:r>
              <a:rPr sz="2000" b="1" dirty="0">
                <a:latin typeface="Roboto"/>
                <a:cs typeface="Roboto"/>
              </a:rPr>
              <a:t> </a:t>
            </a:r>
            <a:r>
              <a:rPr sz="2000" b="1" spc="120" dirty="0">
                <a:latin typeface="Roboto"/>
                <a:cs typeface="Roboto"/>
              </a:rPr>
              <a:t>University,</a:t>
            </a:r>
            <a:r>
              <a:rPr sz="2000" b="1" dirty="0">
                <a:latin typeface="Roboto"/>
                <a:cs typeface="Roboto"/>
              </a:rPr>
              <a:t> </a:t>
            </a:r>
            <a:r>
              <a:rPr sz="2000" b="1" spc="140" dirty="0">
                <a:latin typeface="Roboto"/>
                <a:cs typeface="Roboto"/>
              </a:rPr>
              <a:t>Punjab</a:t>
            </a:r>
            <a:endParaRPr sz="2000" dirty="0">
              <a:latin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295400"/>
            <a:ext cx="8229600" cy="2677656"/>
          </a:xfrm>
          <a:prstGeom prst="rect">
            <a:avLst/>
          </a:prstGeom>
          <a:noFill/>
        </p:spPr>
        <p:txBody>
          <a:bodyPr wrap="square" rtlCol="0">
            <a:spAutoFit/>
          </a:bodyPr>
          <a:lstStyle/>
          <a:p>
            <a:r>
              <a:rPr lang="en-US" sz="2400" dirty="0">
                <a:latin typeface="Arial MT"/>
              </a:rPr>
              <a:t>The social share buttons project is an </a:t>
            </a:r>
            <a:r>
              <a:rPr lang="en-US" sz="2400" dirty="0" smtClean="0">
                <a:latin typeface="Arial MT"/>
              </a:rPr>
              <a:t>excellent </a:t>
            </a:r>
            <a:r>
              <a:rPr lang="en-US" sz="2400" dirty="0">
                <a:latin typeface="Arial MT"/>
              </a:rPr>
              <a:t>solution for website owners who </a:t>
            </a:r>
            <a:r>
              <a:rPr lang="en-US" sz="2400" dirty="0" smtClean="0">
                <a:latin typeface="Arial MT"/>
              </a:rPr>
              <a:t>want </a:t>
            </a:r>
            <a:r>
              <a:rPr lang="en-US" sz="2400" dirty="0">
                <a:latin typeface="Arial MT"/>
              </a:rPr>
              <a:t>to increase their online presence and </a:t>
            </a:r>
            <a:r>
              <a:rPr lang="en-US" sz="2400" dirty="0" smtClean="0">
                <a:latin typeface="Arial MT"/>
              </a:rPr>
              <a:t>attract </a:t>
            </a:r>
            <a:r>
              <a:rPr lang="en-US" sz="2400" dirty="0">
                <a:latin typeface="Arial MT"/>
              </a:rPr>
              <a:t>more visitors to their site. The </a:t>
            </a:r>
            <a:r>
              <a:rPr lang="en-US" sz="2400" dirty="0" smtClean="0">
                <a:latin typeface="Arial MT"/>
              </a:rPr>
              <a:t>project </a:t>
            </a:r>
            <a:r>
              <a:rPr lang="en-US" sz="2400" dirty="0">
                <a:latin typeface="Arial MT"/>
              </a:rPr>
              <a:t>is easy to use, visually appealing, and </a:t>
            </a:r>
            <a:r>
              <a:rPr lang="en-US" sz="2400" dirty="0" smtClean="0">
                <a:latin typeface="Arial MT"/>
              </a:rPr>
              <a:t>supports </a:t>
            </a:r>
            <a:r>
              <a:rPr lang="en-US" sz="2400" dirty="0">
                <a:latin typeface="Arial MT"/>
              </a:rPr>
              <a:t>a wide range of social media </a:t>
            </a:r>
            <a:r>
              <a:rPr lang="en-US" sz="2400" dirty="0" smtClean="0">
                <a:latin typeface="Arial MT"/>
              </a:rPr>
              <a:t>platforms</a:t>
            </a:r>
            <a:r>
              <a:rPr lang="en-US" sz="2400" dirty="0">
                <a:latin typeface="Arial MT"/>
              </a:rPr>
              <a:t>. </a:t>
            </a:r>
            <a:r>
              <a:rPr lang="en-US" sz="2400" dirty="0" smtClean="0">
                <a:latin typeface="Arial MT"/>
              </a:rPr>
              <a:t>The use SVG ensures that the icons are of high quality, and the project is easily customizable through CSS.</a:t>
            </a:r>
            <a:endParaRPr lang="en-US" sz="2400" dirty="0">
              <a:latin typeface="Arial MT"/>
            </a:endParaRPr>
          </a:p>
        </p:txBody>
      </p:sp>
      <p:sp>
        <p:nvSpPr>
          <p:cNvPr id="9" name="object 2"/>
          <p:cNvSpPr txBox="1">
            <a:spLocks/>
          </p:cNvSpPr>
          <p:nvPr/>
        </p:nvSpPr>
        <p:spPr>
          <a:xfrm>
            <a:off x="152400" y="228600"/>
            <a:ext cx="5211848"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spc="80" dirty="0" smtClean="0">
                <a:solidFill>
                  <a:srgbClr val="000000"/>
                </a:solidFill>
                <a:latin typeface="Roboto Bk"/>
                <a:cs typeface="Roboto Bk"/>
              </a:rPr>
              <a:t>Conclusion</a:t>
            </a:r>
            <a:endParaRPr lang="en-IN" sz="3200" kern="0" dirty="0">
              <a:solidFill>
                <a:sysClr val="windowText" lastClr="000000"/>
              </a:solidFill>
              <a:latin typeface="Roboto Bk"/>
              <a:cs typeface="Roboto B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7232"/>
            <a:ext cx="9144000" cy="5786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292" y="228600"/>
            <a:ext cx="4254332" cy="505267"/>
          </a:xfrm>
          <a:prstGeom prst="rect">
            <a:avLst/>
          </a:prstGeom>
        </p:spPr>
        <p:txBody>
          <a:bodyPr vert="horz" wrap="square" lIns="0" tIns="12700" rIns="0" bIns="0" rtlCol="0">
            <a:spAutoFit/>
          </a:bodyPr>
          <a:lstStyle/>
          <a:p>
            <a:pPr marL="12700">
              <a:lnSpc>
                <a:spcPct val="100000"/>
              </a:lnSpc>
              <a:spcBef>
                <a:spcPts val="100"/>
              </a:spcBef>
            </a:pPr>
            <a:r>
              <a:rPr sz="3200" b="1" spc="204" dirty="0">
                <a:solidFill>
                  <a:srgbClr val="000000"/>
                </a:solidFill>
                <a:latin typeface="Roboto"/>
                <a:cs typeface="Roboto"/>
              </a:rPr>
              <a:t>Table</a:t>
            </a:r>
            <a:r>
              <a:rPr sz="3200" b="1" dirty="0">
                <a:solidFill>
                  <a:srgbClr val="000000"/>
                </a:solidFill>
                <a:latin typeface="Roboto"/>
                <a:cs typeface="Roboto"/>
              </a:rPr>
              <a:t> </a:t>
            </a:r>
            <a:r>
              <a:rPr sz="3200" b="1" spc="170" dirty="0">
                <a:solidFill>
                  <a:srgbClr val="000000"/>
                </a:solidFill>
                <a:latin typeface="Roboto"/>
                <a:cs typeface="Roboto"/>
              </a:rPr>
              <a:t>of</a:t>
            </a:r>
            <a:r>
              <a:rPr sz="3200" b="1" spc="5" dirty="0">
                <a:solidFill>
                  <a:srgbClr val="000000"/>
                </a:solidFill>
                <a:latin typeface="Roboto"/>
                <a:cs typeface="Roboto"/>
              </a:rPr>
              <a:t> </a:t>
            </a:r>
            <a:r>
              <a:rPr sz="3200" b="1" spc="165" dirty="0">
                <a:solidFill>
                  <a:srgbClr val="000000"/>
                </a:solidFill>
                <a:latin typeface="Roboto"/>
                <a:cs typeface="Roboto"/>
              </a:rPr>
              <a:t>Conten</a:t>
            </a:r>
            <a:r>
              <a:rPr lang="en-US" sz="3200" b="1" spc="165" dirty="0">
                <a:solidFill>
                  <a:srgbClr val="000000"/>
                </a:solidFill>
                <a:latin typeface="Roboto"/>
                <a:cs typeface="Roboto"/>
              </a:rPr>
              <a:t>ts</a:t>
            </a:r>
            <a:endParaRPr sz="3200" dirty="0">
              <a:latin typeface="Roboto"/>
              <a:cs typeface="Roboto"/>
            </a:endParaRPr>
          </a:p>
        </p:txBody>
      </p:sp>
      <p:sp>
        <p:nvSpPr>
          <p:cNvPr id="3" name="object 3"/>
          <p:cNvSpPr txBox="1"/>
          <p:nvPr/>
        </p:nvSpPr>
        <p:spPr>
          <a:xfrm>
            <a:off x="111292" y="1447800"/>
            <a:ext cx="7737308" cy="3459922"/>
          </a:xfrm>
          <a:prstGeom prst="rect">
            <a:avLst/>
          </a:prstGeom>
        </p:spPr>
        <p:txBody>
          <a:bodyPr vert="horz" wrap="square" lIns="0" tIns="12700" rIns="0" bIns="0" rtlCol="0">
            <a:spAutoFit/>
          </a:bodyPr>
          <a:lstStyle/>
          <a:p>
            <a:pPr marL="372110" indent="-360045">
              <a:lnSpc>
                <a:spcPct val="100000"/>
              </a:lnSpc>
              <a:spcBef>
                <a:spcPts val="100"/>
              </a:spcBef>
              <a:buFont typeface="Arial MT"/>
              <a:buChar char="•"/>
              <a:tabLst>
                <a:tab pos="372110" algn="l"/>
                <a:tab pos="372745" algn="l"/>
              </a:tabLst>
            </a:pPr>
            <a:r>
              <a:rPr sz="2800" b="1" spc="120" dirty="0">
                <a:latin typeface="Roboto Bk"/>
                <a:cs typeface="Roboto Bk"/>
              </a:rPr>
              <a:t>Introduction</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110" dirty="0">
                <a:latin typeface="Roboto Bk"/>
                <a:cs typeface="Roboto Bk"/>
              </a:rPr>
              <a:t>Problem</a:t>
            </a:r>
            <a:r>
              <a:rPr sz="2800" b="1" spc="-10" dirty="0">
                <a:latin typeface="Roboto Bk"/>
                <a:cs typeface="Roboto Bk"/>
              </a:rPr>
              <a:t> </a:t>
            </a:r>
            <a:r>
              <a:rPr sz="2800" b="1" spc="40" dirty="0">
                <a:latin typeface="Roboto Bk"/>
                <a:cs typeface="Roboto Bk"/>
              </a:rPr>
              <a:t>Statement</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80" dirty="0">
                <a:latin typeface="Roboto Bk"/>
                <a:cs typeface="Roboto Bk"/>
              </a:rPr>
              <a:t>Technical</a:t>
            </a:r>
            <a:r>
              <a:rPr sz="2800" b="1" spc="-15" dirty="0">
                <a:latin typeface="Roboto Bk"/>
                <a:cs typeface="Roboto Bk"/>
              </a:rPr>
              <a:t> </a:t>
            </a:r>
            <a:r>
              <a:rPr sz="2800" b="1" spc="50" dirty="0">
                <a:latin typeface="Roboto Bk"/>
                <a:cs typeface="Roboto Bk"/>
              </a:rPr>
              <a:t>Details</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95" dirty="0">
                <a:latin typeface="Roboto Bk"/>
                <a:cs typeface="Roboto Bk"/>
              </a:rPr>
              <a:t>Key</a:t>
            </a:r>
            <a:r>
              <a:rPr sz="2800" b="1" spc="-15" dirty="0">
                <a:latin typeface="Roboto Bk"/>
                <a:cs typeface="Roboto Bk"/>
              </a:rPr>
              <a:t> </a:t>
            </a:r>
            <a:r>
              <a:rPr sz="2800" b="1" spc="60" dirty="0">
                <a:latin typeface="Roboto Bk"/>
                <a:cs typeface="Roboto Bk"/>
              </a:rPr>
              <a:t>Features</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45" dirty="0">
                <a:latin typeface="Roboto Bk"/>
                <a:cs typeface="Roboto Bk"/>
              </a:rPr>
              <a:t>Project</a:t>
            </a:r>
            <a:r>
              <a:rPr sz="2800" b="1" spc="-5" dirty="0">
                <a:latin typeface="Roboto Bk"/>
                <a:cs typeface="Roboto Bk"/>
              </a:rPr>
              <a:t> </a:t>
            </a:r>
            <a:r>
              <a:rPr sz="2800" b="1" spc="65" dirty="0">
                <a:latin typeface="Roboto Bk"/>
                <a:cs typeface="Roboto Bk"/>
              </a:rPr>
              <a:t>Highlights</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65" dirty="0" smtClean="0">
                <a:latin typeface="Roboto Bk"/>
                <a:cs typeface="Roboto Bk"/>
              </a:rPr>
              <a:t>Bonus</a:t>
            </a:r>
            <a:r>
              <a:rPr lang="en-US" sz="2800" b="1" spc="10" dirty="0">
                <a:latin typeface="Roboto Bk"/>
                <a:cs typeface="Roboto Bk"/>
              </a:rPr>
              <a:t> </a:t>
            </a:r>
            <a:r>
              <a:rPr sz="2800" b="1" spc="75" dirty="0" smtClean="0">
                <a:latin typeface="Roboto Bk"/>
                <a:cs typeface="Roboto Bk"/>
              </a:rPr>
              <a:t>Feature(optional</a:t>
            </a:r>
            <a:r>
              <a:rPr sz="2800" b="1" spc="75" dirty="0">
                <a:latin typeface="Roboto Bk"/>
                <a:cs typeface="Roboto Bk"/>
              </a:rPr>
              <a:t>)</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65" dirty="0">
                <a:latin typeface="Roboto Bk"/>
                <a:cs typeface="Roboto Bk"/>
              </a:rPr>
              <a:t>Conclusion</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40" dirty="0">
                <a:latin typeface="Roboto Bk"/>
                <a:cs typeface="Roboto Bk"/>
              </a:rPr>
              <a:t>References/Links</a:t>
            </a:r>
            <a:r>
              <a:rPr sz="2800" b="1" spc="5" dirty="0">
                <a:latin typeface="Roboto Bk"/>
                <a:cs typeface="Roboto Bk"/>
              </a:rPr>
              <a:t> </a:t>
            </a:r>
            <a:r>
              <a:rPr sz="2800" b="1" spc="50" dirty="0">
                <a:latin typeface="Roboto Bk"/>
                <a:cs typeface="Roboto Bk"/>
              </a:rPr>
              <a:t>used</a:t>
            </a:r>
            <a:endParaRPr sz="2800" dirty="0">
              <a:latin typeface="Roboto Bk"/>
              <a:cs typeface="Roboto B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066" y="192106"/>
            <a:ext cx="3200400" cy="505267"/>
          </a:xfrm>
          <a:prstGeom prst="rect">
            <a:avLst/>
          </a:prstGeom>
        </p:spPr>
        <p:txBody>
          <a:bodyPr vert="horz" wrap="square" lIns="0" tIns="12700" rIns="0" bIns="0" rtlCol="0">
            <a:spAutoFit/>
          </a:bodyPr>
          <a:lstStyle/>
          <a:p>
            <a:pPr marL="12700">
              <a:lnSpc>
                <a:spcPct val="100000"/>
              </a:lnSpc>
              <a:spcBef>
                <a:spcPts val="100"/>
              </a:spcBef>
            </a:pPr>
            <a:r>
              <a:rPr sz="3200" b="1" spc="140" dirty="0">
                <a:solidFill>
                  <a:srgbClr val="000000"/>
                </a:solidFill>
                <a:latin typeface="Roboto Bk"/>
                <a:cs typeface="Roboto Bk"/>
              </a:rPr>
              <a:t>Introduction</a:t>
            </a:r>
            <a:endParaRPr sz="3200" dirty="0">
              <a:latin typeface="Roboto Bk"/>
              <a:cs typeface="Roboto Bk"/>
            </a:endParaRPr>
          </a:p>
        </p:txBody>
      </p:sp>
      <p:sp>
        <p:nvSpPr>
          <p:cNvPr id="3" name="object 3"/>
          <p:cNvSpPr txBox="1"/>
          <p:nvPr/>
        </p:nvSpPr>
        <p:spPr>
          <a:xfrm>
            <a:off x="486960" y="1741720"/>
            <a:ext cx="7830184" cy="1447800"/>
          </a:xfrm>
          <a:prstGeom prst="rect">
            <a:avLst/>
          </a:prstGeom>
        </p:spPr>
        <p:txBody>
          <a:bodyPr vert="horz" wrap="square" lIns="0" tIns="0" rIns="0" bIns="0" rtlCol="0">
            <a:spAutoFit/>
          </a:bodyPr>
          <a:lstStyle/>
          <a:p>
            <a:pPr>
              <a:lnSpc>
                <a:spcPts val="3600"/>
              </a:lnSpc>
            </a:pPr>
            <a:r>
              <a:rPr sz="3200" b="1" spc="65" dirty="0">
                <a:latin typeface="Roboto Bk"/>
                <a:cs typeface="Roboto Bk"/>
              </a:rPr>
              <a:t>project,</a:t>
            </a:r>
            <a:r>
              <a:rPr sz="3200" b="1" spc="25" dirty="0">
                <a:latin typeface="Roboto Bk"/>
                <a:cs typeface="Roboto Bk"/>
              </a:rPr>
              <a:t> </a:t>
            </a:r>
            <a:r>
              <a:rPr sz="3200" b="1" spc="90" dirty="0">
                <a:latin typeface="Roboto Bk"/>
                <a:cs typeface="Roboto Bk"/>
              </a:rPr>
              <a:t>the</a:t>
            </a:r>
            <a:r>
              <a:rPr sz="3200" b="1" spc="25" dirty="0">
                <a:latin typeface="Roboto Bk"/>
                <a:cs typeface="Roboto Bk"/>
              </a:rPr>
              <a:t> </a:t>
            </a:r>
            <a:r>
              <a:rPr sz="3200" b="1" spc="100" dirty="0">
                <a:latin typeface="Roboto Bk"/>
                <a:cs typeface="Roboto Bk"/>
              </a:rPr>
              <a:t>team</a:t>
            </a:r>
            <a:r>
              <a:rPr sz="3200" b="1" spc="25" dirty="0">
                <a:latin typeface="Roboto Bk"/>
                <a:cs typeface="Roboto Bk"/>
              </a:rPr>
              <a:t> </a:t>
            </a:r>
            <a:r>
              <a:rPr sz="3200" b="1" spc="120" dirty="0">
                <a:latin typeface="Roboto Bk"/>
                <a:cs typeface="Roboto Bk"/>
              </a:rPr>
              <a:t>members'</a:t>
            </a:r>
            <a:r>
              <a:rPr sz="3200" b="1" spc="30" dirty="0">
                <a:latin typeface="Roboto Bk"/>
                <a:cs typeface="Roboto Bk"/>
              </a:rPr>
              <a:t> </a:t>
            </a:r>
            <a:r>
              <a:rPr sz="3200" b="1" spc="60" dirty="0">
                <a:latin typeface="Roboto Bk"/>
                <a:cs typeface="Roboto Bk"/>
              </a:rPr>
              <a:t>names,</a:t>
            </a:r>
            <a:r>
              <a:rPr sz="3200" b="1" spc="25" dirty="0">
                <a:latin typeface="Roboto Bk"/>
                <a:cs typeface="Roboto Bk"/>
              </a:rPr>
              <a:t> </a:t>
            </a:r>
            <a:r>
              <a:rPr sz="3200" b="1" spc="175" dirty="0">
                <a:latin typeface="Roboto Bk"/>
                <a:cs typeface="Roboto Bk"/>
              </a:rPr>
              <a:t>and</a:t>
            </a:r>
            <a:endParaRPr sz="3200">
              <a:latin typeface="Roboto Bk"/>
              <a:cs typeface="Roboto Bk"/>
            </a:endParaRPr>
          </a:p>
          <a:p>
            <a:pPr>
              <a:lnSpc>
                <a:spcPts val="3829"/>
              </a:lnSpc>
              <a:spcBef>
                <a:spcPts val="125"/>
              </a:spcBef>
            </a:pPr>
            <a:r>
              <a:rPr sz="3200" b="1" spc="100" dirty="0">
                <a:latin typeface="Roboto Bk"/>
                <a:cs typeface="Roboto Bk"/>
              </a:rPr>
              <a:t>a</a:t>
            </a:r>
            <a:r>
              <a:rPr sz="3200" b="1" spc="25" dirty="0">
                <a:latin typeface="Roboto Bk"/>
                <a:cs typeface="Roboto Bk"/>
              </a:rPr>
              <a:t> </a:t>
            </a:r>
            <a:r>
              <a:rPr sz="3200" b="1" spc="150" dirty="0">
                <a:latin typeface="Roboto Bk"/>
                <a:cs typeface="Roboto Bk"/>
              </a:rPr>
              <a:t>brief</a:t>
            </a:r>
            <a:r>
              <a:rPr sz="3200" b="1" spc="30" dirty="0">
                <a:latin typeface="Roboto Bk"/>
                <a:cs typeface="Roboto Bk"/>
              </a:rPr>
              <a:t> </a:t>
            </a:r>
            <a:r>
              <a:rPr sz="3200" b="1" spc="185" dirty="0">
                <a:latin typeface="Roboto Bk"/>
                <a:cs typeface="Roboto Bk"/>
              </a:rPr>
              <a:t>overview</a:t>
            </a:r>
            <a:r>
              <a:rPr sz="3200" b="1" spc="25" dirty="0">
                <a:latin typeface="Roboto Bk"/>
                <a:cs typeface="Roboto Bk"/>
              </a:rPr>
              <a:t> </a:t>
            </a:r>
            <a:r>
              <a:rPr sz="3200" b="1" spc="40" dirty="0">
                <a:latin typeface="Roboto Bk"/>
                <a:cs typeface="Roboto Bk"/>
              </a:rPr>
              <a:t>of</a:t>
            </a:r>
            <a:r>
              <a:rPr sz="3200" b="1" spc="30" dirty="0">
                <a:latin typeface="Roboto Bk"/>
                <a:cs typeface="Roboto Bk"/>
              </a:rPr>
              <a:t> </a:t>
            </a:r>
            <a:r>
              <a:rPr sz="3200" b="1" spc="90" dirty="0">
                <a:latin typeface="Roboto Bk"/>
                <a:cs typeface="Roboto Bk"/>
              </a:rPr>
              <a:t>the</a:t>
            </a:r>
            <a:r>
              <a:rPr sz="3200" b="1" spc="30" dirty="0">
                <a:latin typeface="Roboto Bk"/>
                <a:cs typeface="Roboto Bk"/>
              </a:rPr>
              <a:t> </a:t>
            </a:r>
            <a:r>
              <a:rPr sz="3200" b="1" spc="55" dirty="0">
                <a:latin typeface="Roboto Bk"/>
                <a:cs typeface="Roboto Bk"/>
              </a:rPr>
              <a:t>project's</a:t>
            </a:r>
            <a:r>
              <a:rPr sz="3200" b="1" spc="25" dirty="0">
                <a:latin typeface="Roboto Bk"/>
                <a:cs typeface="Roboto Bk"/>
              </a:rPr>
              <a:t> </a:t>
            </a:r>
            <a:r>
              <a:rPr sz="3200" b="1" spc="114" dirty="0">
                <a:latin typeface="Roboto Bk"/>
                <a:cs typeface="Roboto Bk"/>
              </a:rPr>
              <a:t>purpose </a:t>
            </a:r>
            <a:r>
              <a:rPr sz="3200" b="1" spc="-780" dirty="0">
                <a:latin typeface="Roboto Bk"/>
                <a:cs typeface="Roboto Bk"/>
              </a:rPr>
              <a:t> </a:t>
            </a:r>
            <a:r>
              <a:rPr sz="3200" b="1" spc="175" dirty="0">
                <a:latin typeface="Roboto Bk"/>
                <a:cs typeface="Roboto Bk"/>
              </a:rPr>
              <a:t>and</a:t>
            </a:r>
            <a:r>
              <a:rPr sz="3200" b="1" spc="25" dirty="0">
                <a:latin typeface="Roboto Bk"/>
                <a:cs typeface="Roboto Bk"/>
              </a:rPr>
              <a:t> </a:t>
            </a:r>
            <a:r>
              <a:rPr sz="3200" b="1" spc="-30" dirty="0">
                <a:latin typeface="Roboto Bk"/>
                <a:cs typeface="Roboto Bk"/>
              </a:rPr>
              <a:t>goals.</a:t>
            </a:r>
            <a:endParaRPr sz="3200">
              <a:latin typeface="Roboto Bk"/>
              <a:cs typeface="Roboto Bk"/>
            </a:endParaRPr>
          </a:p>
        </p:txBody>
      </p:sp>
      <p:grpSp>
        <p:nvGrpSpPr>
          <p:cNvPr id="4" name="object 4"/>
          <p:cNvGrpSpPr/>
          <p:nvPr/>
        </p:nvGrpSpPr>
        <p:grpSpPr>
          <a:xfrm>
            <a:off x="233066" y="1088759"/>
            <a:ext cx="8910955" cy="3347085"/>
            <a:chOff x="233066" y="1088759"/>
            <a:chExt cx="8910955" cy="3347085"/>
          </a:xfrm>
        </p:grpSpPr>
        <p:pic>
          <p:nvPicPr>
            <p:cNvPr id="5" name="object 5"/>
            <p:cNvPicPr/>
            <p:nvPr/>
          </p:nvPicPr>
          <p:blipFill>
            <a:blip r:embed="rId2" cstate="print"/>
            <a:stretch>
              <a:fillRect/>
            </a:stretch>
          </p:blipFill>
          <p:spPr>
            <a:xfrm>
              <a:off x="233066" y="1088759"/>
              <a:ext cx="8768012" cy="2475191"/>
            </a:xfrm>
            <a:prstGeom prst="rect">
              <a:avLst/>
            </a:prstGeom>
          </p:spPr>
        </p:pic>
        <p:sp>
          <p:nvSpPr>
            <p:cNvPr id="6" name="object 6"/>
            <p:cNvSpPr/>
            <p:nvPr/>
          </p:nvSpPr>
          <p:spPr>
            <a:xfrm>
              <a:off x="336296" y="1514220"/>
              <a:ext cx="8808085" cy="2921000"/>
            </a:xfrm>
            <a:custGeom>
              <a:avLst/>
              <a:gdLst/>
              <a:ahLst/>
              <a:cxnLst/>
              <a:rect l="l" t="t" r="r" b="b"/>
              <a:pathLst>
                <a:path w="8808085" h="2921000">
                  <a:moveTo>
                    <a:pt x="0" y="2920999"/>
                  </a:moveTo>
                  <a:lnTo>
                    <a:pt x="0" y="0"/>
                  </a:lnTo>
                  <a:lnTo>
                    <a:pt x="8807704" y="0"/>
                  </a:lnTo>
                  <a:lnTo>
                    <a:pt x="8807704" y="2920999"/>
                  </a:lnTo>
                  <a:lnTo>
                    <a:pt x="0" y="2920999"/>
                  </a:lnTo>
                  <a:close/>
                </a:path>
              </a:pathLst>
            </a:custGeom>
            <a:solidFill>
              <a:srgbClr val="FFFFFF"/>
            </a:solidFill>
          </p:spPr>
          <p:txBody>
            <a:bodyPr wrap="square" lIns="0" tIns="0" rIns="0" bIns="0" rtlCol="0"/>
            <a:lstStyle/>
            <a:p>
              <a:endParaRPr/>
            </a:p>
          </p:txBody>
        </p:sp>
      </p:grpSp>
      <p:sp>
        <p:nvSpPr>
          <p:cNvPr id="7" name="object 7"/>
          <p:cNvSpPr txBox="1"/>
          <p:nvPr/>
        </p:nvSpPr>
        <p:spPr>
          <a:xfrm>
            <a:off x="242557" y="1366265"/>
            <a:ext cx="8672843" cy="3673442"/>
          </a:xfrm>
          <a:prstGeom prst="rect">
            <a:avLst/>
          </a:prstGeom>
        </p:spPr>
        <p:txBody>
          <a:bodyPr vert="horz" wrap="square" lIns="0" tIns="17145" rIns="0" bIns="0" rtlCol="0">
            <a:spAutoFit/>
          </a:bodyPr>
          <a:lstStyle/>
          <a:p>
            <a:pPr marL="50800" marR="43180" algn="ctr">
              <a:lnSpc>
                <a:spcPct val="99100"/>
              </a:lnSpc>
              <a:spcBef>
                <a:spcPts val="135"/>
              </a:spcBef>
            </a:pPr>
            <a:r>
              <a:rPr lang="en-US" sz="2400" dirty="0">
                <a:latin typeface="Arial MT"/>
                <a:cs typeface="Arial MT"/>
              </a:rPr>
              <a:t>The social share buttons is a simple HTML and CSS </a:t>
            </a:r>
            <a:r>
              <a:rPr sz="2400" dirty="0">
                <a:latin typeface="Arial MT"/>
                <a:cs typeface="Arial MT"/>
              </a:rPr>
              <a:t>code  </a:t>
            </a:r>
            <a:r>
              <a:rPr sz="2400" spc="-5" dirty="0">
                <a:latin typeface="Arial MT"/>
                <a:cs typeface="Arial MT"/>
              </a:rPr>
              <a:t>designed </a:t>
            </a:r>
            <a:r>
              <a:rPr sz="2400" dirty="0">
                <a:latin typeface="Arial MT"/>
                <a:cs typeface="Arial MT"/>
              </a:rPr>
              <a:t>to create </a:t>
            </a:r>
            <a:r>
              <a:rPr sz="2400" spc="-5" dirty="0">
                <a:latin typeface="Arial MT"/>
                <a:cs typeface="Arial MT"/>
              </a:rPr>
              <a:t>interactive and easy-to-use </a:t>
            </a:r>
            <a:r>
              <a:rPr sz="2400" dirty="0">
                <a:latin typeface="Arial MT"/>
                <a:cs typeface="Arial MT"/>
              </a:rPr>
              <a:t>social media </a:t>
            </a:r>
            <a:r>
              <a:rPr sz="2400" spc="5" dirty="0">
                <a:latin typeface="Arial MT"/>
                <a:cs typeface="Arial MT"/>
              </a:rPr>
              <a:t> </a:t>
            </a:r>
            <a:r>
              <a:rPr sz="2400" dirty="0">
                <a:latin typeface="Arial MT"/>
                <a:cs typeface="Arial MT"/>
              </a:rPr>
              <a:t>sharing </a:t>
            </a:r>
            <a:r>
              <a:rPr sz="2400" spc="-5" dirty="0">
                <a:latin typeface="Arial MT"/>
                <a:cs typeface="Arial MT"/>
              </a:rPr>
              <a:t>buttons </a:t>
            </a:r>
            <a:r>
              <a:rPr sz="2400" dirty="0">
                <a:latin typeface="Arial MT"/>
                <a:cs typeface="Arial MT"/>
              </a:rPr>
              <a:t>for a </a:t>
            </a:r>
            <a:r>
              <a:rPr sz="2400" spc="-5" dirty="0" smtClean="0">
                <a:latin typeface="Arial MT"/>
                <a:cs typeface="Arial MT"/>
              </a:rPr>
              <a:t>website</a:t>
            </a:r>
            <a:r>
              <a:rPr lang="en-US" sz="2400" spc="-5" dirty="0">
                <a:latin typeface="Arial MT"/>
                <a:cs typeface="Arial MT"/>
              </a:rPr>
              <a:t>. Social share buttons allow website visitors to share content on their social media profiles with just a click of a button. This can be incredibly beneficial for website owners, as it helps to increase the reach of their content and drive more traffic to their website. The buttons are linked to popular social media platforms such as Facebook, Twitter, and LinkedIn, allowing visitors to easily share the content on those platforms</a:t>
            </a:r>
            <a:r>
              <a:rPr lang="en-US" sz="2400" spc="-5" dirty="0" smtClean="0">
                <a:latin typeface="Arial MT"/>
                <a:cs typeface="Arial MT"/>
              </a:rPr>
              <a:t>.</a:t>
            </a:r>
            <a:endParaRPr lang="en-US" sz="2400" spc="-5"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4406732" cy="513080"/>
          </a:xfrm>
          <a:prstGeom prst="rect">
            <a:avLst/>
          </a:prstGeom>
        </p:spPr>
        <p:txBody>
          <a:bodyPr vert="horz" wrap="square" lIns="0" tIns="12700" rIns="0" bIns="0" rtlCol="0">
            <a:spAutoFit/>
          </a:bodyPr>
          <a:lstStyle/>
          <a:p>
            <a:pPr marL="12700">
              <a:lnSpc>
                <a:spcPct val="100000"/>
              </a:lnSpc>
              <a:spcBef>
                <a:spcPts val="100"/>
              </a:spcBef>
            </a:pPr>
            <a:r>
              <a:rPr sz="3200" b="1" spc="125" dirty="0">
                <a:solidFill>
                  <a:srgbClr val="000000"/>
                </a:solidFill>
                <a:latin typeface="Roboto Bk"/>
                <a:cs typeface="Roboto Bk"/>
              </a:rPr>
              <a:t>Problem</a:t>
            </a:r>
            <a:r>
              <a:rPr sz="3200" b="1" spc="-20" dirty="0">
                <a:solidFill>
                  <a:srgbClr val="000000"/>
                </a:solidFill>
                <a:latin typeface="Roboto Bk"/>
                <a:cs typeface="Roboto Bk"/>
              </a:rPr>
              <a:t> </a:t>
            </a:r>
            <a:r>
              <a:rPr sz="3200" b="1" spc="50" dirty="0">
                <a:solidFill>
                  <a:srgbClr val="000000"/>
                </a:solidFill>
                <a:latin typeface="Roboto Bk"/>
                <a:cs typeface="Roboto Bk"/>
              </a:rPr>
              <a:t>Statement</a:t>
            </a:r>
            <a:endParaRPr sz="3200" dirty="0">
              <a:latin typeface="Roboto Bk"/>
              <a:cs typeface="Roboto Bk"/>
            </a:endParaRPr>
          </a:p>
        </p:txBody>
      </p:sp>
      <p:sp>
        <p:nvSpPr>
          <p:cNvPr id="7" name="object 7"/>
          <p:cNvSpPr txBox="1"/>
          <p:nvPr/>
        </p:nvSpPr>
        <p:spPr>
          <a:xfrm>
            <a:off x="152400" y="1371600"/>
            <a:ext cx="8766810" cy="3706143"/>
          </a:xfrm>
          <a:prstGeom prst="rect">
            <a:avLst/>
          </a:prstGeom>
        </p:spPr>
        <p:txBody>
          <a:bodyPr vert="horz" wrap="square" lIns="0" tIns="12700" rIns="0" bIns="0" rtlCol="0">
            <a:spAutoFit/>
          </a:bodyPr>
          <a:lstStyle/>
          <a:p>
            <a:pPr marL="12065" marR="5080" indent="-1270" algn="ctr">
              <a:lnSpc>
                <a:spcPct val="100000"/>
              </a:lnSpc>
              <a:spcBef>
                <a:spcPts val="100"/>
              </a:spcBef>
            </a:pPr>
            <a:r>
              <a:rPr lang="en-US" sz="2400" dirty="0">
                <a:latin typeface="Arial MT"/>
                <a:cs typeface="Arial MT"/>
              </a:rPr>
              <a:t>Despite the prevalence of social share buttons on websites and blogs, many users still struggle to effectively share content on their preferred social media platforms. This can result in frustration, decreased engagement, and missed opportunities for website owners to expand their reach. Additionally, the use of social share buttons can potentially compromise user privacy and security, raising concerns about data collection and tracking practices. Therefore, there is a need for a user-friendly and secure social share button solution that can enhance content sharing while respecting user </a:t>
            </a:r>
            <a:r>
              <a:rPr lang="en-US" sz="2400" dirty="0" smtClean="0">
                <a:latin typeface="Arial MT"/>
                <a:cs typeface="Arial MT"/>
              </a:rPr>
              <a:t>privacy.</a:t>
            </a:r>
            <a:endParaRPr lang="en-US" sz="2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442" y="228600"/>
            <a:ext cx="3949532" cy="513080"/>
          </a:xfrm>
          <a:prstGeom prst="rect">
            <a:avLst/>
          </a:prstGeom>
        </p:spPr>
        <p:txBody>
          <a:bodyPr vert="horz" wrap="square" lIns="0" tIns="12700" rIns="0" bIns="0" rtlCol="0">
            <a:spAutoFit/>
          </a:bodyPr>
          <a:lstStyle/>
          <a:p>
            <a:pPr marL="12700">
              <a:lnSpc>
                <a:spcPct val="100000"/>
              </a:lnSpc>
              <a:spcBef>
                <a:spcPts val="100"/>
              </a:spcBef>
            </a:pPr>
            <a:r>
              <a:rPr sz="3200" b="1" spc="90" dirty="0">
                <a:solidFill>
                  <a:srgbClr val="000000"/>
                </a:solidFill>
                <a:latin typeface="Roboto Bk"/>
                <a:cs typeface="Roboto Bk"/>
              </a:rPr>
              <a:t>Technical</a:t>
            </a:r>
            <a:r>
              <a:rPr sz="3200" b="1" spc="-5" dirty="0">
                <a:solidFill>
                  <a:srgbClr val="000000"/>
                </a:solidFill>
                <a:latin typeface="Roboto Bk"/>
                <a:cs typeface="Roboto Bk"/>
              </a:rPr>
              <a:t> </a:t>
            </a:r>
            <a:r>
              <a:rPr sz="3200" b="1" spc="60" dirty="0">
                <a:solidFill>
                  <a:srgbClr val="000000"/>
                </a:solidFill>
                <a:latin typeface="Roboto Bk"/>
                <a:cs typeface="Roboto Bk"/>
              </a:rPr>
              <a:t>Details</a:t>
            </a:r>
            <a:endParaRPr sz="3200" dirty="0">
              <a:latin typeface="Roboto Bk"/>
              <a:cs typeface="Roboto Bk"/>
            </a:endParaRPr>
          </a:p>
        </p:txBody>
      </p:sp>
      <p:sp>
        <p:nvSpPr>
          <p:cNvPr id="3" name="object 3"/>
          <p:cNvSpPr txBox="1"/>
          <p:nvPr/>
        </p:nvSpPr>
        <p:spPr>
          <a:xfrm>
            <a:off x="486960" y="1255945"/>
            <a:ext cx="7757159" cy="1447800"/>
          </a:xfrm>
          <a:prstGeom prst="rect">
            <a:avLst/>
          </a:prstGeom>
        </p:spPr>
        <p:txBody>
          <a:bodyPr vert="horz" wrap="square" lIns="0" tIns="0" rIns="0" bIns="0" rtlCol="0">
            <a:spAutoFit/>
          </a:bodyPr>
          <a:lstStyle/>
          <a:p>
            <a:pPr>
              <a:lnSpc>
                <a:spcPts val="3600"/>
              </a:lnSpc>
            </a:pPr>
            <a:r>
              <a:rPr sz="3200" b="1" spc="85" dirty="0">
                <a:latin typeface="Roboto Bk"/>
                <a:cs typeface="Roboto Bk"/>
              </a:rPr>
              <a:t>This</a:t>
            </a:r>
            <a:r>
              <a:rPr sz="3200" b="1" spc="30" dirty="0">
                <a:latin typeface="Roboto Bk"/>
                <a:cs typeface="Roboto Bk"/>
              </a:rPr>
              <a:t> </a:t>
            </a:r>
            <a:r>
              <a:rPr sz="3200" b="1" spc="55" dirty="0">
                <a:latin typeface="Roboto Bk"/>
                <a:cs typeface="Roboto Bk"/>
              </a:rPr>
              <a:t>slide</a:t>
            </a:r>
            <a:r>
              <a:rPr sz="3200" b="1" spc="30" dirty="0">
                <a:latin typeface="Roboto Bk"/>
                <a:cs typeface="Roboto Bk"/>
              </a:rPr>
              <a:t> </a:t>
            </a:r>
            <a:r>
              <a:rPr sz="3200" b="1" spc="100" dirty="0">
                <a:latin typeface="Roboto Bk"/>
                <a:cs typeface="Roboto Bk"/>
              </a:rPr>
              <a:t>should</a:t>
            </a:r>
            <a:r>
              <a:rPr sz="3200" b="1" spc="35" dirty="0">
                <a:latin typeface="Roboto Bk"/>
                <a:cs typeface="Roboto Bk"/>
              </a:rPr>
              <a:t> </a:t>
            </a:r>
            <a:r>
              <a:rPr sz="3200" b="1" spc="125" dirty="0">
                <a:latin typeface="Roboto Bk"/>
                <a:cs typeface="Roboto Bk"/>
              </a:rPr>
              <a:t>include</a:t>
            </a:r>
            <a:r>
              <a:rPr sz="3200" b="1" spc="30" dirty="0">
                <a:latin typeface="Roboto Bk"/>
                <a:cs typeface="Roboto Bk"/>
              </a:rPr>
              <a:t> </a:t>
            </a:r>
            <a:r>
              <a:rPr sz="3200" b="1" spc="150" dirty="0">
                <a:latin typeface="Roboto Bk"/>
                <a:cs typeface="Roboto Bk"/>
              </a:rPr>
              <a:t>brief</a:t>
            </a:r>
            <a:r>
              <a:rPr sz="3200" b="1" spc="35" dirty="0">
                <a:latin typeface="Roboto Bk"/>
                <a:cs typeface="Roboto Bk"/>
              </a:rPr>
              <a:t> </a:t>
            </a:r>
            <a:r>
              <a:rPr sz="3200" b="1" spc="185" dirty="0">
                <a:latin typeface="Roboto Bk"/>
                <a:cs typeface="Roboto Bk"/>
              </a:rPr>
              <a:t>overview</a:t>
            </a:r>
            <a:endParaRPr sz="3200">
              <a:latin typeface="Roboto Bk"/>
              <a:cs typeface="Roboto Bk"/>
            </a:endParaRPr>
          </a:p>
          <a:p>
            <a:pPr>
              <a:lnSpc>
                <a:spcPts val="3825"/>
              </a:lnSpc>
            </a:pPr>
            <a:r>
              <a:rPr sz="3200" b="1" spc="40" dirty="0">
                <a:latin typeface="Roboto Bk"/>
                <a:cs typeface="Roboto Bk"/>
              </a:rPr>
              <a:t>of</a:t>
            </a:r>
            <a:r>
              <a:rPr sz="3200" b="1" spc="20" dirty="0">
                <a:latin typeface="Roboto Bk"/>
                <a:cs typeface="Roboto Bk"/>
              </a:rPr>
              <a:t> </a:t>
            </a:r>
            <a:r>
              <a:rPr sz="3200" b="1" spc="90" dirty="0">
                <a:latin typeface="Roboto Bk"/>
                <a:cs typeface="Roboto Bk"/>
              </a:rPr>
              <a:t>the</a:t>
            </a:r>
            <a:r>
              <a:rPr sz="3200" b="1" spc="25" dirty="0">
                <a:latin typeface="Roboto Bk"/>
                <a:cs typeface="Roboto Bk"/>
              </a:rPr>
              <a:t> </a:t>
            </a:r>
            <a:r>
              <a:rPr sz="3200" b="1" spc="50" dirty="0">
                <a:latin typeface="Roboto Bk"/>
                <a:cs typeface="Roboto Bk"/>
              </a:rPr>
              <a:t>technologies</a:t>
            </a:r>
            <a:r>
              <a:rPr sz="3200" b="1" spc="20" dirty="0">
                <a:latin typeface="Roboto Bk"/>
                <a:cs typeface="Roboto Bk"/>
              </a:rPr>
              <a:t> </a:t>
            </a:r>
            <a:r>
              <a:rPr sz="3200" b="1" spc="175" dirty="0">
                <a:latin typeface="Roboto Bk"/>
                <a:cs typeface="Roboto Bk"/>
              </a:rPr>
              <a:t>and</a:t>
            </a:r>
            <a:r>
              <a:rPr sz="3200" b="1" spc="25" dirty="0">
                <a:latin typeface="Roboto Bk"/>
                <a:cs typeface="Roboto Bk"/>
              </a:rPr>
              <a:t> </a:t>
            </a:r>
            <a:r>
              <a:rPr sz="3200" b="1" spc="75" dirty="0">
                <a:latin typeface="Roboto Bk"/>
                <a:cs typeface="Roboto Bk"/>
              </a:rPr>
              <a:t>methods</a:t>
            </a:r>
            <a:r>
              <a:rPr sz="3200" b="1" spc="20" dirty="0">
                <a:latin typeface="Roboto Bk"/>
                <a:cs typeface="Roboto Bk"/>
              </a:rPr>
              <a:t> </a:t>
            </a:r>
            <a:r>
              <a:rPr sz="3200" b="1" spc="15" dirty="0">
                <a:latin typeface="Roboto Bk"/>
                <a:cs typeface="Roboto Bk"/>
              </a:rPr>
              <a:t>used.</a:t>
            </a:r>
            <a:endParaRPr sz="3200">
              <a:latin typeface="Roboto Bk"/>
              <a:cs typeface="Roboto Bk"/>
            </a:endParaRPr>
          </a:p>
          <a:p>
            <a:pPr>
              <a:lnSpc>
                <a:spcPts val="3829"/>
              </a:lnSpc>
            </a:pPr>
            <a:r>
              <a:rPr sz="3200" b="1" spc="-170" dirty="0">
                <a:latin typeface="Roboto Bk"/>
                <a:cs typeface="Roboto Bk"/>
              </a:rPr>
              <a:t>.</a:t>
            </a:r>
            <a:endParaRPr sz="3200">
              <a:latin typeface="Roboto Bk"/>
              <a:cs typeface="Roboto Bk"/>
            </a:endParaRPr>
          </a:p>
        </p:txBody>
      </p:sp>
      <p:sp>
        <p:nvSpPr>
          <p:cNvPr id="4" name="object 4"/>
          <p:cNvSpPr/>
          <p:nvPr/>
        </p:nvSpPr>
        <p:spPr>
          <a:xfrm>
            <a:off x="201142" y="1164336"/>
            <a:ext cx="8445500" cy="3289300"/>
          </a:xfrm>
          <a:custGeom>
            <a:avLst/>
            <a:gdLst/>
            <a:ahLst/>
            <a:cxnLst/>
            <a:rect l="l" t="t" r="r" b="b"/>
            <a:pathLst>
              <a:path w="8445500" h="3289300">
                <a:moveTo>
                  <a:pt x="8445500" y="3289300"/>
                </a:moveTo>
                <a:lnTo>
                  <a:pt x="0" y="3289300"/>
                </a:lnTo>
                <a:lnTo>
                  <a:pt x="0" y="0"/>
                </a:lnTo>
                <a:lnTo>
                  <a:pt x="8445500" y="0"/>
                </a:lnTo>
                <a:lnTo>
                  <a:pt x="8445500" y="3289300"/>
                </a:lnTo>
                <a:close/>
              </a:path>
            </a:pathLst>
          </a:custGeom>
          <a:solidFill>
            <a:srgbClr val="FFFFFF"/>
          </a:solidFill>
        </p:spPr>
        <p:txBody>
          <a:bodyPr wrap="square" lIns="0" tIns="0" rIns="0" bIns="0" rtlCol="0"/>
          <a:lstStyle/>
          <a:p>
            <a:endParaRPr/>
          </a:p>
        </p:txBody>
      </p:sp>
      <p:sp>
        <p:nvSpPr>
          <p:cNvPr id="5" name="object 5"/>
          <p:cNvSpPr txBox="1"/>
          <p:nvPr/>
        </p:nvSpPr>
        <p:spPr>
          <a:xfrm>
            <a:off x="188442" y="1120394"/>
            <a:ext cx="8495030" cy="3336811"/>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MT"/>
                <a:cs typeface="Arial MT"/>
              </a:rPr>
              <a:t>The social share </a:t>
            </a:r>
            <a:r>
              <a:rPr sz="2400" spc="-5" dirty="0">
                <a:latin typeface="Arial MT"/>
                <a:cs typeface="Arial MT"/>
              </a:rPr>
              <a:t>buttons project is built using </a:t>
            </a:r>
            <a:r>
              <a:rPr sz="2400" spc="-5" dirty="0" smtClean="0">
                <a:latin typeface="Arial MT"/>
                <a:cs typeface="Arial MT"/>
              </a:rPr>
              <a:t>HTML</a:t>
            </a:r>
            <a:r>
              <a:rPr lang="en-US" sz="2400" spc="-5" dirty="0" smtClean="0">
                <a:latin typeface="Arial MT"/>
                <a:cs typeface="Arial MT"/>
              </a:rPr>
              <a:t>, </a:t>
            </a:r>
            <a:r>
              <a:rPr sz="2400" spc="-5" dirty="0" smtClean="0">
                <a:latin typeface="Arial MT"/>
                <a:cs typeface="Arial MT"/>
              </a:rPr>
              <a:t>CSS</a:t>
            </a:r>
            <a:r>
              <a:rPr lang="en-US" sz="2400" spc="-5" dirty="0" smtClean="0">
                <a:latin typeface="Arial MT"/>
                <a:cs typeface="Arial MT"/>
              </a:rPr>
              <a:t> and JavaScript</a:t>
            </a:r>
            <a:r>
              <a:rPr sz="2400" spc="-5" dirty="0" smtClean="0">
                <a:latin typeface="Arial MT"/>
                <a:cs typeface="Arial MT"/>
              </a:rPr>
              <a:t>. </a:t>
            </a:r>
            <a:r>
              <a:rPr sz="2400" dirty="0" smtClean="0">
                <a:latin typeface="Arial MT"/>
                <a:cs typeface="Arial MT"/>
              </a:rPr>
              <a:t>The </a:t>
            </a:r>
            <a:r>
              <a:rPr sz="2400" spc="-5" dirty="0">
                <a:latin typeface="Arial MT"/>
                <a:cs typeface="Arial MT"/>
              </a:rPr>
              <a:t>HTML </a:t>
            </a:r>
            <a:r>
              <a:rPr sz="2400" dirty="0">
                <a:latin typeface="Arial MT"/>
                <a:cs typeface="Arial MT"/>
              </a:rPr>
              <a:t>code </a:t>
            </a:r>
            <a:r>
              <a:rPr sz="2400" spc="-5" dirty="0">
                <a:latin typeface="Arial MT"/>
                <a:cs typeface="Arial MT"/>
              </a:rPr>
              <a:t>defines </a:t>
            </a:r>
            <a:r>
              <a:rPr sz="2400" dirty="0">
                <a:latin typeface="Arial MT"/>
                <a:cs typeface="Arial MT"/>
              </a:rPr>
              <a:t>the structure </a:t>
            </a:r>
            <a:r>
              <a:rPr sz="2400" spc="-5" dirty="0">
                <a:latin typeface="Arial MT"/>
                <a:cs typeface="Arial MT"/>
              </a:rPr>
              <a:t>of </a:t>
            </a:r>
            <a:r>
              <a:rPr sz="2400" dirty="0">
                <a:latin typeface="Arial MT"/>
                <a:cs typeface="Arial MT"/>
              </a:rPr>
              <a:t>the </a:t>
            </a:r>
            <a:r>
              <a:rPr sz="2400" spc="-5" dirty="0">
                <a:latin typeface="Arial MT"/>
                <a:cs typeface="Arial MT"/>
              </a:rPr>
              <a:t>project, while </a:t>
            </a:r>
            <a:r>
              <a:rPr sz="2400" dirty="0">
                <a:latin typeface="Arial MT"/>
                <a:cs typeface="Arial MT"/>
              </a:rPr>
              <a:t>the </a:t>
            </a:r>
            <a:r>
              <a:rPr sz="2400" spc="-5" dirty="0" smtClean="0">
                <a:latin typeface="Arial MT"/>
                <a:cs typeface="Arial MT"/>
              </a:rPr>
              <a:t>CSS </a:t>
            </a:r>
            <a:r>
              <a:rPr sz="2400" dirty="0">
                <a:latin typeface="Arial MT"/>
                <a:cs typeface="Arial MT"/>
              </a:rPr>
              <a:t>code </a:t>
            </a:r>
            <a:r>
              <a:rPr sz="2400" spc="-5" dirty="0">
                <a:latin typeface="Arial MT"/>
                <a:cs typeface="Arial MT"/>
              </a:rPr>
              <a:t>defines </a:t>
            </a:r>
            <a:r>
              <a:rPr sz="2400" dirty="0">
                <a:latin typeface="Arial MT"/>
                <a:cs typeface="Arial MT"/>
              </a:rPr>
              <a:t>the styling </a:t>
            </a:r>
            <a:r>
              <a:rPr sz="2400" spc="-5" dirty="0">
                <a:latin typeface="Arial MT"/>
                <a:cs typeface="Arial MT"/>
              </a:rPr>
              <a:t>of each element. </a:t>
            </a:r>
            <a:r>
              <a:rPr sz="2400" dirty="0">
                <a:latin typeface="Arial MT"/>
                <a:cs typeface="Arial MT"/>
              </a:rPr>
              <a:t>The </a:t>
            </a:r>
            <a:r>
              <a:rPr sz="2400" spc="-5" dirty="0">
                <a:latin typeface="Arial MT"/>
                <a:cs typeface="Arial MT"/>
              </a:rPr>
              <a:t>project </a:t>
            </a:r>
            <a:r>
              <a:rPr sz="2400" dirty="0" smtClean="0">
                <a:latin typeface="Arial MT"/>
                <a:cs typeface="Arial MT"/>
              </a:rPr>
              <a:t>makes </a:t>
            </a:r>
            <a:r>
              <a:rPr sz="2400" spc="-5" dirty="0">
                <a:latin typeface="Arial MT"/>
                <a:cs typeface="Arial MT"/>
              </a:rPr>
              <a:t>use of </a:t>
            </a:r>
            <a:r>
              <a:rPr sz="2400" dirty="0">
                <a:latin typeface="Arial MT"/>
                <a:cs typeface="Arial MT"/>
              </a:rPr>
              <a:t>the </a:t>
            </a:r>
            <a:r>
              <a:rPr lang="en-US" sz="2400" dirty="0" smtClean="0">
                <a:latin typeface="Arial MT"/>
                <a:cs typeface="Arial MT"/>
              </a:rPr>
              <a:t>JS to add buttons dynamically on any webpage by just including its JS script link in head of the webpage</a:t>
            </a:r>
            <a:r>
              <a:rPr sz="2400" spc="-5" dirty="0" smtClean="0">
                <a:latin typeface="Arial MT"/>
                <a:cs typeface="Arial MT"/>
              </a:rPr>
              <a:t>.</a:t>
            </a:r>
            <a:r>
              <a:rPr lang="en-US" sz="2400" spc="-5" dirty="0">
                <a:latin typeface="Arial MT"/>
                <a:cs typeface="Arial MT"/>
              </a:rPr>
              <a:t> </a:t>
            </a:r>
            <a:r>
              <a:rPr lang="en-US" sz="2400" spc="-5" dirty="0" smtClean="0">
                <a:latin typeface="Arial MT"/>
                <a:cs typeface="Arial MT"/>
              </a:rPr>
              <a:t>JS also add functionality to open share link in new tab when share button is clicked. </a:t>
            </a:r>
            <a:r>
              <a:rPr sz="2400" dirty="0" smtClean="0">
                <a:latin typeface="Arial MT"/>
                <a:cs typeface="Arial MT"/>
              </a:rPr>
              <a:t>The </a:t>
            </a:r>
            <a:r>
              <a:rPr sz="2400" spc="-5" dirty="0">
                <a:latin typeface="Arial MT"/>
                <a:cs typeface="Arial MT"/>
              </a:rPr>
              <a:t>CSS </a:t>
            </a:r>
            <a:r>
              <a:rPr sz="2400" spc="-655" dirty="0">
                <a:latin typeface="Arial MT"/>
                <a:cs typeface="Arial MT"/>
              </a:rPr>
              <a:t> </a:t>
            </a:r>
            <a:r>
              <a:rPr sz="2400" dirty="0">
                <a:latin typeface="Arial MT"/>
                <a:cs typeface="Arial MT"/>
              </a:rPr>
              <a:t>code </a:t>
            </a:r>
            <a:r>
              <a:rPr sz="2400" spc="-5" dirty="0">
                <a:latin typeface="Arial MT"/>
                <a:cs typeface="Arial MT"/>
              </a:rPr>
              <a:t>defines </a:t>
            </a:r>
            <a:r>
              <a:rPr sz="2400" dirty="0">
                <a:latin typeface="Arial MT"/>
                <a:cs typeface="Arial MT"/>
              </a:rPr>
              <a:t>the styling </a:t>
            </a:r>
            <a:r>
              <a:rPr sz="2400" spc="-5" dirty="0">
                <a:latin typeface="Arial MT"/>
                <a:cs typeface="Arial MT"/>
              </a:rPr>
              <a:t>of each </a:t>
            </a:r>
            <a:r>
              <a:rPr sz="2400" dirty="0">
                <a:latin typeface="Arial MT"/>
                <a:cs typeface="Arial MT"/>
              </a:rPr>
              <a:t>share </a:t>
            </a:r>
            <a:r>
              <a:rPr sz="2400" spc="-5" dirty="0">
                <a:latin typeface="Arial MT"/>
                <a:cs typeface="Arial MT"/>
              </a:rPr>
              <a:t>button div, including </a:t>
            </a:r>
            <a:r>
              <a:rPr sz="2400" dirty="0">
                <a:latin typeface="Arial MT"/>
                <a:cs typeface="Arial MT"/>
              </a:rPr>
              <a:t>the </a:t>
            </a:r>
            <a:r>
              <a:rPr sz="2400" spc="-655" dirty="0">
                <a:latin typeface="Arial MT"/>
                <a:cs typeface="Arial MT"/>
              </a:rPr>
              <a:t> </a:t>
            </a:r>
            <a:r>
              <a:rPr sz="2400" spc="-5" dirty="0">
                <a:latin typeface="Arial MT"/>
                <a:cs typeface="Arial MT"/>
              </a:rPr>
              <a:t>background</a:t>
            </a:r>
            <a:r>
              <a:rPr sz="2400" spc="-10" dirty="0">
                <a:latin typeface="Arial MT"/>
                <a:cs typeface="Arial MT"/>
              </a:rPr>
              <a:t> </a:t>
            </a:r>
            <a:r>
              <a:rPr sz="2400" dirty="0">
                <a:latin typeface="Arial MT"/>
                <a:cs typeface="Arial MT"/>
              </a:rPr>
              <a:t>color,</a:t>
            </a:r>
            <a:r>
              <a:rPr sz="2400" spc="-5" dirty="0">
                <a:latin typeface="Arial MT"/>
                <a:cs typeface="Arial MT"/>
              </a:rPr>
              <a:t> border </a:t>
            </a:r>
            <a:r>
              <a:rPr sz="2400" dirty="0">
                <a:latin typeface="Arial MT"/>
                <a:cs typeface="Arial MT"/>
              </a:rPr>
              <a:t>radius,</a:t>
            </a:r>
            <a:r>
              <a:rPr sz="2400" spc="-5" dirty="0">
                <a:latin typeface="Arial MT"/>
                <a:cs typeface="Arial MT"/>
              </a:rPr>
              <a:t> and hover</a:t>
            </a:r>
            <a:r>
              <a:rPr sz="2400" spc="-10" dirty="0">
                <a:latin typeface="Arial MT"/>
                <a:cs typeface="Arial MT"/>
              </a:rPr>
              <a:t> </a:t>
            </a:r>
            <a:r>
              <a:rPr sz="2400" spc="-5" dirty="0">
                <a:latin typeface="Arial MT"/>
                <a:cs typeface="Arial MT"/>
              </a:rPr>
              <a:t>effect.</a:t>
            </a:r>
            <a:endParaRPr sz="24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3492332" cy="513080"/>
          </a:xfrm>
          <a:prstGeom prst="rect">
            <a:avLst/>
          </a:prstGeom>
        </p:spPr>
        <p:txBody>
          <a:bodyPr vert="horz" wrap="square" lIns="0" tIns="12700" rIns="0" bIns="0" rtlCol="0">
            <a:spAutoFit/>
          </a:bodyPr>
          <a:lstStyle/>
          <a:p>
            <a:pPr marL="12700">
              <a:lnSpc>
                <a:spcPct val="100000"/>
              </a:lnSpc>
              <a:spcBef>
                <a:spcPts val="100"/>
              </a:spcBef>
            </a:pPr>
            <a:r>
              <a:rPr sz="3200" b="1" spc="110" dirty="0">
                <a:solidFill>
                  <a:srgbClr val="000000"/>
                </a:solidFill>
                <a:latin typeface="Roboto Bk"/>
                <a:cs typeface="Roboto Bk"/>
              </a:rPr>
              <a:t>Key</a:t>
            </a:r>
            <a:r>
              <a:rPr sz="3200" b="1" spc="-40" dirty="0">
                <a:solidFill>
                  <a:srgbClr val="000000"/>
                </a:solidFill>
                <a:latin typeface="Roboto Bk"/>
                <a:cs typeface="Roboto Bk"/>
              </a:rPr>
              <a:t> </a:t>
            </a:r>
            <a:r>
              <a:rPr sz="3200" b="1" spc="70" dirty="0">
                <a:solidFill>
                  <a:srgbClr val="000000"/>
                </a:solidFill>
                <a:latin typeface="Roboto Bk"/>
                <a:cs typeface="Roboto Bk"/>
              </a:rPr>
              <a:t>Features</a:t>
            </a:r>
            <a:endParaRPr sz="3200" dirty="0">
              <a:latin typeface="Roboto Bk"/>
              <a:cs typeface="Roboto Bk"/>
            </a:endParaRPr>
          </a:p>
        </p:txBody>
      </p:sp>
      <p:sp>
        <p:nvSpPr>
          <p:cNvPr id="12" name="TextBox 11"/>
          <p:cNvSpPr txBox="1"/>
          <p:nvPr/>
        </p:nvSpPr>
        <p:spPr>
          <a:xfrm>
            <a:off x="381000" y="1295400"/>
            <a:ext cx="8534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Arial MT"/>
              </a:rPr>
              <a:t>Very easy to use and implement in any webpage.</a:t>
            </a:r>
          </a:p>
          <a:p>
            <a:pPr marL="285750" indent="-285750">
              <a:buFont typeface="Arial" panose="020B0604020202020204" pitchFamily="34" charset="0"/>
              <a:buChar char="•"/>
            </a:pPr>
            <a:r>
              <a:rPr lang="en-US" sz="2400" dirty="0" smtClean="0">
                <a:latin typeface="Arial MT"/>
              </a:rPr>
              <a:t>Visually appealing modern design.</a:t>
            </a:r>
          </a:p>
          <a:p>
            <a:pPr marL="285750" indent="-285750">
              <a:buFont typeface="Arial" panose="020B0604020202020204" pitchFamily="34" charset="0"/>
              <a:buChar char="•"/>
            </a:pPr>
            <a:r>
              <a:rPr lang="en-US" sz="2400" dirty="0" smtClean="0">
                <a:latin typeface="Arial MT"/>
              </a:rPr>
              <a:t>Includes </a:t>
            </a:r>
            <a:r>
              <a:rPr lang="en-US" sz="2400" dirty="0">
                <a:latin typeface="Arial MT"/>
              </a:rPr>
              <a:t>buttons for popular social media platforms such as Facebook, </a:t>
            </a:r>
            <a:r>
              <a:rPr lang="en-US" sz="2400" dirty="0" smtClean="0">
                <a:latin typeface="Arial MT"/>
              </a:rPr>
              <a:t>Twitter, LinkedIn, Instagram, WhatsApp, and more.</a:t>
            </a:r>
            <a:endParaRPr lang="en-US" sz="2400" dirty="0">
              <a:latin typeface="Arial MT"/>
            </a:endParaRPr>
          </a:p>
          <a:p>
            <a:pPr marL="285750" indent="-285750">
              <a:buFont typeface="Arial" panose="020B0604020202020204" pitchFamily="34" charset="0"/>
              <a:buChar char="•"/>
            </a:pPr>
            <a:r>
              <a:rPr lang="en-US" sz="2400" dirty="0">
                <a:latin typeface="Arial MT"/>
              </a:rPr>
              <a:t>The code allows for customization of the share buttons, including the size and color of the buttons</a:t>
            </a:r>
            <a:r>
              <a:rPr lang="en-US" sz="2400" dirty="0" smtClean="0">
                <a:latin typeface="Arial MT"/>
              </a:rPr>
              <a:t>.</a:t>
            </a:r>
            <a:endParaRPr lang="en-US" sz="2400" dirty="0">
              <a:latin typeface="Arial MT"/>
            </a:endParaRPr>
          </a:p>
          <a:p>
            <a:pPr marL="285750" indent="-285750">
              <a:buFont typeface="Arial" panose="020B0604020202020204" pitchFamily="34" charset="0"/>
              <a:buChar char="•"/>
            </a:pPr>
            <a:r>
              <a:rPr lang="en-US" sz="2400" dirty="0" smtClean="0">
                <a:latin typeface="Arial MT"/>
              </a:rPr>
              <a:t>Uses SVG as icons in buttons for better visual experience.</a:t>
            </a:r>
          </a:p>
          <a:p>
            <a:pPr marL="285750" indent="-285750">
              <a:buFont typeface="Arial" panose="020B0604020202020204" pitchFamily="34" charset="0"/>
              <a:buChar char="•"/>
            </a:pPr>
            <a:r>
              <a:rPr lang="en-US" sz="2400" dirty="0" smtClean="0">
                <a:latin typeface="Arial MT"/>
              </a:rPr>
              <a:t>Takes URL and Title from webpage dynamically.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05528"/>
            <a:ext cx="4254332" cy="513080"/>
          </a:xfrm>
          <a:prstGeom prst="rect">
            <a:avLst/>
          </a:prstGeom>
        </p:spPr>
        <p:txBody>
          <a:bodyPr vert="horz" wrap="square" lIns="0" tIns="12700" rIns="0" bIns="0" rtlCol="0">
            <a:spAutoFit/>
          </a:bodyPr>
          <a:lstStyle/>
          <a:p>
            <a:pPr marL="12700">
              <a:lnSpc>
                <a:spcPct val="100000"/>
              </a:lnSpc>
              <a:spcBef>
                <a:spcPts val="100"/>
              </a:spcBef>
            </a:pPr>
            <a:r>
              <a:rPr sz="3200" b="1" spc="55" dirty="0">
                <a:solidFill>
                  <a:srgbClr val="000000"/>
                </a:solidFill>
                <a:latin typeface="Roboto Bk"/>
                <a:cs typeface="Roboto Bk"/>
              </a:rPr>
              <a:t>Project</a:t>
            </a:r>
            <a:r>
              <a:rPr sz="3200" b="1" spc="-45" dirty="0">
                <a:solidFill>
                  <a:srgbClr val="000000"/>
                </a:solidFill>
                <a:latin typeface="Roboto Bk"/>
                <a:cs typeface="Roboto Bk"/>
              </a:rPr>
              <a:t> </a:t>
            </a:r>
            <a:r>
              <a:rPr sz="3200" b="1" spc="80" dirty="0">
                <a:solidFill>
                  <a:srgbClr val="000000"/>
                </a:solidFill>
                <a:latin typeface="Roboto Bk"/>
                <a:cs typeface="Roboto Bk"/>
              </a:rPr>
              <a:t>Highlights</a:t>
            </a:r>
            <a:endParaRPr sz="3200" dirty="0">
              <a:latin typeface="Roboto Bk"/>
              <a:cs typeface="Roboto Bk"/>
            </a:endParaRPr>
          </a:p>
        </p:txBody>
      </p:sp>
      <p:sp>
        <p:nvSpPr>
          <p:cNvPr id="3" name="object 3"/>
          <p:cNvSpPr txBox="1"/>
          <p:nvPr/>
        </p:nvSpPr>
        <p:spPr>
          <a:xfrm>
            <a:off x="486960" y="1255945"/>
            <a:ext cx="7563484" cy="2905125"/>
          </a:xfrm>
          <a:prstGeom prst="rect">
            <a:avLst/>
          </a:prstGeom>
        </p:spPr>
        <p:txBody>
          <a:bodyPr vert="horz" wrap="square" lIns="0" tIns="0" rIns="0" bIns="0" rtlCol="0">
            <a:spAutoFit/>
          </a:bodyPr>
          <a:lstStyle/>
          <a:p>
            <a:pPr>
              <a:lnSpc>
                <a:spcPts val="3600"/>
              </a:lnSpc>
            </a:pPr>
            <a:r>
              <a:rPr sz="3200" b="1" spc="85" dirty="0">
                <a:latin typeface="Roboto Bk"/>
                <a:cs typeface="Roboto Bk"/>
              </a:rPr>
              <a:t>This</a:t>
            </a:r>
            <a:r>
              <a:rPr sz="3200" b="1" spc="20" dirty="0">
                <a:latin typeface="Roboto Bk"/>
                <a:cs typeface="Roboto Bk"/>
              </a:rPr>
              <a:t> </a:t>
            </a:r>
            <a:r>
              <a:rPr sz="3200" b="1" spc="55" dirty="0">
                <a:latin typeface="Roboto Bk"/>
                <a:cs typeface="Roboto Bk"/>
              </a:rPr>
              <a:t>slide</a:t>
            </a:r>
            <a:r>
              <a:rPr sz="3200" b="1" spc="25" dirty="0">
                <a:latin typeface="Roboto Bk"/>
                <a:cs typeface="Roboto Bk"/>
              </a:rPr>
              <a:t> </a:t>
            </a:r>
            <a:r>
              <a:rPr sz="3200" b="1" spc="125" dirty="0">
                <a:latin typeface="Roboto Bk"/>
                <a:cs typeface="Roboto Bk"/>
              </a:rPr>
              <a:t>followed</a:t>
            </a:r>
            <a:r>
              <a:rPr sz="3200" b="1" spc="20" dirty="0">
                <a:latin typeface="Roboto Bk"/>
                <a:cs typeface="Roboto Bk"/>
              </a:rPr>
              <a:t> </a:t>
            </a:r>
            <a:r>
              <a:rPr sz="3200" b="1" spc="130" dirty="0">
                <a:latin typeface="Roboto Bk"/>
                <a:cs typeface="Roboto Bk"/>
              </a:rPr>
              <a:t>by</a:t>
            </a:r>
            <a:r>
              <a:rPr sz="3200" b="1" spc="25" dirty="0">
                <a:latin typeface="Roboto Bk"/>
                <a:cs typeface="Roboto Bk"/>
              </a:rPr>
              <a:t> </a:t>
            </a:r>
            <a:r>
              <a:rPr sz="3200" b="1" spc="180" dirty="0">
                <a:latin typeface="Roboto Bk"/>
                <a:cs typeface="Roboto Bk"/>
              </a:rPr>
              <a:t>many</a:t>
            </a:r>
            <a:r>
              <a:rPr sz="3200" b="1" spc="20" dirty="0">
                <a:latin typeface="Roboto Bk"/>
                <a:cs typeface="Roboto Bk"/>
              </a:rPr>
              <a:t> </a:t>
            </a:r>
            <a:r>
              <a:rPr sz="3200" b="1" spc="10" dirty="0">
                <a:latin typeface="Roboto Bk"/>
                <a:cs typeface="Roboto Bk"/>
              </a:rPr>
              <a:t>slides</a:t>
            </a:r>
            <a:endParaRPr sz="3200">
              <a:latin typeface="Roboto Bk"/>
              <a:cs typeface="Roboto Bk"/>
            </a:endParaRPr>
          </a:p>
          <a:p>
            <a:pPr marR="66675">
              <a:lnSpc>
                <a:spcPts val="3829"/>
              </a:lnSpc>
              <a:spcBef>
                <a:spcPts val="125"/>
              </a:spcBef>
            </a:pPr>
            <a:r>
              <a:rPr sz="3200" b="1" spc="125" dirty="0">
                <a:latin typeface="Roboto Bk"/>
                <a:cs typeface="Roboto Bk"/>
              </a:rPr>
              <a:t>include</a:t>
            </a:r>
            <a:r>
              <a:rPr sz="3200" b="1" spc="25" dirty="0">
                <a:latin typeface="Roboto Bk"/>
                <a:cs typeface="Roboto Bk"/>
              </a:rPr>
              <a:t> </a:t>
            </a:r>
            <a:r>
              <a:rPr sz="3200" b="1" spc="90" dirty="0">
                <a:latin typeface="Roboto Bk"/>
                <a:cs typeface="Roboto Bk"/>
              </a:rPr>
              <a:t>the</a:t>
            </a:r>
            <a:r>
              <a:rPr sz="3200" b="1" spc="30" dirty="0">
                <a:latin typeface="Roboto Bk"/>
                <a:cs typeface="Roboto Bk"/>
              </a:rPr>
              <a:t> </a:t>
            </a:r>
            <a:r>
              <a:rPr sz="3200" b="1" spc="140" dirty="0">
                <a:latin typeface="Roboto Bk"/>
                <a:cs typeface="Roboto Bk"/>
              </a:rPr>
              <a:t>relevant</a:t>
            </a:r>
            <a:r>
              <a:rPr sz="3200" b="1" spc="30" dirty="0">
                <a:latin typeface="Roboto Bk"/>
                <a:cs typeface="Roboto Bk"/>
              </a:rPr>
              <a:t> screenshots </a:t>
            </a:r>
            <a:r>
              <a:rPr sz="3200" b="1" spc="40" dirty="0">
                <a:latin typeface="Roboto Bk"/>
                <a:cs typeface="Roboto Bk"/>
              </a:rPr>
              <a:t>of</a:t>
            </a:r>
            <a:r>
              <a:rPr sz="3200" b="1" spc="30" dirty="0">
                <a:latin typeface="Roboto Bk"/>
                <a:cs typeface="Roboto Bk"/>
              </a:rPr>
              <a:t> </a:t>
            </a:r>
            <a:r>
              <a:rPr sz="3200" b="1" spc="90" dirty="0">
                <a:latin typeface="Roboto Bk"/>
                <a:cs typeface="Roboto Bk"/>
              </a:rPr>
              <a:t>the </a:t>
            </a:r>
            <a:r>
              <a:rPr sz="3200" b="1" spc="-785" dirty="0">
                <a:latin typeface="Roboto Bk"/>
                <a:cs typeface="Roboto Bk"/>
              </a:rPr>
              <a:t> </a:t>
            </a:r>
            <a:r>
              <a:rPr sz="3200" b="1" spc="210" dirty="0">
                <a:latin typeface="Roboto Bk"/>
                <a:cs typeface="Roboto Bk"/>
              </a:rPr>
              <a:t>running </a:t>
            </a:r>
            <a:r>
              <a:rPr sz="3200" b="1" spc="95" dirty="0">
                <a:latin typeface="Roboto Bk"/>
                <a:cs typeface="Roboto Bk"/>
              </a:rPr>
              <a:t>project </a:t>
            </a:r>
            <a:r>
              <a:rPr sz="3200" b="1" spc="175" dirty="0">
                <a:latin typeface="Roboto Bk"/>
                <a:cs typeface="Roboto Bk"/>
              </a:rPr>
              <a:t>and </a:t>
            </a:r>
            <a:r>
              <a:rPr sz="3200" b="1" spc="155" dirty="0">
                <a:latin typeface="Roboto Bk"/>
                <a:cs typeface="Roboto Bk"/>
              </a:rPr>
              <a:t>their </a:t>
            </a:r>
            <a:r>
              <a:rPr sz="3200" b="1" spc="160" dirty="0">
                <a:latin typeface="Roboto Bk"/>
                <a:cs typeface="Roboto Bk"/>
              </a:rPr>
              <a:t> </a:t>
            </a:r>
            <a:r>
              <a:rPr sz="3200" b="1" spc="120" dirty="0">
                <a:latin typeface="Roboto Bk"/>
                <a:cs typeface="Roboto Bk"/>
              </a:rPr>
              <a:t>corresponding</a:t>
            </a:r>
            <a:r>
              <a:rPr sz="3200" b="1" spc="25" dirty="0">
                <a:latin typeface="Roboto Bk"/>
                <a:cs typeface="Roboto Bk"/>
              </a:rPr>
              <a:t> </a:t>
            </a:r>
            <a:r>
              <a:rPr sz="3200" b="1" spc="45" dirty="0">
                <a:latin typeface="Roboto Bk"/>
                <a:cs typeface="Roboto Bk"/>
              </a:rPr>
              <a:t>code</a:t>
            </a:r>
            <a:r>
              <a:rPr sz="3200" b="1" spc="25" dirty="0">
                <a:latin typeface="Roboto Bk"/>
                <a:cs typeface="Roboto Bk"/>
              </a:rPr>
              <a:t> snippets.</a:t>
            </a:r>
            <a:endParaRPr sz="3200">
              <a:latin typeface="Roboto Bk"/>
              <a:cs typeface="Roboto Bk"/>
            </a:endParaRPr>
          </a:p>
          <a:p>
            <a:pPr>
              <a:lnSpc>
                <a:spcPts val="3679"/>
              </a:lnSpc>
            </a:pPr>
            <a:r>
              <a:rPr sz="3200" b="1" spc="105" dirty="0">
                <a:latin typeface="Roboto Bk"/>
                <a:cs typeface="Roboto Bk"/>
              </a:rPr>
              <a:t>It</a:t>
            </a:r>
            <a:r>
              <a:rPr sz="3200" b="1" spc="25" dirty="0">
                <a:latin typeface="Roboto Bk"/>
                <a:cs typeface="Roboto Bk"/>
              </a:rPr>
              <a:t> </a:t>
            </a:r>
            <a:r>
              <a:rPr sz="3200" b="1" spc="100" dirty="0">
                <a:latin typeface="Roboto Bk"/>
                <a:cs typeface="Roboto Bk"/>
              </a:rPr>
              <a:t>should</a:t>
            </a:r>
            <a:r>
              <a:rPr sz="3200" b="1" spc="30" dirty="0">
                <a:latin typeface="Roboto Bk"/>
                <a:cs typeface="Roboto Bk"/>
              </a:rPr>
              <a:t> </a:t>
            </a:r>
            <a:r>
              <a:rPr sz="3200" b="1" spc="150" dirty="0">
                <a:latin typeface="Roboto Bk"/>
                <a:cs typeface="Roboto Bk"/>
              </a:rPr>
              <a:t>frame</a:t>
            </a:r>
            <a:r>
              <a:rPr sz="3200" b="1" spc="30" dirty="0">
                <a:latin typeface="Roboto Bk"/>
                <a:cs typeface="Roboto Bk"/>
              </a:rPr>
              <a:t> </a:t>
            </a:r>
            <a:r>
              <a:rPr sz="3200" b="1" spc="90" dirty="0">
                <a:latin typeface="Roboto Bk"/>
                <a:cs typeface="Roboto Bk"/>
              </a:rPr>
              <a:t>the</a:t>
            </a:r>
            <a:r>
              <a:rPr sz="3200" b="1" spc="25" dirty="0">
                <a:latin typeface="Roboto Bk"/>
                <a:cs typeface="Roboto Bk"/>
              </a:rPr>
              <a:t> </a:t>
            </a:r>
            <a:r>
              <a:rPr sz="3200" b="1" spc="75" dirty="0">
                <a:latin typeface="Roboto Bk"/>
                <a:cs typeface="Roboto Bk"/>
              </a:rPr>
              <a:t>complete</a:t>
            </a:r>
            <a:r>
              <a:rPr sz="3200" b="1" spc="30" dirty="0">
                <a:latin typeface="Roboto Bk"/>
                <a:cs typeface="Roboto Bk"/>
              </a:rPr>
              <a:t> </a:t>
            </a:r>
            <a:r>
              <a:rPr sz="3200" b="1" spc="125" dirty="0">
                <a:latin typeface="Roboto Bk"/>
                <a:cs typeface="Roboto Bk"/>
              </a:rPr>
              <a:t>picture</a:t>
            </a:r>
            <a:r>
              <a:rPr sz="3200" b="1" spc="30" dirty="0">
                <a:latin typeface="Roboto Bk"/>
                <a:cs typeface="Roboto Bk"/>
              </a:rPr>
              <a:t> </a:t>
            </a:r>
            <a:r>
              <a:rPr sz="3200" b="1" spc="40" dirty="0">
                <a:latin typeface="Roboto Bk"/>
                <a:cs typeface="Roboto Bk"/>
              </a:rPr>
              <a:t>of</a:t>
            </a:r>
            <a:endParaRPr sz="3200">
              <a:latin typeface="Roboto Bk"/>
              <a:cs typeface="Roboto Bk"/>
            </a:endParaRPr>
          </a:p>
          <a:p>
            <a:pPr>
              <a:lnSpc>
                <a:spcPts val="3835"/>
              </a:lnSpc>
            </a:pPr>
            <a:r>
              <a:rPr sz="3200" b="1" spc="204" dirty="0">
                <a:latin typeface="Roboto Bk"/>
                <a:cs typeface="Roboto Bk"/>
              </a:rPr>
              <a:t>your</a:t>
            </a:r>
            <a:r>
              <a:rPr sz="3200" b="1" spc="5" dirty="0">
                <a:latin typeface="Roboto Bk"/>
                <a:cs typeface="Roboto Bk"/>
              </a:rPr>
              <a:t> </a:t>
            </a:r>
            <a:r>
              <a:rPr sz="3200" b="1" spc="50" dirty="0">
                <a:latin typeface="Roboto Bk"/>
                <a:cs typeface="Roboto Bk"/>
              </a:rPr>
              <a:t>solution.</a:t>
            </a:r>
            <a:endParaRPr sz="3200">
              <a:latin typeface="Roboto Bk"/>
              <a:cs typeface="Roboto Bk"/>
            </a:endParaRPr>
          </a:p>
        </p:txBody>
      </p:sp>
      <p:sp>
        <p:nvSpPr>
          <p:cNvPr id="4" name="object 4"/>
          <p:cNvSpPr/>
          <p:nvPr/>
        </p:nvSpPr>
        <p:spPr>
          <a:xfrm>
            <a:off x="332079" y="1147317"/>
            <a:ext cx="8813800" cy="3657600"/>
          </a:xfrm>
          <a:custGeom>
            <a:avLst/>
            <a:gdLst/>
            <a:ahLst/>
            <a:cxnLst/>
            <a:rect l="l" t="t" r="r" b="b"/>
            <a:pathLst>
              <a:path w="8813800" h="3657600">
                <a:moveTo>
                  <a:pt x="8813800" y="3657600"/>
                </a:moveTo>
                <a:lnTo>
                  <a:pt x="0" y="3657600"/>
                </a:lnTo>
                <a:lnTo>
                  <a:pt x="0" y="0"/>
                </a:lnTo>
                <a:lnTo>
                  <a:pt x="8813800" y="0"/>
                </a:lnTo>
                <a:lnTo>
                  <a:pt x="8813800" y="3657600"/>
                </a:lnTo>
                <a:close/>
              </a:path>
            </a:pathLst>
          </a:custGeom>
          <a:solidFill>
            <a:srgbClr val="FFFFFF"/>
          </a:solidFill>
        </p:spPr>
        <p:txBody>
          <a:bodyPr wrap="square" lIns="0" tIns="0" rIns="0" bIns="0" rtlCol="0"/>
          <a:lstStyle/>
          <a:p>
            <a:endParaRPr/>
          </a:p>
        </p:txBody>
      </p:sp>
      <p:sp>
        <p:nvSpPr>
          <p:cNvPr id="5" name="object 5"/>
          <p:cNvSpPr txBox="1"/>
          <p:nvPr/>
        </p:nvSpPr>
        <p:spPr>
          <a:xfrm>
            <a:off x="332079" y="1105915"/>
            <a:ext cx="8811748" cy="4929555"/>
          </a:xfrm>
          <a:prstGeom prst="rect">
            <a:avLst/>
          </a:prstGeom>
        </p:spPr>
        <p:txBody>
          <a:bodyPr vert="horz" wrap="square" lIns="0" tIns="12700" rIns="0" bIns="0" rtlCol="0">
            <a:spAutoFit/>
          </a:bodyPr>
          <a:lstStyle/>
          <a:p>
            <a:pPr marL="380365" marR="30480" indent="-342900">
              <a:spcBef>
                <a:spcPts val="100"/>
              </a:spcBef>
              <a:buSzPct val="133333"/>
              <a:buFont typeface="Arial" panose="020B0604020202020204" pitchFamily="34" charset="0"/>
              <a:buChar char="•"/>
              <a:tabLst>
                <a:tab pos="263525" algn="l"/>
              </a:tabLst>
            </a:pPr>
            <a:r>
              <a:rPr lang="en-US" sz="2400" dirty="0">
                <a:latin typeface="Arial MT"/>
                <a:cs typeface="Arial MT"/>
              </a:rPr>
              <a:t>The social share buttons project provides a simple and effective  way to integrate social media into a website</a:t>
            </a:r>
            <a:r>
              <a:rPr lang="en-US" sz="2400" dirty="0" smtClean="0">
                <a:latin typeface="Arial MT"/>
                <a:cs typeface="Arial MT"/>
              </a:rPr>
              <a:t>.</a:t>
            </a:r>
          </a:p>
          <a:p>
            <a:pPr marL="380365" marR="30480" indent="-342900">
              <a:spcBef>
                <a:spcPts val="100"/>
              </a:spcBef>
              <a:buSzPct val="133333"/>
              <a:buFont typeface="Arial" panose="020B0604020202020204" pitchFamily="34" charset="0"/>
              <a:buChar char="•"/>
              <a:tabLst>
                <a:tab pos="263525" algn="l"/>
              </a:tabLst>
            </a:pPr>
            <a:endParaRPr lang="en-US" sz="2400" dirty="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r>
              <a:rPr lang="en-US" sz="2400" dirty="0" smtClean="0">
                <a:latin typeface="Arial MT"/>
                <a:cs typeface="Arial MT"/>
              </a:rPr>
              <a:t>The </a:t>
            </a:r>
            <a:r>
              <a:rPr lang="en-US" sz="2400" dirty="0">
                <a:latin typeface="Arial MT"/>
                <a:cs typeface="Arial MT"/>
              </a:rPr>
              <a:t>project is easy to use and visually appealing, making it an  excellent addition to any website</a:t>
            </a:r>
            <a:r>
              <a:rPr lang="en-US" sz="2400" dirty="0" smtClean="0">
                <a:latin typeface="Arial MT"/>
                <a:cs typeface="Arial MT"/>
              </a:rPr>
              <a:t>.</a:t>
            </a:r>
          </a:p>
          <a:p>
            <a:pPr marL="380365" marR="30480" indent="-342900">
              <a:spcBef>
                <a:spcPts val="100"/>
              </a:spcBef>
              <a:buSzPct val="133333"/>
              <a:buFont typeface="Arial" panose="020B0604020202020204" pitchFamily="34" charset="0"/>
              <a:buChar char="•"/>
              <a:tabLst>
                <a:tab pos="263525" algn="l"/>
              </a:tabLst>
            </a:pPr>
            <a:endParaRPr lang="en-US" sz="2400" dirty="0" smtClean="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r>
              <a:rPr lang="en-US" sz="2400" dirty="0">
                <a:latin typeface="Arial MT"/>
                <a:cs typeface="Arial MT"/>
              </a:rPr>
              <a:t>The code you provided appears to be efficient and lightweight, minimizing load times and maximizing user </a:t>
            </a:r>
            <a:r>
              <a:rPr lang="en-US" sz="2400" dirty="0" smtClean="0">
                <a:latin typeface="Arial MT"/>
                <a:cs typeface="Arial MT"/>
              </a:rPr>
              <a:t>experience.</a:t>
            </a:r>
          </a:p>
          <a:p>
            <a:pPr marL="380365" marR="30480" indent="-342900">
              <a:spcBef>
                <a:spcPts val="100"/>
              </a:spcBef>
              <a:buSzPct val="133333"/>
              <a:buFont typeface="Arial" panose="020B0604020202020204" pitchFamily="34" charset="0"/>
              <a:buChar char="•"/>
              <a:tabLst>
                <a:tab pos="263525" algn="l"/>
              </a:tabLst>
            </a:pPr>
            <a:endParaRPr lang="en-US" sz="2400" dirty="0" smtClean="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r>
              <a:rPr lang="en-US" sz="2400" dirty="0">
                <a:latin typeface="Arial MT"/>
                <a:cs typeface="Arial MT"/>
              </a:rPr>
              <a:t>Responsive design and Cross-browser </a:t>
            </a:r>
            <a:r>
              <a:rPr lang="en-US" sz="2400" dirty="0" smtClean="0">
                <a:latin typeface="Arial MT"/>
                <a:cs typeface="Arial MT"/>
              </a:rPr>
              <a:t>compatibility.</a:t>
            </a:r>
          </a:p>
          <a:p>
            <a:pPr marL="380365" marR="30480" indent="-342900">
              <a:spcBef>
                <a:spcPts val="100"/>
              </a:spcBef>
              <a:buSzPct val="133333"/>
              <a:buFont typeface="Arial" panose="020B0604020202020204" pitchFamily="34" charset="0"/>
              <a:buChar char="•"/>
              <a:tabLst>
                <a:tab pos="263525" algn="l"/>
              </a:tabLst>
            </a:pPr>
            <a:endParaRPr lang="en-US" sz="2400" dirty="0" smtClean="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r>
              <a:rPr lang="en-US" sz="2400" dirty="0" smtClean="0">
                <a:latin typeface="Arial MT"/>
                <a:cs typeface="Arial MT"/>
              </a:rPr>
              <a:t>No tracking or cookies collected.</a:t>
            </a:r>
            <a:endParaRPr lang="en-US" sz="2400" dirty="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endParaRPr sz="24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5211848" cy="513080"/>
          </a:xfrm>
          <a:prstGeom prst="rect">
            <a:avLst/>
          </a:prstGeom>
        </p:spPr>
        <p:txBody>
          <a:bodyPr vert="horz" wrap="square" lIns="0" tIns="12700" rIns="0" bIns="0" rtlCol="0">
            <a:spAutoFit/>
          </a:bodyPr>
          <a:lstStyle/>
          <a:p>
            <a:pPr marL="12700">
              <a:lnSpc>
                <a:spcPct val="100000"/>
              </a:lnSpc>
              <a:spcBef>
                <a:spcPts val="100"/>
              </a:spcBef>
            </a:pPr>
            <a:r>
              <a:rPr sz="3200" b="1" spc="80" dirty="0">
                <a:solidFill>
                  <a:srgbClr val="000000"/>
                </a:solidFill>
                <a:latin typeface="Roboto Bk"/>
                <a:cs typeface="Roboto Bk"/>
              </a:rPr>
              <a:t>Bonus</a:t>
            </a:r>
            <a:r>
              <a:rPr sz="3200" b="1" spc="10" dirty="0">
                <a:solidFill>
                  <a:srgbClr val="000000"/>
                </a:solidFill>
                <a:latin typeface="Roboto Bk"/>
                <a:cs typeface="Roboto Bk"/>
              </a:rPr>
              <a:t> </a:t>
            </a:r>
            <a:r>
              <a:rPr sz="3200" b="1" spc="90" dirty="0">
                <a:solidFill>
                  <a:srgbClr val="000000"/>
                </a:solidFill>
                <a:latin typeface="Roboto Bk"/>
                <a:cs typeface="Roboto Bk"/>
              </a:rPr>
              <a:t>Feature(optional)</a:t>
            </a:r>
            <a:endParaRPr sz="3200" dirty="0">
              <a:latin typeface="Roboto Bk"/>
              <a:cs typeface="Roboto Bk"/>
            </a:endParaRPr>
          </a:p>
        </p:txBody>
      </p:sp>
      <p:sp>
        <p:nvSpPr>
          <p:cNvPr id="11" name="TextBox 10"/>
          <p:cNvSpPr txBox="1"/>
          <p:nvPr/>
        </p:nvSpPr>
        <p:spPr>
          <a:xfrm>
            <a:off x="381000" y="1143000"/>
            <a:ext cx="83820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MT"/>
              </a:rPr>
              <a:t>Ability to add share buttons without writing any HTML or CSS.</a:t>
            </a:r>
          </a:p>
          <a:p>
            <a:pPr marL="342900" indent="-342900">
              <a:buFont typeface="Arial" panose="020B0604020202020204" pitchFamily="34" charset="0"/>
              <a:buChar char="•"/>
            </a:pPr>
            <a:endParaRPr lang="en-US" sz="2400" dirty="0" smtClean="0">
              <a:latin typeface="Arial MT"/>
            </a:endParaRPr>
          </a:p>
          <a:p>
            <a:endParaRPr lang="en-US" sz="2400" dirty="0" smtClean="0">
              <a:latin typeface="Arial MT"/>
            </a:endParaRPr>
          </a:p>
          <a:p>
            <a:pPr marL="342900" indent="-342900">
              <a:buFont typeface="Arial" panose="020B0604020202020204" pitchFamily="34" charset="0"/>
              <a:buChar char="•"/>
            </a:pPr>
            <a:r>
              <a:rPr lang="en-US" sz="2400" dirty="0" smtClean="0">
                <a:latin typeface="Arial MT"/>
              </a:rPr>
              <a:t>Customizable style for every elements in share window.</a:t>
            </a:r>
            <a:endParaRPr lang="en-IN" sz="2400" dirty="0">
              <a:latin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28600" y="152400"/>
            <a:ext cx="5211848" cy="513080"/>
          </a:xfrm>
          <a:prstGeom prst="rect">
            <a:avLst/>
          </a:prstGeom>
        </p:spPr>
        <p:txBody>
          <a:bodyPr vert="horz" wrap="square" lIns="0" tIns="12700" rIns="0" bIns="0" rtlCol="0">
            <a:spAutoFit/>
          </a:bodyPr>
          <a:lstStyle/>
          <a:p>
            <a:pPr marL="12700">
              <a:lnSpc>
                <a:spcPct val="100000"/>
              </a:lnSpc>
              <a:spcBef>
                <a:spcPts val="100"/>
              </a:spcBef>
            </a:pPr>
            <a:r>
              <a:rPr lang="en-US" sz="3200" b="1" spc="80" dirty="0" smtClean="0">
                <a:solidFill>
                  <a:srgbClr val="000000"/>
                </a:solidFill>
                <a:latin typeface="Roboto Bk"/>
                <a:cs typeface="Roboto Bk"/>
              </a:rPr>
              <a:t>Future Scope</a:t>
            </a:r>
            <a:endParaRPr sz="3200" dirty="0">
              <a:latin typeface="Roboto Bk"/>
              <a:cs typeface="Roboto Bk"/>
            </a:endParaRPr>
          </a:p>
        </p:txBody>
      </p:sp>
      <p:sp>
        <p:nvSpPr>
          <p:cNvPr id="5" name="TextBox 4"/>
          <p:cNvSpPr txBox="1"/>
          <p:nvPr/>
        </p:nvSpPr>
        <p:spPr>
          <a:xfrm>
            <a:off x="381000" y="1143000"/>
            <a:ext cx="83820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MT"/>
              </a:rPr>
              <a:t>Ability to add buttons for custom site using JS can be added to give developer more flexibility.</a:t>
            </a:r>
          </a:p>
          <a:p>
            <a:pPr marL="342900" indent="-342900">
              <a:buFont typeface="Arial" panose="020B0604020202020204" pitchFamily="34" charset="0"/>
              <a:buChar char="•"/>
            </a:pPr>
            <a:endParaRPr lang="en-US" sz="2400" dirty="0">
              <a:latin typeface="Arial MT"/>
            </a:endParaRPr>
          </a:p>
          <a:p>
            <a:pPr marL="342900" indent="-342900">
              <a:buFont typeface="Arial" panose="020B0604020202020204" pitchFamily="34" charset="0"/>
              <a:buChar char="•"/>
            </a:pPr>
            <a:r>
              <a:rPr lang="en-US" sz="2400" dirty="0" smtClean="0">
                <a:latin typeface="Arial MT"/>
              </a:rPr>
              <a:t>Ability to customize message shared along with link.</a:t>
            </a:r>
            <a:endParaRPr lang="en-US" sz="2400" dirty="0">
              <a:latin typeface="Arial MT"/>
            </a:endParaRPr>
          </a:p>
          <a:p>
            <a:pPr marL="342900" indent="-342900">
              <a:buFont typeface="Arial" panose="020B0604020202020204" pitchFamily="34" charset="0"/>
              <a:buChar char="•"/>
            </a:pPr>
            <a:endParaRPr lang="en-IN" sz="2400" dirty="0">
              <a:latin typeface="Arial MT"/>
            </a:endParaRPr>
          </a:p>
        </p:txBody>
      </p:sp>
    </p:spTree>
    <p:extLst>
      <p:ext uri="{BB962C8B-B14F-4D97-AF65-F5344CB8AC3E}">
        <p14:creationId xmlns:p14="http://schemas.microsoft.com/office/powerpoint/2010/main" val="427307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701</Words>
  <Application>Microsoft Office PowerPoint</Application>
  <PresentationFormat>On-screen Show (4:3)</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MT</vt:lpstr>
      <vt:lpstr>Roboto Bk</vt:lpstr>
      <vt:lpstr>Arial</vt:lpstr>
      <vt:lpstr>Arial Black</vt:lpstr>
      <vt:lpstr>Calibri</vt:lpstr>
      <vt:lpstr>Roboto</vt:lpstr>
      <vt:lpstr>Office Theme</vt:lpstr>
      <vt:lpstr>Front End Engineering-I  Project</vt:lpstr>
      <vt:lpstr>Table of Contents</vt:lpstr>
      <vt:lpstr>Introduction</vt:lpstr>
      <vt:lpstr>Problem Statement</vt:lpstr>
      <vt:lpstr>Technical Details</vt:lpstr>
      <vt:lpstr>Key Features</vt:lpstr>
      <vt:lpstr>Project Highlights</vt:lpstr>
      <vt:lpstr>Bonus Feature(optional)</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  Project</dc:title>
  <dc:creator>Udayan Sharma</dc:creator>
  <cp:lastModifiedBy>Yami</cp:lastModifiedBy>
  <cp:revision>10</cp:revision>
  <dcterms:created xsi:type="dcterms:W3CDTF">2023-05-01T08:29:09Z</dcterms:created>
  <dcterms:modified xsi:type="dcterms:W3CDTF">2023-05-01T17:16:16Z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2023-05-01T00:00:00Z</vt:filetime>
  </property>
</Properties>
</file>