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4" r:id="rId3"/>
  </p:sldMasterIdLst>
  <p:notesMasterIdLst>
    <p:notesMasterId r:id="rId5"/>
  </p:notesMasterIdLst>
  <p:handoutMasterIdLst>
    <p:handoutMasterId r:id="rId38"/>
  </p:handoutMasterIdLst>
  <p:sldIdLst>
    <p:sldId id="361" r:id="rId4"/>
    <p:sldId id="581" r:id="rId6"/>
    <p:sldId id="582" r:id="rId7"/>
    <p:sldId id="583" r:id="rId8"/>
    <p:sldId id="616" r:id="rId9"/>
    <p:sldId id="584" r:id="rId10"/>
    <p:sldId id="617" r:id="rId11"/>
    <p:sldId id="658" r:id="rId12"/>
    <p:sldId id="659" r:id="rId13"/>
    <p:sldId id="660" r:id="rId14"/>
    <p:sldId id="661" r:id="rId15"/>
    <p:sldId id="627" r:id="rId16"/>
    <p:sldId id="629" r:id="rId17"/>
    <p:sldId id="625" r:id="rId18"/>
    <p:sldId id="626" r:id="rId19"/>
    <p:sldId id="630" r:id="rId20"/>
    <p:sldId id="662" r:id="rId21"/>
    <p:sldId id="631" r:id="rId22"/>
    <p:sldId id="632" r:id="rId23"/>
    <p:sldId id="644" r:id="rId24"/>
    <p:sldId id="645" r:id="rId25"/>
    <p:sldId id="646" r:id="rId26"/>
    <p:sldId id="647" r:id="rId27"/>
    <p:sldId id="633" r:id="rId28"/>
    <p:sldId id="634" r:id="rId29"/>
    <p:sldId id="635" r:id="rId30"/>
    <p:sldId id="640" r:id="rId31"/>
    <p:sldId id="641" r:id="rId32"/>
    <p:sldId id="642" r:id="rId33"/>
    <p:sldId id="643" r:id="rId34"/>
    <p:sldId id="585" r:id="rId35"/>
    <p:sldId id="618" r:id="rId36"/>
    <p:sldId id="452" r:id="rId37"/>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80FF"/>
    <a:srgbClr val="000000"/>
    <a:srgbClr val="E0E0E0"/>
    <a:srgbClr val="EFEFEF"/>
    <a:srgbClr val="2E4864"/>
    <a:srgbClr val="10327B"/>
    <a:srgbClr val="FAFAFA"/>
    <a:srgbClr val="FDFDFD"/>
    <a:srgbClr val="838E63"/>
    <a:srgbClr val="2750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88" autoAdjust="0"/>
    <p:restoredTop sz="94274" autoAdjust="0"/>
  </p:normalViewPr>
  <p:slideViewPr>
    <p:cSldViewPr snapToGrid="0" showGuides="1">
      <p:cViewPr varScale="1">
        <p:scale>
          <a:sx n="164" d="100"/>
          <a:sy n="164" d="100"/>
        </p:scale>
        <p:origin x="1008" y="176"/>
      </p:cViewPr>
      <p:guideLst>
        <p:guide orient="horz" pos="3163"/>
        <p:guide pos="323"/>
        <p:guide orient="horz" pos="134"/>
        <p:guide pos="2902"/>
        <p:guide orient="horz" pos="1583"/>
        <p:guide pos="5494"/>
      </p:guideLst>
    </p:cSldViewPr>
  </p:slideViewPr>
  <p:notesTextViewPr>
    <p:cViewPr>
      <p:scale>
        <a:sx n="1" d="1"/>
        <a:sy n="1" d="1"/>
      </p:scale>
      <p:origin x="0" y="0"/>
    </p:cViewPr>
  </p:notesTextViewPr>
  <p:notesViewPr>
    <p:cSldViewPr snapToGrid="0">
      <p:cViewPr varScale="1">
        <p:scale>
          <a:sx n="65" d="100"/>
          <a:sy n="65" d="100"/>
        </p:scale>
        <p:origin x="2227" y="43"/>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1.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C7E0A-FE25-4298-B2A5-F81E4409DC3D}"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04E8C-F5F4-4E78-B894-8ABE74AB9AB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border-collapse:collapse;   合并表格线</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220" y="60811"/>
            <a:ext cx="872452" cy="25850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337511" y="1088314"/>
            <a:ext cx="8499413" cy="273486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 name="文本框 1"/>
          <p:cNvSpPr txBox="1"/>
          <p:nvPr userDrawn="1"/>
        </p:nvSpPr>
        <p:spPr>
          <a:xfrm>
            <a:off x="347980" y="283845"/>
            <a:ext cx="509905" cy="275590"/>
          </a:xfrm>
          <a:prstGeom prst="rect">
            <a:avLst/>
          </a:prstGeom>
          <a:noFill/>
        </p:spPr>
        <p:txBody>
          <a:bodyPr wrap="square" rtlCol="0">
            <a:spAutoFit/>
          </a:bodyPr>
          <a:lstStyle/>
          <a:p>
            <a:r>
              <a:rPr lang="en-US" altLang="zh-CN" sz="1200" b="1" i="1">
                <a:solidFill>
                  <a:schemeClr val="bg1"/>
                </a:solidFill>
                <a:latin typeface="微软雅黑" panose="020B0503020204020204" pitchFamily="34" charset="-122"/>
                <a:ea typeface="微软雅黑" panose="020B0503020204020204" pitchFamily="34" charset="-122"/>
              </a:rPr>
              <a:t>SXT</a:t>
            </a:r>
            <a:endParaRPr lang="en-US" altLang="zh-CN" sz="1200" b="1" i="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Picture Placeholder 7"/>
          <p:cNvSpPr>
            <a:spLocks noGrp="1"/>
          </p:cNvSpPr>
          <p:nvPr>
            <p:ph type="pic" sz="quarter" idx="12"/>
          </p:nvPr>
        </p:nvSpPr>
        <p:spPr>
          <a:xfrm>
            <a:off x="4921458" y="781003"/>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6824904" y="2328028"/>
            <a:ext cx="1836773" cy="251906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6824904" y="777552"/>
            <a:ext cx="1836773" cy="147330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4921458" y="2911151"/>
            <a:ext cx="1836773" cy="193594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 name="文本框 1"/>
          <p:cNvSpPr txBox="1"/>
          <p:nvPr userDrawn="1"/>
        </p:nvSpPr>
        <p:spPr>
          <a:xfrm>
            <a:off x="347980" y="283845"/>
            <a:ext cx="509905" cy="275590"/>
          </a:xfrm>
          <a:prstGeom prst="rect">
            <a:avLst/>
          </a:prstGeom>
          <a:noFill/>
        </p:spPr>
        <p:txBody>
          <a:bodyPr wrap="square" rtlCol="0">
            <a:spAutoFit/>
          </a:bodyPr>
          <a:lstStyle/>
          <a:p>
            <a:r>
              <a:rPr lang="en-US" altLang="zh-CN" sz="1200" b="1" i="1">
                <a:solidFill>
                  <a:schemeClr val="bg1"/>
                </a:solidFill>
                <a:latin typeface="微软雅黑" panose="020B0503020204020204" pitchFamily="34" charset="-122"/>
                <a:ea typeface="微软雅黑" panose="020B0503020204020204" pitchFamily="34" charset="-122"/>
              </a:rPr>
              <a:t>SXT</a:t>
            </a:r>
            <a:endParaRPr lang="en-US" altLang="zh-CN" sz="1200" b="1" i="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842416"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2773829"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4705242"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6636655" y="1443475"/>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 name="文本框 1"/>
          <p:cNvSpPr txBox="1"/>
          <p:nvPr userDrawn="1"/>
        </p:nvSpPr>
        <p:spPr>
          <a:xfrm>
            <a:off x="347980" y="283845"/>
            <a:ext cx="509905" cy="275590"/>
          </a:xfrm>
          <a:prstGeom prst="rect">
            <a:avLst/>
          </a:prstGeom>
          <a:noFill/>
        </p:spPr>
        <p:txBody>
          <a:bodyPr wrap="square" rtlCol="0">
            <a:spAutoFit/>
          </a:bodyPr>
          <a:lstStyle/>
          <a:p>
            <a:r>
              <a:rPr lang="en-US" altLang="zh-CN" sz="1200" b="1" i="1">
                <a:solidFill>
                  <a:schemeClr val="bg1"/>
                </a:solidFill>
                <a:latin typeface="微软雅黑" panose="020B0503020204020204" pitchFamily="34" charset="-122"/>
                <a:ea typeface="微软雅黑" panose="020B0503020204020204" pitchFamily="34" charset="-122"/>
              </a:rPr>
              <a:t>SXT</a:t>
            </a:r>
            <a:endParaRPr lang="en-US" altLang="zh-CN" sz="1200" b="1" i="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slideLayout" Target="../slideLayouts/slideLayout13.xml"/><Relationship Id="rId7" Type="http://schemas.openxmlformats.org/officeDocument/2006/relationships/slideLayout" Target="../slideLayouts/slideLayout12.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2" Type="http://schemas.openxmlformats.org/officeDocument/2006/relationships/theme" Target="../theme/theme2.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5000">
              <a:schemeClr val="bg1">
                <a:lumMod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F10F7005-9383-42C0-A374-E507AD6B23EE}"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495EA4E-3D33-45DE-B4D9-3F7D650B895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tags" Target="../tags/tag2.xml"/><Relationship Id="rId2" Type="http://schemas.openxmlformats.org/officeDocument/2006/relationships/image" Target="../media/image5.pn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tags" Target="../tags/tag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a:spLocks noChangeArrowheads="1"/>
          </p:cNvSpPr>
          <p:nvPr/>
        </p:nvSpPr>
        <p:spPr bwMode="auto">
          <a:xfrm>
            <a:off x="3408045" y="1972310"/>
            <a:ext cx="37528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lvl="4" indent="0" fontAlgn="auto" hangingPunct="0">
              <a:lnSpc>
                <a:spcPct val="150000"/>
              </a:lnSpc>
              <a:spcBef>
                <a:spcPts val="0"/>
              </a:spcBef>
              <a:spcAft>
                <a:spcPts val="0"/>
              </a:spcAft>
              <a:defRPr/>
            </a:pPr>
            <a:r>
              <a:rPr lang="en-US" altLang="zh-CN" sz="2400" b="1">
                <a:solidFill>
                  <a:srgbClr val="2E4864"/>
                </a:solidFill>
                <a:latin typeface="+mn-ea"/>
                <a:ea typeface="+mn-ea"/>
              </a:rPr>
              <a:t>DIV+CSS</a:t>
            </a:r>
            <a:r>
              <a:rPr lang="zh-CN" altLang="zh-CN" sz="2400" b="1">
                <a:solidFill>
                  <a:srgbClr val="2E4864"/>
                </a:solidFill>
                <a:latin typeface="+mn-ea"/>
                <a:ea typeface="+mn-ea"/>
              </a:rPr>
              <a:t>页面</a:t>
            </a:r>
            <a:r>
              <a:rPr lang="zh-CN" altLang="en-US" sz="2400" b="1">
                <a:solidFill>
                  <a:srgbClr val="2E4864"/>
                </a:solidFill>
                <a:latin typeface="+mn-ea"/>
                <a:ea typeface="+mn-ea"/>
              </a:rPr>
              <a:t>布局实战</a:t>
            </a:r>
            <a:endParaRPr lang="zh-CN" altLang="en-US" sz="2400" b="1">
              <a:solidFill>
                <a:srgbClr val="2E4864"/>
              </a:solidFill>
              <a:latin typeface="+mn-ea"/>
              <a:ea typeface="+mn-ea"/>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574" y="56031"/>
            <a:ext cx="1062990" cy="314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71245" y="443865"/>
            <a:ext cx="7246620" cy="3046095"/>
          </a:xfrm>
          <a:prstGeom prst="rect">
            <a:avLst/>
          </a:prstGeom>
          <a:noFill/>
        </p:spPr>
        <p:txBody>
          <a:bodyPr wrap="square" rtlCol="0">
            <a:spAutoFit/>
          </a:bodyPr>
          <a:p>
            <a:pPr marL="342900" indent="-342900"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浮动元素的外边缘不会超过其父元素的内边缘</a:t>
            </a:r>
            <a:endParaRPr lang="zh-CN" altLang="en-US" sz="1600" dirty="0" smtClean="0">
              <a:solidFill>
                <a:schemeClr val="tx1"/>
              </a:solidFill>
              <a:latin typeface="宋体" panose="02010600030101010101" pitchFamily="2" charset="-122"/>
              <a:ea typeface="宋体" panose="02010600030101010101" pitchFamily="2" charset="-122"/>
            </a:endParaRPr>
          </a:p>
          <a:p>
            <a:pPr marL="342900" indent="-342900"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浮动元素不会互相重叠</a:t>
            </a:r>
            <a:endParaRPr lang="zh-CN" altLang="en-US" sz="1600" dirty="0" smtClean="0">
              <a:solidFill>
                <a:schemeClr val="tx1"/>
              </a:solidFill>
              <a:latin typeface="宋体" panose="02010600030101010101" pitchFamily="2" charset="-122"/>
              <a:ea typeface="宋体" panose="02010600030101010101" pitchFamily="2" charset="-122"/>
            </a:endParaRPr>
          </a:p>
          <a:p>
            <a:pPr marL="342900" indent="-342900"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浮动元素不会上下浮动</a:t>
            </a:r>
            <a:endParaRPr lang="zh-CN" altLang="en-US" sz="1600" dirty="0" smtClean="0">
              <a:solidFill>
                <a:schemeClr val="tx1"/>
              </a:solidFill>
              <a:latin typeface="宋体" panose="02010600030101010101" pitchFamily="2" charset="-122"/>
              <a:ea typeface="宋体" panose="02010600030101010101" pitchFamily="2" charset="-122"/>
            </a:endParaRPr>
          </a:p>
          <a:p>
            <a:pPr marL="342900" indent="-342900" fontAlgn="auto">
              <a:lnSpc>
                <a:spcPct val="150000"/>
              </a:lnSpc>
              <a:spcBef>
                <a:spcPts val="0"/>
              </a:spcBef>
              <a:buClr>
                <a:srgbClr val="C00000"/>
              </a:buClr>
              <a:buSzTx/>
              <a:buFont typeface="Wingdings" panose="05000000000000000000" pitchFamily="2" charset="2"/>
              <a:buChar char="l"/>
            </a:pPr>
            <a:r>
              <a:rPr lang="zh-CN" altLang="en-US" sz="1600" dirty="0" smtClean="0">
                <a:solidFill>
                  <a:schemeClr val="tx1"/>
                </a:solidFill>
                <a:latin typeface="宋体" panose="02010600030101010101" pitchFamily="2" charset="-122"/>
                <a:ea typeface="宋体" panose="02010600030101010101" pitchFamily="2" charset="-122"/>
              </a:rPr>
              <a:t>任何元素一旦浮动，</a:t>
            </a:r>
            <a:r>
              <a:rPr lang="en-US" altLang="zh-CN" sz="1600" dirty="0" smtClean="0">
                <a:solidFill>
                  <a:schemeClr val="tx1"/>
                </a:solidFill>
                <a:latin typeface="宋体" panose="02010600030101010101" pitchFamily="2" charset="-122"/>
                <a:ea typeface="宋体" panose="02010600030101010101" pitchFamily="2" charset="-122"/>
              </a:rPr>
              <a:t>display</a:t>
            </a:r>
            <a:r>
              <a:rPr lang="zh-CN" altLang="en-US" sz="1600" dirty="0" smtClean="0">
                <a:solidFill>
                  <a:schemeClr val="tx1"/>
                </a:solidFill>
                <a:latin typeface="宋体" panose="02010600030101010101" pitchFamily="2" charset="-122"/>
                <a:ea typeface="宋体" panose="02010600030101010101" pitchFamily="2" charset="-122"/>
              </a:rPr>
              <a:t>属性将完全失效均可以设置宽高，并且不会独占一行</a:t>
            </a:r>
            <a:endParaRPr lang="zh-CN" altLang="en-US" sz="1600" dirty="0" smtClean="0">
              <a:solidFill>
                <a:schemeClr val="tx1"/>
              </a:solidFill>
              <a:latin typeface="宋体" panose="02010600030101010101" pitchFamily="2" charset="-122"/>
              <a:ea typeface="宋体" panose="02010600030101010101" pitchFamily="2" charset="-122"/>
            </a:endParaRPr>
          </a:p>
          <a:p>
            <a:pPr marL="342900" indent="-342900" fontAlgn="auto">
              <a:lnSpc>
                <a:spcPct val="150000"/>
              </a:lnSpc>
              <a:spcBef>
                <a:spcPts val="0"/>
              </a:spcBef>
              <a:buClr>
                <a:srgbClr val="C00000"/>
              </a:buClr>
              <a:buSzTx/>
              <a:buFont typeface="Wingdings" panose="05000000000000000000" pitchFamily="2" charset="2"/>
              <a:buChar char="l"/>
            </a:pPr>
            <a:endParaRPr lang="zh-CN" altLang="en-US" sz="1600" dirty="0" smtClean="0">
              <a:solidFill>
                <a:schemeClr val="tx1"/>
              </a:solidFill>
              <a:latin typeface="宋体" panose="02010600030101010101" pitchFamily="2" charset="-122"/>
              <a:ea typeface="宋体" panose="02010600030101010101" pitchFamily="2" charset="-122"/>
            </a:endParaRPr>
          </a:p>
          <a:p>
            <a:pPr marL="342900" indent="-342900" fontAlgn="auto">
              <a:lnSpc>
                <a:spcPct val="150000"/>
              </a:lnSpc>
              <a:spcBef>
                <a:spcPts val="0"/>
              </a:spcBef>
              <a:buClr>
                <a:srgbClr val="C00000"/>
              </a:buClr>
              <a:buSzTx/>
              <a:buFont typeface="Wingdings" panose="05000000000000000000" pitchFamily="2" charset="2"/>
              <a:buChar char="l"/>
            </a:pPr>
            <a:endParaRPr lang="zh-CN" altLang="en-US" sz="1600" dirty="0" smtClean="0">
              <a:solidFill>
                <a:schemeClr val="tx1"/>
              </a:solidFill>
              <a:latin typeface="宋体" panose="02010600030101010101" pitchFamily="2" charset="-122"/>
              <a:ea typeface="宋体" panose="02010600030101010101" pitchFamily="2" charset="-122"/>
            </a:endParaRPr>
          </a:p>
          <a:p>
            <a:pPr marL="342900" indent="-342900"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语法：float:none/left/right;</a:t>
            </a:r>
            <a:endParaRPr lang="zh-CN" altLang="en-US" sz="16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33450" y="394335"/>
            <a:ext cx="7788910" cy="3869055"/>
          </a:xfrm>
          <a:prstGeom prst="rect">
            <a:avLst/>
          </a:prstGeom>
          <a:noFill/>
        </p:spPr>
        <p:txBody>
          <a:bodyPr wrap="square" rtlCol="0">
            <a:spAutoFit/>
          </a:bodyPr>
          <a:p>
            <a:pPr algn="l"/>
            <a:r>
              <a:rPr sz="1600">
                <a:latin typeface="宋体" panose="02010600030101010101" pitchFamily="2" charset="-122"/>
                <a:ea typeface="宋体" panose="02010600030101010101" pitchFamily="2" charset="-122"/>
                <a:sym typeface="+mn-ea"/>
              </a:rPr>
              <a:t>CSS 清除浮动：</a:t>
            </a:r>
            <a:endParaRPr sz="1600">
              <a:latin typeface="宋体" panose="02010600030101010101" pitchFamily="2" charset="-122"/>
              <a:ea typeface="宋体" panose="02010600030101010101" pitchFamily="2" charset="-122"/>
            </a:endParaRPr>
          </a:p>
          <a:p>
            <a:pPr algn="l"/>
            <a:r>
              <a:rPr sz="1600">
                <a:latin typeface="宋体" panose="02010600030101010101" pitchFamily="2" charset="-122"/>
                <a:ea typeface="宋体" panose="02010600030101010101" pitchFamily="2" charset="-122"/>
                <a:sym typeface="+mn-ea"/>
              </a:rPr>
              <a:t>      描述：清除浮动是在使用了浮动之后必不可少的，为了网站布局的效果，清除浮动也变得非常麻烦。</a:t>
            </a:r>
            <a:endParaRPr sz="1600">
              <a:latin typeface="宋体" panose="02010600030101010101" pitchFamily="2" charset="-122"/>
              <a:ea typeface="宋体" panose="02010600030101010101" pitchFamily="2" charset="-122"/>
            </a:endParaRPr>
          </a:p>
          <a:p>
            <a:pPr algn="l"/>
            <a:endParaRPr sz="1600">
              <a:latin typeface="宋体" panose="02010600030101010101" pitchFamily="2" charset="-122"/>
              <a:ea typeface="宋体" panose="02010600030101010101" pitchFamily="2" charset="-122"/>
            </a:endParaRPr>
          </a:p>
          <a:p>
            <a:pPr algn="l"/>
            <a:r>
              <a:rPr sz="1600">
                <a:latin typeface="宋体" panose="02010600030101010101" pitchFamily="2" charset="-122"/>
                <a:ea typeface="宋体" panose="02010600030101010101" pitchFamily="2" charset="-122"/>
                <a:sym typeface="+mn-ea"/>
              </a:rPr>
              <a:t>属性：clear</a:t>
            </a:r>
            <a:endParaRPr sz="1600">
              <a:latin typeface="宋体" panose="02010600030101010101" pitchFamily="2" charset="-122"/>
              <a:ea typeface="宋体" panose="02010600030101010101" pitchFamily="2" charset="-122"/>
            </a:endParaRPr>
          </a:p>
          <a:p>
            <a:pPr algn="l"/>
            <a:r>
              <a:rPr sz="1600">
                <a:latin typeface="宋体" panose="02010600030101010101" pitchFamily="2" charset="-122"/>
                <a:ea typeface="宋体" panose="02010600030101010101" pitchFamily="2" charset="-122"/>
                <a:sym typeface="+mn-ea"/>
              </a:rPr>
              <a:t>值：left、right、both</a:t>
            </a:r>
            <a:endParaRPr sz="1600">
              <a:latin typeface="宋体" panose="02010600030101010101" pitchFamily="2" charset="-122"/>
              <a:ea typeface="宋体" panose="02010600030101010101" pitchFamily="2" charset="-122"/>
            </a:endParaRPr>
          </a:p>
          <a:p>
            <a:pPr algn="l"/>
            <a:endParaRPr sz="1600">
              <a:latin typeface="宋体" panose="02010600030101010101" pitchFamily="2" charset="-122"/>
              <a:ea typeface="宋体" panose="02010600030101010101" pitchFamily="2" charset="-122"/>
            </a:endParaRPr>
          </a:p>
          <a:p>
            <a:pPr algn="l"/>
            <a:endParaRPr sz="1600">
              <a:latin typeface="宋体" panose="02010600030101010101" pitchFamily="2" charset="-122"/>
              <a:ea typeface="宋体" panose="02010600030101010101" pitchFamily="2" charset="-122"/>
            </a:endParaRPr>
          </a:p>
          <a:p>
            <a:pPr algn="l"/>
            <a:endParaRPr sz="1600">
              <a:latin typeface="宋体" panose="02010600030101010101" pitchFamily="2" charset="-122"/>
              <a:ea typeface="宋体" panose="02010600030101010101" pitchFamily="2" charset="-122"/>
            </a:endParaRPr>
          </a:p>
          <a:p>
            <a:pPr algn="l"/>
            <a:r>
              <a:rPr sz="1600">
                <a:latin typeface="宋体" panose="02010600030101010101" pitchFamily="2" charset="-122"/>
                <a:ea typeface="宋体" panose="02010600030101010101" pitchFamily="2" charset="-122"/>
                <a:sym typeface="+mn-ea"/>
              </a:rPr>
              <a:t>清除浮动</a:t>
            </a:r>
            <a:r>
              <a:rPr lang="zh-CN" sz="1600">
                <a:latin typeface="宋体" panose="02010600030101010101" pitchFamily="2" charset="-122"/>
                <a:ea typeface="宋体" panose="02010600030101010101" pitchFamily="2" charset="-122"/>
                <a:sym typeface="+mn-ea"/>
              </a:rPr>
              <a:t>的常用</a:t>
            </a:r>
            <a:r>
              <a:rPr sz="1600">
                <a:latin typeface="宋体" panose="02010600030101010101" pitchFamily="2" charset="-122"/>
                <a:ea typeface="宋体" panose="02010600030101010101" pitchFamily="2" charset="-122"/>
                <a:sym typeface="+mn-ea"/>
              </a:rPr>
              <a:t>方式：</a:t>
            </a:r>
            <a:endParaRPr sz="1600">
              <a:latin typeface="宋体" panose="02010600030101010101" pitchFamily="2" charset="-122"/>
              <a:ea typeface="宋体" panose="02010600030101010101" pitchFamily="2" charset="-122"/>
            </a:endParaRPr>
          </a:p>
          <a:p>
            <a:pPr algn="l" fontAlgn="auto">
              <a:lnSpc>
                <a:spcPct val="150000"/>
              </a:lnSpc>
            </a:pPr>
            <a:r>
              <a:rPr lang="en-US" sz="1600">
                <a:solidFill>
                  <a:srgbClr val="FF0000"/>
                </a:solidFill>
                <a:latin typeface="宋体" panose="02010600030101010101" pitchFamily="2" charset="-122"/>
                <a:ea typeface="宋体" panose="02010600030101010101" pitchFamily="2" charset="-122"/>
                <a:sym typeface="+mn-ea"/>
              </a:rPr>
              <a:t>1</a:t>
            </a:r>
            <a:r>
              <a:rPr sz="1600">
                <a:solidFill>
                  <a:srgbClr val="FF0000"/>
                </a:solidFill>
                <a:latin typeface="宋体" panose="02010600030101010101" pitchFamily="2" charset="-122"/>
                <a:ea typeface="宋体" panose="02010600030101010101" pitchFamily="2" charset="-122"/>
                <a:sym typeface="+mn-ea"/>
              </a:rPr>
              <a:t>.结尾处加空div标签 clear:both </a:t>
            </a:r>
            <a:r>
              <a:rPr lang="zh-CN" sz="1600">
                <a:solidFill>
                  <a:srgbClr val="FF0000"/>
                </a:solidFill>
                <a:latin typeface="宋体" panose="02010600030101010101" pitchFamily="2" charset="-122"/>
                <a:ea typeface="宋体" panose="02010600030101010101" pitchFamily="2" charset="-122"/>
                <a:sym typeface="+mn-ea"/>
              </a:rPr>
              <a:t>（或在下一个元素上加</a:t>
            </a:r>
            <a:r>
              <a:rPr lang="en-US" altLang="zh-CN" sz="1600">
                <a:solidFill>
                  <a:srgbClr val="FF0000"/>
                </a:solidFill>
                <a:latin typeface="宋体" panose="02010600030101010101" pitchFamily="2" charset="-122"/>
                <a:ea typeface="宋体" panose="02010600030101010101" pitchFamily="2" charset="-122"/>
                <a:sym typeface="+mn-ea"/>
              </a:rPr>
              <a:t>clear:both;</a:t>
            </a:r>
            <a:r>
              <a:rPr lang="zh-CN" sz="1600">
                <a:solidFill>
                  <a:srgbClr val="FF0000"/>
                </a:solidFill>
                <a:latin typeface="宋体" panose="02010600030101010101" pitchFamily="2" charset="-122"/>
                <a:ea typeface="宋体" panose="02010600030101010101" pitchFamily="2" charset="-122"/>
                <a:sym typeface="+mn-ea"/>
              </a:rPr>
              <a:t>）</a:t>
            </a:r>
            <a:endParaRPr sz="1600">
              <a:solidFill>
                <a:srgbClr val="FF0000"/>
              </a:solidFill>
              <a:latin typeface="宋体" panose="02010600030101010101" pitchFamily="2" charset="-122"/>
              <a:ea typeface="宋体" panose="02010600030101010101" pitchFamily="2" charset="-122"/>
              <a:sym typeface="+mn-ea"/>
            </a:endParaRPr>
          </a:p>
          <a:p>
            <a:pPr algn="l" fontAlgn="auto">
              <a:lnSpc>
                <a:spcPct val="150000"/>
              </a:lnSpc>
            </a:pPr>
            <a:r>
              <a:rPr lang="en-US" sz="1600">
                <a:solidFill>
                  <a:srgbClr val="FF0000"/>
                </a:solidFill>
                <a:latin typeface="宋体" panose="02010600030101010101" pitchFamily="2" charset="-122"/>
                <a:ea typeface="宋体" panose="02010600030101010101" pitchFamily="2" charset="-122"/>
                <a:sym typeface="+mn-ea"/>
              </a:rPr>
              <a:t>2</a:t>
            </a:r>
            <a:r>
              <a:rPr sz="1600">
                <a:solidFill>
                  <a:srgbClr val="FF0000"/>
                </a:solidFill>
                <a:latin typeface="宋体" panose="02010600030101010101" pitchFamily="2" charset="-122"/>
                <a:ea typeface="宋体" panose="02010600030101010101" pitchFamily="2" charset="-122"/>
                <a:sym typeface="+mn-ea"/>
              </a:rPr>
              <a:t>.</a:t>
            </a:r>
            <a:r>
              <a:rPr lang="zh-CN" sz="1600">
                <a:solidFill>
                  <a:srgbClr val="FF0000"/>
                </a:solidFill>
                <a:latin typeface="宋体" panose="02010600030101010101" pitchFamily="2" charset="-122"/>
                <a:ea typeface="宋体" panose="02010600030101010101" pitchFamily="2" charset="-122"/>
                <a:sym typeface="+mn-ea"/>
              </a:rPr>
              <a:t>浮动元素的</a:t>
            </a:r>
            <a:r>
              <a:rPr sz="1600">
                <a:solidFill>
                  <a:srgbClr val="FF0000"/>
                </a:solidFill>
                <a:latin typeface="宋体" panose="02010600030101010101" pitchFamily="2" charset="-122"/>
                <a:ea typeface="宋体" panose="02010600030101010101" pitchFamily="2" charset="-122"/>
                <a:sym typeface="+mn-ea"/>
              </a:rPr>
              <a:t>父级div定义 overflow:hidden </a:t>
            </a:r>
            <a:endParaRPr sz="1600">
              <a:solidFill>
                <a:srgbClr val="FF0000"/>
              </a:solidFill>
              <a:latin typeface="宋体" panose="02010600030101010101" pitchFamily="2" charset="-122"/>
              <a:ea typeface="宋体" panose="02010600030101010101" pitchFamily="2" charset="-122"/>
              <a:sym typeface="+mn-ea"/>
            </a:endParaRPr>
          </a:p>
          <a:p>
            <a:pPr algn="l" fontAlgn="auto">
              <a:lnSpc>
                <a:spcPct val="150000"/>
              </a:lnSpc>
            </a:pPr>
            <a:r>
              <a:rPr lang="en-US" sz="1600">
                <a:solidFill>
                  <a:srgbClr val="FF0000"/>
                </a:solidFill>
                <a:latin typeface="宋体" panose="02010600030101010101" pitchFamily="2" charset="-122"/>
                <a:ea typeface="宋体" panose="02010600030101010101" pitchFamily="2" charset="-122"/>
                <a:sym typeface="+mn-ea"/>
              </a:rPr>
              <a:t>3.</a:t>
            </a:r>
            <a:r>
              <a:rPr lang="zh-CN" altLang="en-US" sz="1600">
                <a:solidFill>
                  <a:srgbClr val="FF0000"/>
                </a:solidFill>
                <a:latin typeface="宋体" panose="02010600030101010101" pitchFamily="2" charset="-122"/>
                <a:ea typeface="宋体" panose="02010600030101010101" pitchFamily="2" charset="-122"/>
                <a:sym typeface="+mn-ea"/>
              </a:rPr>
              <a:t>浮动元素的父元素定宽高</a:t>
            </a:r>
            <a:endParaRPr lang="zh-CN" altLang="en-US" sz="1600">
              <a:solidFill>
                <a:srgbClr val="FF0000"/>
              </a:solidFill>
              <a:latin typeface="宋体" panose="02010600030101010101" pitchFamily="2" charset="-122"/>
              <a:ea typeface="宋体" panose="02010600030101010101" pitchFamily="2" charset="-122"/>
              <a:sym typeface="+mn-ea"/>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33450" y="364490"/>
            <a:ext cx="7868285" cy="1029970"/>
          </a:xfrm>
          <a:prstGeom prst="rect">
            <a:avLst/>
          </a:prstGeom>
          <a:noFill/>
        </p:spPr>
        <p:txBody>
          <a:bodyPr wrap="square" rtlCol="0">
            <a:spAutoFit/>
          </a:bodyPr>
          <a:p>
            <a:r>
              <a:rPr lang="en-US" altLang="zh-CN" sz="1800">
                <a:solidFill>
                  <a:schemeClr val="tx1"/>
                </a:solidFill>
                <a:latin typeface="宋体" panose="02010600030101010101" pitchFamily="2" charset="-122"/>
                <a:ea typeface="宋体" panose="02010600030101010101" pitchFamily="2" charset="-122"/>
                <a:sym typeface="+mn-ea"/>
              </a:rPr>
              <a:t>position</a:t>
            </a:r>
            <a:r>
              <a:rPr sz="1800">
                <a:solidFill>
                  <a:schemeClr val="tx1"/>
                </a:solidFill>
                <a:latin typeface="宋体" panose="02010600030101010101" pitchFamily="2" charset="-122"/>
                <a:ea typeface="宋体" panose="02010600030101010101" pitchFamily="2" charset="-122"/>
                <a:sym typeface="+mn-ea"/>
              </a:rPr>
              <a:t>定位</a:t>
            </a:r>
            <a:endParaRPr lang="en-US" altLang="zh-CN" sz="1800">
              <a:solidFill>
                <a:schemeClr val="tx1"/>
              </a:solidFill>
              <a:latin typeface="宋体" panose="02010600030101010101" pitchFamily="2" charset="-122"/>
              <a:ea typeface="宋体" panose="02010600030101010101" pitchFamily="2" charset="-122"/>
              <a:sym typeface="+mn-ea"/>
            </a:endParaRPr>
          </a:p>
          <a:p>
            <a:endParaRPr lang="zh-CN" altLang="en-US"/>
          </a:p>
          <a:p>
            <a:r>
              <a:rPr lang="zh-CN" altLang="en-US" sz="1600">
                <a:latin typeface="宋体" panose="02010600030101010101" pitchFamily="2" charset="-122"/>
                <a:ea typeface="宋体" panose="02010600030101010101" pitchFamily="2" charset="-122"/>
                <a:sym typeface="+mn-ea"/>
              </a:rPr>
              <a:t>position属性指定一个元素（静态的，相对的，绝对或固定）的定位方法的类型。</a:t>
            </a:r>
            <a:endParaRPr lang="zh-CN" altLang="en-US" sz="1600">
              <a:latin typeface="宋体" panose="02010600030101010101" pitchFamily="2" charset="-122"/>
              <a:ea typeface="宋体" panose="02010600030101010101" pitchFamily="2" charset="-122"/>
              <a:sym typeface="+mn-ea"/>
            </a:endParaRPr>
          </a:p>
          <a:p>
            <a:endParaRPr lang="zh-CN" altLang="en-US"/>
          </a:p>
        </p:txBody>
      </p:sp>
      <p:pic>
        <p:nvPicPr>
          <p:cNvPr id="3" name="图片 2"/>
          <p:cNvPicPr>
            <a:picLocks noChangeAspect="1"/>
          </p:cNvPicPr>
          <p:nvPr/>
        </p:nvPicPr>
        <p:blipFill>
          <a:blip r:embed="rId1"/>
          <a:stretch>
            <a:fillRect/>
          </a:stretch>
        </p:blipFill>
        <p:spPr>
          <a:xfrm>
            <a:off x="1285875" y="1731010"/>
            <a:ext cx="6946265" cy="2522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42975" y="433705"/>
            <a:ext cx="7740015" cy="3230245"/>
          </a:xfrm>
          <a:prstGeom prst="rect">
            <a:avLst/>
          </a:prstGeom>
          <a:noFill/>
        </p:spPr>
        <p:txBody>
          <a:bodyPr wrap="square" rtlCol="0">
            <a:spAutoFit/>
          </a:bodyPr>
          <a:p>
            <a:r>
              <a:rPr lang="en-US" altLang="zh-CN" sz="1800">
                <a:solidFill>
                  <a:schemeClr val="tx1"/>
                </a:solidFill>
                <a:latin typeface="宋体" panose="02010600030101010101" pitchFamily="2" charset="-122"/>
                <a:ea typeface="宋体" panose="02010600030101010101" pitchFamily="2" charset="-122"/>
                <a:sym typeface="+mn-ea"/>
              </a:rPr>
              <a:t>z-index堆叠顺序</a:t>
            </a:r>
            <a:endParaRPr lang="en-US" altLang="zh-CN" sz="1800">
              <a:solidFill>
                <a:schemeClr val="tx1"/>
              </a:solidFill>
              <a:latin typeface="宋体" panose="02010600030101010101" pitchFamily="2" charset="-122"/>
              <a:ea typeface="宋体" panose="02010600030101010101" pitchFamily="2" charset="-122"/>
              <a:sym typeface="+mn-ea"/>
            </a:endParaRPr>
          </a:p>
          <a:p>
            <a:endParaRPr lang="en-US" altLang="zh-CN" sz="1800">
              <a:solidFill>
                <a:schemeClr val="tx1"/>
              </a:solidFill>
              <a:latin typeface="宋体" panose="02010600030101010101" pitchFamily="2" charset="-122"/>
              <a:ea typeface="宋体" panose="02010600030101010101" pitchFamily="2" charset="-122"/>
              <a:sym typeface="+mn-ea"/>
            </a:endParaRPr>
          </a:p>
          <a:p>
            <a:pPr marL="342900" indent="-342900"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一旦修改了元素的定位方式，则元素可能会发生堆叠</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342900" indent="-342900"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可以使用</a:t>
            </a:r>
            <a:r>
              <a:rPr lang="en-US" altLang="zh-CN" sz="1600" dirty="0" smtClean="0">
                <a:latin typeface="宋体" panose="02010600030101010101" pitchFamily="2" charset="-122"/>
                <a:ea typeface="宋体" panose="02010600030101010101" pitchFamily="2" charset="-122"/>
                <a:sym typeface="+mn-ea"/>
              </a:rPr>
              <a:t>z-index</a:t>
            </a:r>
            <a:r>
              <a:rPr lang="zh-CN" altLang="en-US" sz="1600" dirty="0" smtClean="0">
                <a:latin typeface="宋体" panose="02010600030101010101" pitchFamily="2" charset="-122"/>
                <a:ea typeface="宋体" panose="02010600030101010101" pitchFamily="2" charset="-122"/>
                <a:sym typeface="+mn-ea"/>
              </a:rPr>
              <a:t>属性来控制元素框出现的重叠顺序</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342900" indent="-342900" fontAlgn="auto">
              <a:lnSpc>
                <a:spcPct val="150000"/>
              </a:lnSpc>
              <a:spcBef>
                <a:spcPts val="0"/>
              </a:spcBef>
              <a:buClr>
                <a:srgbClr val="C00000"/>
              </a:buClr>
              <a:buSzTx/>
              <a:buFont typeface="Wingdings" panose="05000000000000000000" pitchFamily="2" charset="2"/>
              <a:buChar char="l"/>
            </a:pPr>
            <a:r>
              <a:rPr lang="en-US" altLang="zh-CN" sz="1600" dirty="0" smtClean="0">
                <a:latin typeface="宋体" panose="02010600030101010101" pitchFamily="2" charset="-122"/>
                <a:ea typeface="宋体" panose="02010600030101010101" pitchFamily="2" charset="-122"/>
                <a:sym typeface="+mn-ea"/>
              </a:rPr>
              <a:t>z-index</a:t>
            </a:r>
            <a:r>
              <a:rPr lang="zh-CN" altLang="en-US" sz="1600" dirty="0" smtClean="0">
                <a:latin typeface="宋体" panose="02010600030101010101" pitchFamily="2" charset="-122"/>
                <a:ea typeface="宋体" panose="02010600030101010101" pitchFamily="2" charset="-122"/>
                <a:sym typeface="+mn-ea"/>
              </a:rPr>
              <a:t>仅能在定位的元素上生效</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342900" indent="-342900" fontAlgn="auto">
              <a:lnSpc>
                <a:spcPct val="150000"/>
              </a:lnSpc>
              <a:spcBef>
                <a:spcPts val="0"/>
              </a:spcBef>
              <a:buClr>
                <a:srgbClr val="C00000"/>
              </a:buClr>
              <a:buSzTx/>
              <a:buFont typeface="Wingdings" panose="05000000000000000000" pitchFamily="2" charset="2"/>
              <a:buChar char="l"/>
            </a:pPr>
            <a:r>
              <a:rPr lang="en-US" altLang="zh-CN" sz="1600" dirty="0" smtClean="0">
                <a:latin typeface="宋体" panose="02010600030101010101" pitchFamily="2" charset="-122"/>
                <a:ea typeface="宋体" panose="02010600030101010101" pitchFamily="2" charset="-122"/>
                <a:sym typeface="+mn-ea"/>
              </a:rPr>
              <a:t>z-index</a:t>
            </a:r>
            <a:r>
              <a:rPr lang="zh-CN" altLang="en-US" sz="1600" dirty="0" smtClean="0">
                <a:latin typeface="宋体" panose="02010600030101010101" pitchFamily="2" charset="-122"/>
                <a:ea typeface="宋体" panose="02010600030101010101" pitchFamily="2" charset="-122"/>
                <a:sym typeface="+mn-ea"/>
              </a:rPr>
              <a:t>属性：</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800100" lvl="1" indent="-342900" fontAlgn="auto">
              <a:lnSpc>
                <a:spcPct val="150000"/>
              </a:lnSpc>
              <a:spcBef>
                <a:spcPts val="0"/>
              </a:spcBef>
              <a:buSzTx/>
              <a:buFont typeface="Arial" panose="020B0604020202020204" pitchFamily="34" charset="0"/>
              <a:buChar char="•"/>
            </a:pPr>
            <a:r>
              <a:rPr lang="zh-CN" altLang="en-US" sz="1600" dirty="0" smtClean="0">
                <a:latin typeface="宋体" panose="02010600030101010101" pitchFamily="2" charset="-122"/>
                <a:ea typeface="宋体" panose="02010600030101010101" pitchFamily="2" charset="-122"/>
                <a:sym typeface="+mn-ea"/>
              </a:rPr>
              <a:t>值为数值，数值越大表示堆叠顺序越高，即离用户越近</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800100" lvl="1" indent="-342900" fontAlgn="auto">
              <a:lnSpc>
                <a:spcPct val="150000"/>
              </a:lnSpc>
              <a:spcBef>
                <a:spcPts val="0"/>
              </a:spcBef>
              <a:buSzTx/>
              <a:buFont typeface="Arial" panose="020B0604020202020204" pitchFamily="34" charset="0"/>
              <a:buChar char="•"/>
            </a:pPr>
            <a:r>
              <a:rPr lang="zh-CN" altLang="en-US" sz="1600" dirty="0" smtClean="0">
                <a:latin typeface="宋体" panose="02010600030101010101" pitchFamily="2" charset="-122"/>
                <a:ea typeface="宋体" panose="02010600030101010101" pitchFamily="2" charset="-122"/>
                <a:sym typeface="+mn-ea"/>
              </a:rPr>
              <a:t>可以设置为负值，表示离用户更远 ，一般不要设置</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800100" lvl="1" indent="-342900" fontAlgn="auto">
              <a:lnSpc>
                <a:spcPct val="150000"/>
              </a:lnSpc>
              <a:spcBef>
                <a:spcPts val="0"/>
              </a:spcBef>
              <a:buSzTx/>
              <a:buFont typeface="Arial" panose="020B0604020202020204" pitchFamily="34" charset="0"/>
              <a:buChar char="•"/>
            </a:pPr>
            <a:r>
              <a:rPr lang="zh-CN" altLang="en-US" sz="1600">
                <a:latin typeface="宋体" panose="02010600030101010101" pitchFamily="2" charset="-122"/>
                <a:ea typeface="宋体" panose="02010600030101010101" pitchFamily="2" charset="-122"/>
                <a:sym typeface="+mn-ea"/>
              </a:rPr>
              <a:t>Z-index 仅能在</a:t>
            </a:r>
            <a:r>
              <a:rPr lang="zh-CN" altLang="en-US" sz="1600">
                <a:solidFill>
                  <a:srgbClr val="FF0000"/>
                </a:solidFill>
                <a:latin typeface="宋体" panose="02010600030101010101" pitchFamily="2" charset="-122"/>
                <a:ea typeface="宋体" panose="02010600030101010101" pitchFamily="2" charset="-122"/>
                <a:sym typeface="+mn-ea"/>
              </a:rPr>
              <a:t>定位元素</a:t>
            </a:r>
            <a:r>
              <a:rPr lang="zh-CN" altLang="en-US" sz="1600">
                <a:latin typeface="宋体" panose="02010600030101010101" pitchFamily="2" charset="-122"/>
                <a:ea typeface="宋体" panose="02010600030101010101" pitchFamily="2" charset="-122"/>
                <a:sym typeface="+mn-ea"/>
              </a:rPr>
              <a:t>上奏效</a:t>
            </a:r>
            <a:endParaRPr lang="en-US" altLang="zh-CN" sz="1600">
              <a:solidFill>
                <a:schemeClr val="tx1"/>
              </a:solidFill>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836295" y="454660"/>
            <a:ext cx="7828915" cy="4338320"/>
          </a:xfrm>
          <a:prstGeom prst="rect">
            <a:avLst/>
          </a:prstGeom>
          <a:noFill/>
        </p:spPr>
        <p:txBody>
          <a:bodyPr wrap="square" rtlCol="0">
            <a:spAutoFit/>
          </a:bodyPr>
          <a:p>
            <a:pPr algn="l"/>
            <a:r>
              <a:rPr lang="en-US" altLang="zh-CN" sz="1800">
                <a:latin typeface="宋体" panose="02010600030101010101" pitchFamily="2" charset="-122"/>
                <a:ea typeface="宋体" panose="02010600030101010101" pitchFamily="2" charset="-122"/>
                <a:sym typeface="+mn-ea"/>
              </a:rPr>
              <a:t>display</a:t>
            </a:r>
            <a:r>
              <a:rPr lang="zh-CN" altLang="en-US" sz="1800">
                <a:latin typeface="宋体" panose="02010600030101010101" pitchFamily="2" charset="-122"/>
                <a:ea typeface="宋体" panose="02010600030101010101" pitchFamily="2" charset="-122"/>
                <a:sym typeface="+mn-ea"/>
              </a:rPr>
              <a:t>属性</a:t>
            </a:r>
            <a:r>
              <a:rPr lang="en-US" altLang="zh-CN" sz="1800">
                <a:latin typeface="宋体" panose="02010600030101010101" pitchFamily="2" charset="-122"/>
                <a:ea typeface="宋体" panose="02010600030101010101" pitchFamily="2" charset="-122"/>
                <a:sym typeface="+mn-ea"/>
              </a:rPr>
              <a:t>	</a:t>
            </a:r>
            <a:endParaRPr lang="en-US" altLang="zh-CN" sz="1800">
              <a:latin typeface="宋体" panose="02010600030101010101" pitchFamily="2" charset="-122"/>
              <a:ea typeface="宋体" panose="02010600030101010101" pitchFamily="2" charset="-122"/>
              <a:sym typeface="+mn-ea"/>
            </a:endParaRPr>
          </a:p>
          <a:p>
            <a:pPr algn="l"/>
            <a:endParaRPr lang="en-US" altLang="zh-CN" sz="1800">
              <a:latin typeface="宋体" panose="02010600030101010101" pitchFamily="2" charset="-122"/>
              <a:ea typeface="宋体" panose="02010600030101010101" pitchFamily="2" charset="-122"/>
              <a:sym typeface="+mn-ea"/>
            </a:endParaRPr>
          </a:p>
          <a:p>
            <a:pPr algn="l"/>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根据CSS规范的规定，每一个网页元素都有一个display属性，用于确定该元素的类型，每一个元素都有默认的display属性值，比如div元素，它的默认display属性值为“block”，称为块元素，而span元素的默认display属性值为“inline”，称为“行内”元素。</a:t>
            </a:r>
            <a:endParaRPr lang="zh-CN" altLang="en-US" sz="1600">
              <a:latin typeface="宋体" panose="02010600030101010101" pitchFamily="2" charset="-122"/>
              <a:ea typeface="宋体" panose="02010600030101010101" pitchFamily="2" charset="-122"/>
            </a:endParaRPr>
          </a:p>
          <a:p>
            <a:pPr algn="l"/>
            <a:endParaRPr lang="zh-CN" altLang="en-US" sz="1600">
              <a:latin typeface="宋体" panose="02010600030101010101" pitchFamily="2" charset="-122"/>
              <a:ea typeface="宋体" panose="02010600030101010101" pitchFamily="2" charset="-122"/>
            </a:endParaRPr>
          </a:p>
          <a:p>
            <a:pPr algn="l"/>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块元素与行元素是可以转换的，也就是说</a:t>
            </a:r>
            <a:r>
              <a:rPr lang="en-US" altLang="zh-CN" sz="1600">
                <a:latin typeface="宋体" panose="02010600030101010101" pitchFamily="2" charset="-122"/>
                <a:ea typeface="宋体" panose="02010600030101010101" pitchFamily="2" charset="-122"/>
                <a:sym typeface="+mn-ea"/>
              </a:rPr>
              <a:t>display</a:t>
            </a:r>
            <a:r>
              <a:rPr lang="zh-CN" altLang="en-US" sz="1600">
                <a:latin typeface="宋体" panose="02010600030101010101" pitchFamily="2" charset="-122"/>
                <a:ea typeface="宋体" panose="02010600030101010101" pitchFamily="2" charset="-122"/>
                <a:sym typeface="+mn-ea"/>
              </a:rPr>
              <a:t>的属性值可以由我们来改变 。</a:t>
            </a:r>
            <a:endParaRPr lang="zh-CN" altLang="en-US" sz="1600">
              <a:latin typeface="宋体" panose="02010600030101010101" pitchFamily="2" charset="-122"/>
              <a:ea typeface="宋体" panose="02010600030101010101" pitchFamily="2" charset="-122"/>
              <a:sym typeface="+mn-ea"/>
            </a:endParaRPr>
          </a:p>
          <a:p>
            <a:pPr algn="l"/>
            <a:endParaRPr lang="zh-CN" altLang="en-US" sz="1600">
              <a:latin typeface="宋体" panose="02010600030101010101" pitchFamily="2" charset="-122"/>
              <a:ea typeface="宋体" panose="02010600030101010101" pitchFamily="2" charset="-122"/>
            </a:endParaRPr>
          </a:p>
          <a:p>
            <a:pPr algn="l"/>
            <a:r>
              <a:rPr lang="en-US" sz="1600">
                <a:latin typeface="宋体" panose="02010600030101010101" pitchFamily="2" charset="-122"/>
                <a:ea typeface="宋体" panose="02010600030101010101" pitchFamily="2" charset="-122"/>
                <a:sym typeface="+mn-ea"/>
              </a:rPr>
              <a:t>display</a:t>
            </a:r>
            <a:r>
              <a:rPr lang="zh-CN" altLang="en-US" sz="1600">
                <a:latin typeface="宋体" panose="02010600030101010101" pitchFamily="2" charset="-122"/>
                <a:ea typeface="宋体" panose="02010600030101010101" pitchFamily="2" charset="-122"/>
                <a:sym typeface="+mn-ea"/>
              </a:rPr>
              <a:t>常见</a:t>
            </a:r>
            <a:r>
              <a:rPr sz="1600">
                <a:latin typeface="宋体" panose="02010600030101010101" pitchFamily="2" charset="-122"/>
                <a:ea typeface="宋体" panose="02010600030101010101" pitchFamily="2" charset="-122"/>
                <a:sym typeface="+mn-ea"/>
              </a:rPr>
              <a:t>属性值</a:t>
            </a:r>
            <a:endParaRPr sz="1600">
              <a:latin typeface="宋体" panose="02010600030101010101" pitchFamily="2" charset="-122"/>
              <a:ea typeface="宋体" panose="02010600030101010101" pitchFamily="2" charset="-122"/>
            </a:endParaRPr>
          </a:p>
          <a:p>
            <a:pPr lvl="1" algn="l"/>
            <a:r>
              <a:rPr lang="en-US" sz="1600">
                <a:latin typeface="宋体" panose="02010600030101010101" pitchFamily="2" charset="-122"/>
                <a:ea typeface="宋体" panose="02010600030101010101" pitchFamily="2" charset="-122"/>
                <a:sym typeface="+mn-ea"/>
              </a:rPr>
              <a:t>1. </a:t>
            </a:r>
            <a:r>
              <a:rPr sz="1600">
                <a:latin typeface="宋体" panose="02010600030101010101" pitchFamily="2" charset="-122"/>
                <a:ea typeface="宋体" panose="02010600030101010101" pitchFamily="2" charset="-122"/>
                <a:sym typeface="+mn-ea"/>
              </a:rPr>
              <a:t>none：隐藏对象</a:t>
            </a:r>
            <a:endParaRPr sz="1600">
              <a:latin typeface="宋体" panose="02010600030101010101" pitchFamily="2" charset="-122"/>
              <a:ea typeface="宋体" panose="02010600030101010101" pitchFamily="2" charset="-122"/>
            </a:endParaRPr>
          </a:p>
          <a:p>
            <a:pPr lvl="1" algn="l"/>
            <a:r>
              <a:rPr lang="en-US" sz="1600">
                <a:latin typeface="宋体" panose="02010600030101010101" pitchFamily="2" charset="-122"/>
                <a:ea typeface="宋体" panose="02010600030101010101" pitchFamily="2" charset="-122"/>
                <a:sym typeface="+mn-ea"/>
              </a:rPr>
              <a:t>2. </a:t>
            </a:r>
            <a:r>
              <a:rPr sz="1600">
                <a:latin typeface="宋体" panose="02010600030101010101" pitchFamily="2" charset="-122"/>
                <a:ea typeface="宋体" panose="02010600030101010101" pitchFamily="2" charset="-122"/>
                <a:sym typeface="+mn-ea"/>
              </a:rPr>
              <a:t>inline：指定对象为内联元素</a:t>
            </a:r>
            <a:endParaRPr sz="1600">
              <a:latin typeface="宋体" panose="02010600030101010101" pitchFamily="2" charset="-122"/>
              <a:ea typeface="宋体" panose="02010600030101010101" pitchFamily="2" charset="-122"/>
            </a:endParaRPr>
          </a:p>
          <a:p>
            <a:pPr lvl="1" algn="l"/>
            <a:r>
              <a:rPr lang="en-US" sz="1600">
                <a:latin typeface="宋体" panose="02010600030101010101" pitchFamily="2" charset="-122"/>
                <a:ea typeface="宋体" panose="02010600030101010101" pitchFamily="2" charset="-122"/>
                <a:sym typeface="+mn-ea"/>
              </a:rPr>
              <a:t>3. </a:t>
            </a:r>
            <a:r>
              <a:rPr sz="1600">
                <a:latin typeface="宋体" panose="02010600030101010101" pitchFamily="2" charset="-122"/>
                <a:ea typeface="宋体" panose="02010600030101010101" pitchFamily="2" charset="-122"/>
                <a:sym typeface="+mn-ea"/>
              </a:rPr>
              <a:t>block：指定对象为块元素</a:t>
            </a:r>
            <a:endParaRPr sz="1600">
              <a:latin typeface="宋体" panose="02010600030101010101" pitchFamily="2" charset="-122"/>
              <a:ea typeface="宋体" panose="02010600030101010101" pitchFamily="2" charset="-122"/>
            </a:endParaRPr>
          </a:p>
          <a:p>
            <a:pPr lvl="1" algn="l"/>
            <a:r>
              <a:rPr lang="en-US" sz="1600">
                <a:latin typeface="宋体" panose="02010600030101010101" pitchFamily="2" charset="-122"/>
                <a:ea typeface="宋体" panose="02010600030101010101" pitchFamily="2" charset="-122"/>
                <a:sym typeface="+mn-ea"/>
              </a:rPr>
              <a:t>4. </a:t>
            </a:r>
            <a:r>
              <a:rPr sz="1600">
                <a:latin typeface="宋体" panose="02010600030101010101" pitchFamily="2" charset="-122"/>
                <a:ea typeface="宋体" panose="02010600030101010101" pitchFamily="2" charset="-122"/>
                <a:sym typeface="+mn-ea"/>
              </a:rPr>
              <a:t>inline-block：指定对象为内联块元素</a:t>
            </a:r>
            <a:endParaRPr sz="1600">
              <a:latin typeface="宋体" panose="02010600030101010101" pitchFamily="2" charset="-122"/>
              <a:ea typeface="宋体" panose="02010600030101010101" pitchFamily="2" charset="-122"/>
            </a:endParaRPr>
          </a:p>
          <a:p>
            <a:pPr lvl="1" algn="l"/>
            <a:r>
              <a:rPr lang="en-US" sz="1600">
                <a:latin typeface="宋体" panose="02010600030101010101" pitchFamily="2" charset="-122"/>
                <a:ea typeface="宋体" panose="02010600030101010101" pitchFamily="2" charset="-122"/>
                <a:sym typeface="+mn-ea"/>
              </a:rPr>
              <a:t>5. </a:t>
            </a:r>
            <a:r>
              <a:rPr sz="1600">
                <a:latin typeface="宋体" panose="02010600030101010101" pitchFamily="2" charset="-122"/>
                <a:ea typeface="宋体" panose="02010600030101010101" pitchFamily="2" charset="-122"/>
                <a:sym typeface="+mn-ea"/>
              </a:rPr>
              <a:t>table-cell：指定对象作为表格单元格</a:t>
            </a:r>
            <a:endParaRPr sz="1600">
              <a:latin typeface="宋体" panose="02010600030101010101" pitchFamily="2" charset="-122"/>
              <a:ea typeface="宋体" panose="02010600030101010101" pitchFamily="2" charset="-122"/>
              <a:sym typeface="+mn-ea"/>
            </a:endParaRPr>
          </a:p>
          <a:p>
            <a:pPr lvl="1" algn="l"/>
            <a:r>
              <a:rPr lang="en-US" sz="1600">
                <a:latin typeface="宋体" panose="02010600030101010101" pitchFamily="2" charset="-122"/>
                <a:ea typeface="宋体" panose="02010600030101010101" pitchFamily="2" charset="-122"/>
                <a:sym typeface="+mn-ea"/>
              </a:rPr>
              <a:t>6. flex</a:t>
            </a:r>
            <a:r>
              <a:rPr lang="zh-CN" altLang="en-US" sz="1600">
                <a:latin typeface="宋体" panose="02010600030101010101" pitchFamily="2" charset="-122"/>
                <a:ea typeface="宋体" panose="02010600030101010101" pitchFamily="2" charset="-122"/>
                <a:sym typeface="+mn-ea"/>
              </a:rPr>
              <a:t>：弹性盒</a:t>
            </a:r>
            <a:endParaRPr lang="zh-CN" altLang="en-US" sz="1600">
              <a:latin typeface="宋体" panose="02010600030101010101" pitchFamily="2" charset="-122"/>
              <a:ea typeface="宋体" panose="02010600030101010101" pitchFamily="2" charset="-122"/>
              <a:sym typeface="+mn-ea"/>
            </a:endParaRPr>
          </a:p>
          <a:p>
            <a:pPr algn="l"/>
            <a:endParaRPr lang="zh-CN" altLang="en-US" sz="16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82980" y="384810"/>
            <a:ext cx="7651115" cy="1322070"/>
          </a:xfrm>
          <a:prstGeom prst="rect">
            <a:avLst/>
          </a:prstGeom>
          <a:noFill/>
        </p:spPr>
        <p:txBody>
          <a:bodyPr wrap="square" rtlCol="0">
            <a:spAutoFit/>
          </a:bodyPr>
          <a:p>
            <a:r>
              <a:rPr lang="en-US" sz="1600">
                <a:solidFill>
                  <a:schemeClr val="tx1"/>
                </a:solidFill>
                <a:latin typeface="宋体" panose="02010600030101010101" pitchFamily="2" charset="-122"/>
                <a:ea typeface="宋体" panose="02010600030101010101" pitchFamily="2" charset="-122"/>
                <a:sym typeface="+mn-ea"/>
              </a:rPr>
              <a:t>visibility:hidden</a:t>
            </a:r>
            <a:r>
              <a:rPr lang="zh-CN" altLang="en-US" sz="1600">
                <a:solidFill>
                  <a:schemeClr val="tx1"/>
                </a:solidFill>
                <a:latin typeface="宋体" panose="02010600030101010101" pitchFamily="2" charset="-122"/>
                <a:ea typeface="宋体" panose="02010600030101010101" pitchFamily="2" charset="-122"/>
                <a:sym typeface="+mn-ea"/>
              </a:rPr>
              <a:t>和</a:t>
            </a:r>
            <a:r>
              <a:rPr lang="en-US" altLang="zh-CN" sz="1600">
                <a:solidFill>
                  <a:schemeClr val="tx1"/>
                </a:solidFill>
                <a:latin typeface="宋体" panose="02010600030101010101" pitchFamily="2" charset="-122"/>
                <a:ea typeface="宋体" panose="02010600030101010101" pitchFamily="2" charset="-122"/>
                <a:sym typeface="+mn-ea"/>
              </a:rPr>
              <a:t>display:none</a:t>
            </a:r>
            <a:r>
              <a:rPr lang="zh-CN" altLang="en-US" sz="1600">
                <a:solidFill>
                  <a:schemeClr val="tx1"/>
                </a:solidFill>
                <a:latin typeface="宋体" panose="02010600030101010101" pitchFamily="2" charset="-122"/>
                <a:ea typeface="宋体" panose="02010600030101010101" pitchFamily="2" charset="-122"/>
                <a:sym typeface="+mn-ea"/>
              </a:rPr>
              <a:t>和</a:t>
            </a:r>
            <a:r>
              <a:rPr lang="en-US" altLang="zh-CN" sz="1600">
                <a:solidFill>
                  <a:schemeClr val="tx1"/>
                </a:solidFill>
                <a:latin typeface="宋体" panose="02010600030101010101" pitchFamily="2" charset="-122"/>
                <a:ea typeface="宋体" panose="02010600030101010101" pitchFamily="2" charset="-122"/>
                <a:sym typeface="+mn-ea"/>
              </a:rPr>
              <a:t>opacity:0</a:t>
            </a:r>
            <a:r>
              <a:rPr lang="zh-CN" altLang="en-US" sz="1600">
                <a:solidFill>
                  <a:schemeClr val="tx1"/>
                </a:solidFill>
                <a:latin typeface="宋体" panose="02010600030101010101" pitchFamily="2" charset="-122"/>
                <a:ea typeface="宋体" panose="02010600030101010101" pitchFamily="2" charset="-122"/>
                <a:sym typeface="+mn-ea"/>
              </a:rPr>
              <a:t>的区别：</a:t>
            </a:r>
            <a:endParaRPr lang="zh-CN" altLang="en-US" sz="1600">
              <a:solidFill>
                <a:schemeClr val="tx1"/>
              </a:solidFill>
              <a:latin typeface="宋体" panose="02010600030101010101" pitchFamily="2" charset="-122"/>
              <a:ea typeface="宋体" panose="02010600030101010101" pitchFamily="2" charset="-122"/>
              <a:sym typeface="+mn-ea"/>
            </a:endParaRPr>
          </a:p>
          <a:p>
            <a:endParaRPr lang="zh-CN" altLang="en-US" sz="1600">
              <a:solidFill>
                <a:schemeClr val="tx1"/>
              </a:solidFill>
              <a:latin typeface="宋体" panose="02010600030101010101" pitchFamily="2" charset="-122"/>
              <a:ea typeface="宋体" panose="02010600030101010101" pitchFamily="2" charset="-122"/>
              <a:sym typeface="+mn-ea"/>
            </a:endParaRPr>
          </a:p>
          <a:p>
            <a:pPr fontAlgn="auto">
              <a:lnSpc>
                <a:spcPct val="150000"/>
              </a:lnSpc>
            </a:pPr>
            <a:r>
              <a:rPr lang="en-US" sz="1600">
                <a:solidFill>
                  <a:schemeClr val="tx1"/>
                </a:solidFill>
                <a:latin typeface="宋体" panose="02010600030101010101" pitchFamily="2" charset="-122"/>
                <a:ea typeface="宋体" panose="02010600030101010101" pitchFamily="2" charset="-122"/>
                <a:sym typeface="+mn-ea"/>
              </a:rPr>
              <a:t>1.visibility:hidden</a:t>
            </a:r>
            <a:r>
              <a:rPr lang="zh-CN" altLang="en-US" sz="1600">
                <a:solidFill>
                  <a:schemeClr val="tx1"/>
                </a:solidFill>
                <a:latin typeface="宋体" panose="02010600030101010101" pitchFamily="2" charset="-122"/>
                <a:ea typeface="宋体" panose="02010600030101010101" pitchFamily="2" charset="-122"/>
                <a:sym typeface="+mn-ea"/>
              </a:rPr>
              <a:t>和</a:t>
            </a:r>
            <a:r>
              <a:rPr lang="en-US" altLang="zh-CN" sz="1600">
                <a:solidFill>
                  <a:schemeClr val="tx1"/>
                </a:solidFill>
                <a:latin typeface="宋体" panose="02010600030101010101" pitchFamily="2" charset="-122"/>
                <a:ea typeface="宋体" panose="02010600030101010101" pitchFamily="2" charset="-122"/>
                <a:sym typeface="+mn-ea"/>
              </a:rPr>
              <a:t>opacity:0</a:t>
            </a:r>
            <a:r>
              <a:rPr lang="zh-CN" altLang="en-US" sz="1600">
                <a:solidFill>
                  <a:schemeClr val="tx1"/>
                </a:solidFill>
                <a:latin typeface="宋体" panose="02010600030101010101" pitchFamily="2" charset="-122"/>
                <a:ea typeface="宋体" panose="02010600030101010101" pitchFamily="2" charset="-122"/>
                <a:sym typeface="+mn-ea"/>
              </a:rPr>
              <a:t>会将元素隐藏，但是物理空间实际存在</a:t>
            </a:r>
            <a:r>
              <a:rPr lang="en-US" altLang="zh-CN" sz="1600">
                <a:solidFill>
                  <a:schemeClr val="tx1"/>
                </a:solidFill>
                <a:latin typeface="宋体" panose="02010600030101010101" pitchFamily="2" charset="-122"/>
                <a:ea typeface="宋体" panose="02010600030101010101" pitchFamily="2" charset="-122"/>
                <a:sym typeface="+mn-ea"/>
              </a:rPr>
              <a:t>2.display:none </a:t>
            </a:r>
            <a:r>
              <a:rPr lang="zh-CN" altLang="en-US" sz="1600">
                <a:solidFill>
                  <a:schemeClr val="tx1"/>
                </a:solidFill>
                <a:latin typeface="宋体" panose="02010600030101010101" pitchFamily="2" charset="-122"/>
                <a:ea typeface="宋体" panose="02010600030101010101" pitchFamily="2" charset="-122"/>
                <a:sym typeface="+mn-ea"/>
              </a:rPr>
              <a:t>影藏元素，不保留物理空间</a:t>
            </a:r>
            <a:endParaRPr lang="zh-CN" altLang="en-US" sz="1600">
              <a:solidFill>
                <a:schemeClr val="tx1"/>
              </a:solidFill>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13765" y="522605"/>
            <a:ext cx="7710170" cy="2515235"/>
          </a:xfrm>
          <a:prstGeom prst="rect">
            <a:avLst/>
          </a:prstGeom>
          <a:noFill/>
        </p:spPr>
        <p:txBody>
          <a:bodyPr wrap="square" rtlCol="0">
            <a:spAutoFit/>
          </a:bodyPr>
          <a:p>
            <a:pPr fontAlgn="auto">
              <a:lnSpc>
                <a:spcPct val="150000"/>
              </a:lnSpc>
            </a:pPr>
            <a:r>
              <a:rPr lang="en-US" altLang="zh-CN" sz="1600">
                <a:ln>
                  <a:noFill/>
                </a:ln>
                <a:solidFill>
                  <a:srgbClr val="000000"/>
                </a:solidFill>
                <a:uFillTx/>
                <a:latin typeface="宋体" panose="02010600030101010101" pitchFamily="2" charset="-122"/>
                <a:ea typeface="宋体" panose="02010600030101010101" pitchFamily="2" charset="-122"/>
                <a:sym typeface="Helvetica Light"/>
              </a:rPr>
              <a:t>	</a:t>
            </a:r>
            <a:r>
              <a:rPr lang="zh-CN" altLang="en-US" sz="1600">
                <a:ln>
                  <a:noFill/>
                </a:ln>
                <a:solidFill>
                  <a:srgbClr val="000000"/>
                </a:solidFill>
                <a:uFillTx/>
                <a:latin typeface="宋体" panose="02010600030101010101" pitchFamily="2" charset="-122"/>
                <a:ea typeface="宋体" panose="02010600030101010101" pitchFamily="2" charset="-122"/>
                <a:sym typeface="Helvetica Light"/>
              </a:rPr>
              <a:t>网页中大部分对象默认是占用文档流，也有一些对象是不占文档流的，比如表单中隐藏域。当然我们也可以让占用文档流的元素转换成不占文档流，这就要用到CSS中属性position、</a:t>
            </a:r>
            <a:r>
              <a:rPr lang="en-US" altLang="zh-CN" sz="1600">
                <a:ln>
                  <a:noFill/>
                </a:ln>
                <a:solidFill>
                  <a:srgbClr val="000000"/>
                </a:solidFill>
                <a:uFillTx/>
                <a:latin typeface="宋体" panose="02010600030101010101" pitchFamily="2" charset="-122"/>
                <a:ea typeface="宋体" panose="02010600030101010101" pitchFamily="2" charset="-122"/>
                <a:sym typeface="Helvetica Light"/>
              </a:rPr>
              <a:t>float</a:t>
            </a:r>
            <a:r>
              <a:rPr lang="zh-CN" altLang="en-US" sz="1600">
                <a:ln>
                  <a:noFill/>
                </a:ln>
                <a:solidFill>
                  <a:srgbClr val="000000"/>
                </a:solidFill>
                <a:uFillTx/>
                <a:latin typeface="宋体" panose="02010600030101010101" pitchFamily="2" charset="-122"/>
                <a:ea typeface="宋体" panose="02010600030101010101" pitchFamily="2" charset="-122"/>
                <a:sym typeface="Helvetica Light"/>
              </a:rPr>
              <a:t>、</a:t>
            </a:r>
            <a:r>
              <a:rPr lang="en-US" altLang="zh-CN" sz="1600">
                <a:ln>
                  <a:noFill/>
                </a:ln>
                <a:solidFill>
                  <a:srgbClr val="000000"/>
                </a:solidFill>
                <a:uFillTx/>
                <a:latin typeface="宋体" panose="02010600030101010101" pitchFamily="2" charset="-122"/>
                <a:ea typeface="宋体" panose="02010600030101010101" pitchFamily="2" charset="-122"/>
                <a:sym typeface="Helvetica Light"/>
              </a:rPr>
              <a:t>display</a:t>
            </a:r>
            <a:r>
              <a:rPr lang="zh-CN" altLang="en-US" sz="1600">
                <a:ln>
                  <a:noFill/>
                </a:ln>
                <a:solidFill>
                  <a:srgbClr val="000000"/>
                </a:solidFill>
                <a:uFillTx/>
                <a:latin typeface="宋体" panose="02010600030101010101" pitchFamily="2" charset="-122"/>
                <a:ea typeface="宋体" panose="02010600030101010101" pitchFamily="2" charset="-122"/>
                <a:sym typeface="Helvetica Light"/>
              </a:rPr>
              <a:t>来控制。</a:t>
            </a:r>
            <a:r>
              <a:rPr lang="zh-CN" altLang="en-US" sz="1600">
                <a:latin typeface="宋体" panose="02010600030101010101" pitchFamily="2" charset="-122"/>
                <a:ea typeface="宋体" panose="02010600030101010101" pitchFamily="2" charset="-122"/>
                <a:sym typeface="Helvetica Light"/>
              </a:rPr>
              <a:t>默认情况下，所有元素都处在文档流中，四种情况将使得元素离开文档流：浮动</a:t>
            </a:r>
            <a:r>
              <a:rPr lang="en-US" altLang="zh-CN" sz="1600">
                <a:latin typeface="宋体" panose="02010600030101010101" pitchFamily="2" charset="-122"/>
                <a:ea typeface="宋体" panose="02010600030101010101" pitchFamily="2" charset="-122"/>
                <a:sym typeface="Helvetica Light"/>
              </a:rPr>
              <a:t>float</a:t>
            </a:r>
            <a:r>
              <a:rPr lang="zh-CN" altLang="en-US" sz="1600">
                <a:latin typeface="宋体" panose="02010600030101010101" pitchFamily="2" charset="-122"/>
                <a:ea typeface="宋体" panose="02010600030101010101" pitchFamily="2" charset="-122"/>
                <a:sym typeface="Helvetica Light"/>
              </a:rPr>
              <a:t>、绝对定位</a:t>
            </a:r>
            <a:r>
              <a:rPr lang="en-US" altLang="zh-CN" sz="1600">
                <a:latin typeface="宋体" panose="02010600030101010101" pitchFamily="2" charset="-122"/>
                <a:ea typeface="宋体" panose="02010600030101010101" pitchFamily="2" charset="-122"/>
                <a:sym typeface="Helvetica Light"/>
              </a:rPr>
              <a:t>absolute</a:t>
            </a:r>
            <a:r>
              <a:rPr lang="zh-CN" altLang="en-US" sz="1600">
                <a:latin typeface="宋体" panose="02010600030101010101" pitchFamily="2" charset="-122"/>
                <a:ea typeface="宋体" panose="02010600030101010101" pitchFamily="2" charset="-122"/>
                <a:sym typeface="Helvetica Light"/>
              </a:rPr>
              <a:t>、固定定位</a:t>
            </a:r>
            <a:r>
              <a:rPr lang="en-US" altLang="zh-CN" sz="1600">
                <a:latin typeface="宋体" panose="02010600030101010101" pitchFamily="2" charset="-122"/>
                <a:ea typeface="宋体" panose="02010600030101010101" pitchFamily="2" charset="-122"/>
                <a:sym typeface="Helvetica Light"/>
              </a:rPr>
              <a:t>fixed</a:t>
            </a:r>
            <a:r>
              <a:rPr lang="zh-CN" altLang="en-US" sz="1600">
                <a:latin typeface="宋体" panose="02010600030101010101" pitchFamily="2" charset="-122"/>
                <a:ea typeface="宋体" panose="02010600030101010101" pitchFamily="2" charset="-122"/>
                <a:sym typeface="Helvetica Light"/>
              </a:rPr>
              <a:t>、元素不显示</a:t>
            </a:r>
            <a:r>
              <a:rPr lang="en-US" altLang="zh-CN" sz="1600">
                <a:latin typeface="宋体" panose="02010600030101010101" pitchFamily="2" charset="-122"/>
                <a:ea typeface="宋体" panose="02010600030101010101" pitchFamily="2" charset="-122"/>
                <a:sym typeface="Helvetica Light"/>
              </a:rPr>
              <a:t>display:none</a:t>
            </a:r>
            <a:r>
              <a:rPr lang="zh-CN" altLang="en-US" sz="1600">
                <a:latin typeface="宋体" panose="02010600030101010101" pitchFamily="2" charset="-122"/>
                <a:ea typeface="宋体" panose="02010600030101010101" pitchFamily="2" charset="-122"/>
                <a:sym typeface="Helvetica Light"/>
              </a:rPr>
              <a:t>，这种情况不占文档流的空间，而普通元素的位置基于文档流。</a:t>
            </a:r>
            <a:endParaRPr lang="zh-CN" altLang="en-US" sz="1600">
              <a:latin typeface="宋体" panose="02010600030101010101" pitchFamily="2" charset="-122"/>
              <a:ea typeface="宋体" panose="02010600030101010101" pitchFamily="2" charset="-122"/>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a:spLocks noChangeArrowheads="1"/>
          </p:cNvSpPr>
          <p:nvPr/>
        </p:nvSpPr>
        <p:spPr bwMode="auto">
          <a:xfrm>
            <a:off x="3922395" y="2070735"/>
            <a:ext cx="37528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lvl="4" indent="0" fontAlgn="auto" hangingPunct="0">
              <a:lnSpc>
                <a:spcPct val="150000"/>
              </a:lnSpc>
              <a:spcBef>
                <a:spcPts val="0"/>
              </a:spcBef>
              <a:spcAft>
                <a:spcPts val="0"/>
              </a:spcAft>
              <a:defRPr/>
            </a:pPr>
            <a:r>
              <a:rPr lang="zh-CN" altLang="en-US" sz="2400" b="1">
                <a:solidFill>
                  <a:srgbClr val="2E4864"/>
                </a:solidFill>
                <a:latin typeface="+mn-ea"/>
                <a:ea typeface="+mn-ea"/>
              </a:rPr>
              <a:t>盒子模型</a:t>
            </a:r>
            <a:endParaRPr lang="zh-CN" altLang="en-US" sz="2400" b="1">
              <a:solidFill>
                <a:srgbClr val="2E4864"/>
              </a:solidFill>
              <a:latin typeface="+mn-ea"/>
              <a:ea typeface="+mn-ea"/>
            </a:endParaRPr>
          </a:p>
          <a:p>
            <a:pPr lvl="4" indent="0" fontAlgn="auto" hangingPunct="0">
              <a:lnSpc>
                <a:spcPct val="150000"/>
              </a:lnSpc>
              <a:spcBef>
                <a:spcPts val="0"/>
              </a:spcBef>
              <a:spcAft>
                <a:spcPts val="0"/>
              </a:spcAft>
              <a:defRPr/>
            </a:pPr>
            <a:endParaRPr lang="zh-CN" altLang="en-US" sz="2400" b="1">
              <a:solidFill>
                <a:srgbClr val="2E4864"/>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72820" y="522605"/>
            <a:ext cx="7532370" cy="1198880"/>
          </a:xfrm>
          <a:prstGeom prst="rect">
            <a:avLst/>
          </a:prstGeom>
          <a:noFill/>
        </p:spPr>
        <p:txBody>
          <a:bodyPr wrap="square" rtlCol="0">
            <a:spAutoFit/>
          </a:bodyPr>
          <a:p>
            <a:pPr algn="l" fontAlgn="auto">
              <a:lnSpc>
                <a:spcPct val="150000"/>
              </a:lnSpc>
            </a:pPr>
            <a:endParaRPr lang="zh-CN" sz="1600">
              <a:latin typeface="宋体" panose="02010600030101010101" pitchFamily="2" charset="-122"/>
              <a:ea typeface="宋体" panose="02010600030101010101" pitchFamily="2" charset="-122"/>
              <a:sym typeface="+mn-ea"/>
            </a:endParaRPr>
          </a:p>
          <a:p>
            <a:pPr algn="l" fontAlgn="auto">
              <a:lnSpc>
                <a:spcPct val="150000"/>
              </a:lnSpc>
            </a:pPr>
            <a:endParaRPr lang="en-US" altLang="zh-CN" sz="1600">
              <a:latin typeface="宋体" panose="02010600030101010101" pitchFamily="2" charset="-122"/>
              <a:ea typeface="宋体" panose="02010600030101010101" pitchFamily="2" charset="-122"/>
              <a:sym typeface="+mn-ea"/>
            </a:endParaRPr>
          </a:p>
          <a:p>
            <a:pPr lvl="2" algn="l" fontAlgn="auto">
              <a:lnSpc>
                <a:spcPct val="150000"/>
              </a:lnSpc>
            </a:pPr>
            <a:endParaRPr lang="zh-CN" altLang="en-US" sz="1600">
              <a:latin typeface="宋体" panose="02010600030101010101" pitchFamily="2" charset="-122"/>
              <a:ea typeface="宋体" panose="02010600030101010101" pitchFamily="2" charset="-122"/>
            </a:endParaRPr>
          </a:p>
        </p:txBody>
      </p:sp>
      <p:sp>
        <p:nvSpPr>
          <p:cNvPr id="3" name="文本框 2"/>
          <p:cNvSpPr txBox="1"/>
          <p:nvPr/>
        </p:nvSpPr>
        <p:spPr>
          <a:xfrm>
            <a:off x="992505" y="404495"/>
            <a:ext cx="7750175" cy="177609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一、盒子模型</a:t>
            </a:r>
            <a:endParaRPr lang="zh-CN" altLang="en-US"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sym typeface="+mn-ea"/>
              </a:rPr>
              <a:t>	盒子模型是css中一个重要的概念，理解了盒子模型才能更好的排版。W3C组织建议把网页上元素看</a:t>
            </a:r>
            <a:r>
              <a:rPr lang="zh-CN" altLang="en-US" sz="1600">
                <a:latin typeface="宋体" panose="02010600030101010101" pitchFamily="2" charset="-122"/>
                <a:ea typeface="宋体" panose="02010600030101010101" pitchFamily="2" charset="-122"/>
                <a:sym typeface="+mn-ea"/>
              </a:rPr>
              <a:t>成</a:t>
            </a:r>
            <a:r>
              <a:rPr lang="en-US" altLang="zh-CN" sz="1600">
                <a:latin typeface="宋体" panose="02010600030101010101" pitchFamily="2" charset="-122"/>
                <a:ea typeface="宋体" panose="02010600030101010101" pitchFamily="2" charset="-122"/>
                <a:sym typeface="+mn-ea"/>
              </a:rPr>
              <a:t>是一</a:t>
            </a:r>
            <a:r>
              <a:rPr lang="zh-CN" altLang="en-US" sz="1600">
                <a:latin typeface="宋体" panose="02010600030101010101" pitchFamily="2" charset="-122"/>
                <a:ea typeface="宋体" panose="02010600030101010101" pitchFamily="2" charset="-122"/>
                <a:sym typeface="+mn-ea"/>
              </a:rPr>
              <a:t>个</a:t>
            </a:r>
            <a:r>
              <a:rPr lang="en-US" altLang="zh-CN" sz="1600">
                <a:latin typeface="宋体" panose="02010600030101010101" pitchFamily="2" charset="-122"/>
                <a:ea typeface="宋体" panose="02010600030101010101" pitchFamily="2" charset="-122"/>
                <a:sym typeface="+mn-ea"/>
              </a:rPr>
              <a:t>个盒子。盒模型主要定义四个区域：</a:t>
            </a:r>
            <a:r>
              <a:rPr lang="en-US" altLang="zh-CN" sz="1600">
                <a:solidFill>
                  <a:srgbClr val="FF0000"/>
                </a:solidFill>
                <a:latin typeface="宋体" panose="02010600030101010101" pitchFamily="2" charset="-122"/>
                <a:ea typeface="宋体" panose="02010600030101010101" pitchFamily="2" charset="-122"/>
                <a:sym typeface="+mn-ea"/>
              </a:rPr>
              <a:t>内容(content)、内边距(padding)、边框(border)、外边距(margin)</a:t>
            </a:r>
            <a:r>
              <a:rPr lang="en-US" altLang="zh-CN" sz="1600">
                <a:latin typeface="宋体" panose="02010600030101010101" pitchFamily="2" charset="-122"/>
                <a:ea typeface="宋体" panose="02010600030101010101" pitchFamily="2" charset="-122"/>
                <a:sym typeface="+mn-ea"/>
              </a:rPr>
              <a:t>。转换到我们日常生活中，</a:t>
            </a:r>
            <a:r>
              <a:rPr lang="zh-CN" altLang="en-US" sz="1600">
                <a:latin typeface="宋体" panose="02010600030101010101" pitchFamily="2" charset="-122"/>
                <a:ea typeface="宋体" panose="02010600030101010101" pitchFamily="2" charset="-122"/>
                <a:sym typeface="+mn-ea"/>
              </a:rPr>
              <a:t>可以拿手机盒来对比，手机</a:t>
            </a:r>
            <a:r>
              <a:rPr lang="en-US" altLang="zh-CN" sz="1600">
                <a:latin typeface="宋体" panose="02010600030101010101" pitchFamily="2" charset="-122"/>
                <a:ea typeface="宋体" panose="02010600030101010101" pitchFamily="2" charset="-122"/>
                <a:sym typeface="+mn-ea"/>
              </a:rPr>
              <a:t>=</a:t>
            </a:r>
            <a:r>
              <a:rPr lang="zh-CN" altLang="en-US" sz="1600">
                <a:latin typeface="宋体" panose="02010600030101010101" pitchFamily="2" charset="-122"/>
                <a:ea typeface="宋体" panose="02010600030101010101" pitchFamily="2" charset="-122"/>
                <a:sym typeface="+mn-ea"/>
              </a:rPr>
              <a:t>内容，内边距</a:t>
            </a:r>
            <a:r>
              <a:rPr lang="en-US" altLang="zh-CN" sz="1600">
                <a:latin typeface="宋体" panose="02010600030101010101" pitchFamily="2" charset="-122"/>
                <a:ea typeface="宋体" panose="02010600030101010101" pitchFamily="2" charset="-122"/>
                <a:sym typeface="+mn-ea"/>
              </a:rPr>
              <a:t>=</a:t>
            </a:r>
            <a:r>
              <a:rPr lang="zh-CN" altLang="en-US" sz="1600">
                <a:latin typeface="宋体" panose="02010600030101010101" pitchFamily="2" charset="-122"/>
                <a:ea typeface="宋体" panose="02010600030101010101" pitchFamily="2" charset="-122"/>
                <a:sym typeface="+mn-ea"/>
              </a:rPr>
              <a:t>盒子中的填充物，边框</a:t>
            </a:r>
            <a:r>
              <a:rPr lang="en-US" altLang="zh-CN" sz="1600">
                <a:latin typeface="宋体" panose="02010600030101010101" pitchFamily="2" charset="-122"/>
                <a:ea typeface="宋体" panose="02010600030101010101" pitchFamily="2" charset="-122"/>
                <a:sym typeface="+mn-ea"/>
              </a:rPr>
              <a:t>=</a:t>
            </a:r>
            <a:r>
              <a:rPr lang="zh-CN" altLang="en-US" sz="1600">
                <a:latin typeface="宋体" panose="02010600030101010101" pitchFamily="2" charset="-122"/>
                <a:ea typeface="宋体" panose="02010600030101010101" pitchFamily="2" charset="-122"/>
                <a:sym typeface="+mn-ea"/>
              </a:rPr>
              <a:t>盒子的厚度，外边距</a:t>
            </a:r>
            <a:r>
              <a:rPr lang="en-US" altLang="zh-CN" sz="1600">
                <a:latin typeface="宋体" panose="02010600030101010101" pitchFamily="2" charset="-122"/>
                <a:ea typeface="宋体" panose="02010600030101010101" pitchFamily="2" charset="-122"/>
                <a:sym typeface="+mn-ea"/>
              </a:rPr>
              <a:t>=</a:t>
            </a:r>
            <a:r>
              <a:rPr lang="zh-CN" altLang="en-US" sz="1600">
                <a:latin typeface="宋体" panose="02010600030101010101" pitchFamily="2" charset="-122"/>
                <a:ea typeface="宋体" panose="02010600030101010101" pitchFamily="2" charset="-122"/>
                <a:sym typeface="+mn-ea"/>
              </a:rPr>
              <a:t>两个手机盒之间的距离。</a:t>
            </a:r>
            <a:endParaRPr lang="zh-CN" altLang="en-US" sz="1600">
              <a:latin typeface="宋体" panose="02010600030101010101" pitchFamily="2" charset="-122"/>
              <a:ea typeface="宋体" panose="02010600030101010101" pitchFamily="2" charset="-122"/>
            </a:endParaRPr>
          </a:p>
          <a:p>
            <a:endParaRPr lang="zh-CN" altLang="en-US"/>
          </a:p>
        </p:txBody>
      </p:sp>
      <p:pic>
        <p:nvPicPr>
          <p:cNvPr id="6" name="图片 5" descr="/Users/xuxiaoxiong/Desktop/timg.jpgtimg"/>
          <p:cNvPicPr>
            <a:picLocks noChangeAspect="1"/>
          </p:cNvPicPr>
          <p:nvPr/>
        </p:nvPicPr>
        <p:blipFill>
          <a:blip r:embed="rId1"/>
          <a:srcRect/>
          <a:stretch>
            <a:fillRect/>
          </a:stretch>
        </p:blipFill>
        <p:spPr>
          <a:xfrm>
            <a:off x="750570" y="2180590"/>
            <a:ext cx="3251200" cy="2437765"/>
          </a:xfrm>
          <a:prstGeom prst="rect">
            <a:avLst/>
          </a:prstGeom>
        </p:spPr>
      </p:pic>
      <p:sp>
        <p:nvSpPr>
          <p:cNvPr id="4" name="文本框 3"/>
          <p:cNvSpPr txBox="1"/>
          <p:nvPr/>
        </p:nvSpPr>
        <p:spPr>
          <a:xfrm>
            <a:off x="4375785" y="2477770"/>
            <a:ext cx="4264660" cy="1037590"/>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通常我们设置的宽和高是指</a:t>
            </a:r>
            <a:r>
              <a:rPr lang="en-US" altLang="zh-CN" sz="1600">
                <a:latin typeface="宋体" panose="02010600030101010101" pitchFamily="2" charset="-122"/>
                <a:ea typeface="宋体" panose="02010600030101010101" pitchFamily="2" charset="-122"/>
                <a:sym typeface="+mn-ea"/>
              </a:rPr>
              <a:t>“</a:t>
            </a:r>
            <a:r>
              <a:rPr lang="zh-CN" altLang="en-US" sz="1600">
                <a:latin typeface="宋体" panose="02010600030101010101" pitchFamily="2" charset="-122"/>
                <a:ea typeface="宋体" panose="02010600030101010101" pitchFamily="2" charset="-122"/>
                <a:sym typeface="+mn-ea"/>
              </a:rPr>
              <a:t>手机</a:t>
            </a:r>
            <a:r>
              <a:rPr lang="en-US" altLang="zh-CN" sz="1600">
                <a:latin typeface="宋体" panose="02010600030101010101" pitchFamily="2" charset="-122"/>
                <a:ea typeface="宋体" panose="02010600030101010101" pitchFamily="2" charset="-122"/>
                <a:sym typeface="+mn-ea"/>
              </a:rPr>
              <a:t>”content</a:t>
            </a:r>
            <a:r>
              <a:rPr lang="zh-CN" altLang="en-US" sz="1600">
                <a:latin typeface="宋体" panose="02010600030101010101" pitchFamily="2" charset="-122"/>
                <a:ea typeface="宋体" panose="02010600030101010101" pitchFamily="2" charset="-122"/>
                <a:sym typeface="+mn-ea"/>
              </a:rPr>
              <a:t>的宽高，一整个盒子还包含了</a:t>
            </a:r>
            <a:r>
              <a:rPr lang="en-US" altLang="zh-CN" sz="1600">
                <a:latin typeface="宋体" panose="02010600030101010101" pitchFamily="2" charset="-122"/>
                <a:ea typeface="宋体" panose="02010600030101010101" pitchFamily="2" charset="-122"/>
                <a:sym typeface="+mn-ea"/>
              </a:rPr>
              <a:t>“</a:t>
            </a:r>
            <a:r>
              <a:rPr lang="zh-CN" altLang="en-US" sz="1600">
                <a:latin typeface="宋体" panose="02010600030101010101" pitchFamily="2" charset="-122"/>
                <a:ea typeface="宋体" panose="02010600030101010101" pitchFamily="2" charset="-122"/>
                <a:sym typeface="+mn-ea"/>
              </a:rPr>
              <a:t>填充物</a:t>
            </a:r>
            <a:r>
              <a:rPr lang="en-US" altLang="zh-CN" sz="1600">
                <a:latin typeface="宋体" panose="02010600030101010101" pitchFamily="2" charset="-122"/>
                <a:ea typeface="宋体" panose="02010600030101010101" pitchFamily="2" charset="-122"/>
                <a:sym typeface="+mn-ea"/>
              </a:rPr>
              <a:t>”</a:t>
            </a:r>
            <a:r>
              <a:rPr lang="zh-CN" altLang="en-US" sz="1600">
                <a:latin typeface="宋体" panose="02010600030101010101" pitchFamily="2" charset="-122"/>
                <a:ea typeface="宋体" panose="02010600030101010101" pitchFamily="2" charset="-122"/>
                <a:sym typeface="+mn-ea"/>
              </a:rPr>
              <a:t>、盒子、盒子与盒子的距离</a:t>
            </a:r>
            <a:endParaRPr lang="zh-CN" altLang="en-US" sz="1600">
              <a:latin typeface="宋体" panose="02010600030101010101" pitchFamily="2" charset="-122"/>
              <a:ea typeface="宋体" panose="02010600030101010101" pitchFamily="2" charset="-122"/>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31875" y="513080"/>
            <a:ext cx="7730490" cy="829945"/>
          </a:xfrm>
          <a:prstGeom prst="rect">
            <a:avLst/>
          </a:prstGeom>
          <a:noFill/>
        </p:spPr>
        <p:txBody>
          <a:bodyPr wrap="square" rtlCol="0">
            <a:spAutoFit/>
          </a:bodyPr>
          <a:p>
            <a:pPr fontAlgn="auto">
              <a:lnSpc>
                <a:spcPct val="150000"/>
              </a:lnSpc>
            </a:pPr>
            <a:r>
              <a:rPr lang="zh-CN" altLang="en-US" sz="1600">
                <a:latin typeface="宋体" panose="02010600030101010101" pitchFamily="2" charset="-122"/>
                <a:ea typeface="宋体" panose="02010600030101010101" pitchFamily="2" charset="-122"/>
              </a:rPr>
              <a:t>二、</a:t>
            </a:r>
            <a:r>
              <a:rPr lang="en-US" altLang="zh-CN" sz="1600" dirty="0">
                <a:latin typeface="宋体" panose="02010600030101010101" pitchFamily="2" charset="-122"/>
                <a:ea typeface="宋体" panose="02010600030101010101" pitchFamily="2" charset="-122"/>
                <a:sym typeface="+mn-ea"/>
              </a:rPr>
              <a:t>W3C</a:t>
            </a:r>
            <a:r>
              <a:rPr lang="zh-CN" altLang="en-US" sz="1600" dirty="0">
                <a:latin typeface="宋体" panose="02010600030101010101" pitchFamily="2" charset="-122"/>
                <a:ea typeface="宋体" panose="02010600030101010101" pitchFamily="2" charset="-122"/>
                <a:sym typeface="+mn-ea"/>
              </a:rPr>
              <a:t>盒模型</a:t>
            </a:r>
            <a:endParaRPr lang="zh-CN" altLang="en-US" sz="1600" dirty="0">
              <a:latin typeface="宋体" panose="02010600030101010101" pitchFamily="2" charset="-122"/>
              <a:ea typeface="宋体" panose="02010600030101010101" pitchFamily="2" charset="-122"/>
            </a:endParaRPr>
          </a:p>
          <a:p>
            <a:pPr fontAlgn="auto">
              <a:lnSpc>
                <a:spcPct val="150000"/>
              </a:lnSpc>
            </a:pPr>
            <a:r>
              <a:rPr lang="zh-CN" altLang="en-US" sz="1600" dirty="0">
                <a:latin typeface="宋体" panose="02010600030101010101" pitchFamily="2" charset="-122"/>
                <a:ea typeface="宋体" panose="02010600030101010101" pitchFamily="2" charset="-122"/>
                <a:sym typeface="+mn-ea"/>
              </a:rPr>
              <a:t>盒模型由内容(content)、填充(padding)、边框(border)、边界(margin)组成</a:t>
            </a:r>
            <a:endParaRPr lang="zh-CN" altLang="en-US" sz="1600">
              <a:latin typeface="宋体" panose="02010600030101010101" pitchFamily="2" charset="-122"/>
              <a:ea typeface="宋体" panose="02010600030101010101" pitchFamily="2" charset="-122"/>
            </a:endParaRPr>
          </a:p>
        </p:txBody>
      </p:sp>
      <p:pic>
        <p:nvPicPr>
          <p:cNvPr id="9" name="Picture 6"/>
          <p:cNvPicPr>
            <a:picLocks noChangeAspect="1" noChangeArrowheads="1"/>
          </p:cNvPicPr>
          <p:nvPr>
            <p:custDataLst>
              <p:tags r:id="rId1"/>
            </p:custDataLst>
          </p:nvPr>
        </p:nvPicPr>
        <p:blipFill>
          <a:blip r:embed="rId2"/>
          <a:srcRect/>
          <a:stretch>
            <a:fillRect/>
          </a:stretch>
        </p:blipFill>
        <p:spPr bwMode="auto">
          <a:xfrm>
            <a:off x="1031875" y="1913890"/>
            <a:ext cx="3826510" cy="227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5"/>
          <p:cNvPicPr>
            <a:picLocks noChangeAspect="1" noChangeArrowheads="1"/>
          </p:cNvPicPr>
          <p:nvPr>
            <p:custDataLst>
              <p:tags r:id="rId3"/>
            </p:custDataLst>
          </p:nvPr>
        </p:nvPicPr>
        <p:blipFill>
          <a:blip r:embed="rId4"/>
          <a:srcRect/>
          <a:stretch>
            <a:fillRect/>
          </a:stretch>
        </p:blipFill>
        <p:spPr bwMode="auto">
          <a:xfrm>
            <a:off x="5300980" y="2540635"/>
            <a:ext cx="3212465" cy="1019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775" y="1564005"/>
            <a:ext cx="7186930" cy="1198880"/>
          </a:xfrm>
          <a:prstGeom prst="rect">
            <a:avLst/>
          </a:prstGeom>
          <a:noFill/>
        </p:spPr>
        <p:txBody>
          <a:bodyPr wrap="square" rtlCol="0">
            <a:spAutoFit/>
          </a:bodyPr>
          <a:lstStyle/>
          <a:p>
            <a:pPr marL="0" marR="0" indent="0" algn="ctr" defTabSz="825500" rtl="0" fontAlgn="base" hangingPunct="0">
              <a:lnSpc>
                <a:spcPct val="150000"/>
              </a:lnSpc>
              <a:spcBef>
                <a:spcPts val="0"/>
              </a:spcBef>
              <a:spcAft>
                <a:spcPts val="0"/>
              </a:spcAft>
              <a:buClrTx/>
              <a:buSzTx/>
              <a:buFontTx/>
              <a:buNone/>
            </a:pPr>
            <a:r>
              <a:rPr lang="zh-CN" altLang="en-US" sz="1600" b="1">
                <a:latin typeface="宋体" panose="02010600030101010101" pitchFamily="2" charset="-122"/>
                <a:ea typeface="宋体" panose="02010600030101010101" pitchFamily="2" charset="-122"/>
                <a:sym typeface="Helvetica Light"/>
              </a:rPr>
              <a:t>参考页面地址</a:t>
            </a:r>
            <a:endParaRPr lang="zh-CN" altLang="en-US" sz="1600" b="1">
              <a:latin typeface="宋体" panose="02010600030101010101" pitchFamily="2" charset="-122"/>
              <a:ea typeface="宋体" panose="02010600030101010101" pitchFamily="2" charset="-122"/>
              <a:sym typeface="Helvetica Light"/>
            </a:endParaRPr>
          </a:p>
          <a:p>
            <a:pPr marL="0" marR="0" indent="0" algn="ctr" defTabSz="825500" rtl="0" fontAlgn="base" hangingPunct="0">
              <a:lnSpc>
                <a:spcPct val="150000"/>
              </a:lnSpc>
              <a:spcBef>
                <a:spcPts val="0"/>
              </a:spcBef>
              <a:spcAft>
                <a:spcPts val="0"/>
              </a:spcAft>
              <a:buClrTx/>
              <a:buSzTx/>
              <a:buFontTx/>
              <a:buNone/>
            </a:pPr>
            <a:r>
              <a:rPr lang="en-US" altLang="zh-CN" sz="1600" b="1" u="sng">
                <a:solidFill>
                  <a:srgbClr val="0F80FF"/>
                </a:solidFill>
                <a:latin typeface="宋体" panose="02010600030101010101" pitchFamily="2" charset="-122"/>
                <a:ea typeface="宋体" panose="02010600030101010101" pitchFamily="2" charset="-122"/>
                <a:sym typeface="Helvetica Light"/>
              </a:rPr>
              <a:t>https://www.lmonkey.com</a:t>
            </a:r>
            <a:endParaRPr lang="en-US" altLang="zh-CN" sz="1600" b="1">
              <a:latin typeface="宋体" panose="02010600030101010101" pitchFamily="2" charset="-122"/>
              <a:ea typeface="宋体" panose="02010600030101010101" pitchFamily="2" charset="-122"/>
              <a:sym typeface="Helvetica Light"/>
            </a:endParaRPr>
          </a:p>
          <a:p>
            <a:pPr marL="0" marR="0" indent="0" algn="ctr" defTabSz="825500" rtl="0" fontAlgn="base" hangingPunct="0">
              <a:lnSpc>
                <a:spcPct val="150000"/>
              </a:lnSpc>
              <a:spcBef>
                <a:spcPts val="0"/>
              </a:spcBef>
              <a:spcAft>
                <a:spcPts val="0"/>
              </a:spcAft>
              <a:buClrTx/>
              <a:buSzTx/>
              <a:buFontTx/>
              <a:buNone/>
            </a:pPr>
            <a:r>
              <a:rPr lang="zh-CN" altLang="en-US" sz="1600" b="1">
                <a:latin typeface="宋体" panose="02010600030101010101" pitchFamily="2" charset="-122"/>
                <a:ea typeface="宋体" panose="02010600030101010101" pitchFamily="2" charset="-122"/>
                <a:sym typeface="Helvetica Light"/>
              </a:rPr>
              <a:t>感谢学习猿地为本案例提供页面支持</a:t>
            </a:r>
            <a:endParaRPr lang="zh-CN" altLang="en-US" sz="1600" b="1">
              <a:latin typeface="宋体" panose="02010600030101010101" pitchFamily="2" charset="-122"/>
              <a:ea typeface="宋体" panose="02010600030101010101" pitchFamily="2" charset="-122"/>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12190" y="483235"/>
            <a:ext cx="7740015" cy="3046095"/>
          </a:xfrm>
          <a:prstGeom prst="rect">
            <a:avLst/>
          </a:prstGeom>
          <a:noFill/>
        </p:spPr>
        <p:txBody>
          <a:bodyPr wrap="square" rtlCol="0">
            <a:spAutoFit/>
          </a:bodyPr>
          <a:p>
            <a:pPr marL="0" indent="0" fontAlgn="auto">
              <a:lnSpc>
                <a:spcPct val="150000"/>
              </a:lnSpc>
              <a:spcBef>
                <a:spcPts val="0"/>
              </a:spcBef>
              <a:buNone/>
            </a:pPr>
            <a:r>
              <a:rPr lang="zh-CN" altLang="en-US" sz="1600" dirty="0" smtClean="0">
                <a:latin typeface="宋体" panose="02010600030101010101" pitchFamily="2" charset="-122"/>
                <a:ea typeface="宋体" panose="02010600030101010101" pitchFamily="2" charset="-122"/>
                <a:sym typeface="+mn-ea"/>
              </a:rPr>
              <a:t>外边距</a:t>
            </a:r>
            <a:endParaRPr lang="zh-CN" altLang="en-US" sz="1600" dirty="0" smtClean="0">
              <a:latin typeface="宋体" panose="02010600030101010101" pitchFamily="2" charset="-122"/>
              <a:ea typeface="宋体" panose="02010600030101010101" pitchFamily="2" charset="-122"/>
              <a:sym typeface="+mn-ea"/>
            </a:endParaRPr>
          </a:p>
          <a:p>
            <a:pPr marL="342900" indent="-342900"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围绕在元素边框周围的空白区域</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800100" lvl="1" indent="-342900" fontAlgn="auto">
              <a:lnSpc>
                <a:spcPct val="150000"/>
              </a:lnSpc>
              <a:spcBef>
                <a:spcPts val="0"/>
              </a:spcBef>
              <a:buSzTx/>
              <a:buFont typeface="Arial" panose="020B0604020202020204" pitchFamily="34" charset="0"/>
              <a:buChar char="•"/>
            </a:pPr>
            <a:r>
              <a:rPr lang="zh-CN" altLang="en-US" sz="1600" dirty="0" smtClean="0">
                <a:latin typeface="宋体" panose="02010600030101010101" pitchFamily="2" charset="-122"/>
                <a:ea typeface="宋体" panose="02010600030101010101" pitchFamily="2" charset="-122"/>
                <a:sym typeface="+mn-ea"/>
              </a:rPr>
              <a:t>会在元素外创建额外的空白区域</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800100" lvl="1" indent="-342900" fontAlgn="auto">
              <a:lnSpc>
                <a:spcPct val="150000"/>
              </a:lnSpc>
              <a:spcBef>
                <a:spcPts val="0"/>
              </a:spcBef>
              <a:buSzTx/>
              <a:buFont typeface="Arial" panose="020B0604020202020204" pitchFamily="34" charset="0"/>
              <a:buChar char="•"/>
            </a:pPr>
            <a:r>
              <a:rPr lang="zh-CN" altLang="en-US" sz="1600" dirty="0" smtClean="0">
                <a:latin typeface="宋体" panose="02010600030101010101" pitchFamily="2" charset="-122"/>
                <a:ea typeface="宋体" panose="02010600030101010101" pitchFamily="2" charset="-122"/>
                <a:sym typeface="+mn-ea"/>
              </a:rPr>
              <a:t>外边距是透明的</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342900" indent="-342900" algn="l"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语法：margin:value;</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342900" indent="-342900" algn="l"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单边设置</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800100" lvl="1" indent="-342900" fontAlgn="auto">
              <a:lnSpc>
                <a:spcPct val="150000"/>
              </a:lnSpc>
              <a:spcBef>
                <a:spcPts val="0"/>
              </a:spcBef>
              <a:buSzTx/>
              <a:buFont typeface="Arial" panose="020B0604020202020204" pitchFamily="34" charset="0"/>
              <a:buChar char="•"/>
            </a:pPr>
            <a:r>
              <a:rPr lang="zh-CN" altLang="en-US" sz="1600" dirty="0" smtClean="0">
                <a:latin typeface="宋体" panose="02010600030101010101" pitchFamily="2" charset="-122"/>
                <a:ea typeface="宋体" panose="02010600030101010101" pitchFamily="2" charset="-122"/>
                <a:sym typeface="+mn-ea"/>
              </a:rPr>
              <a:t>margin-top/right/bottom/left: value;</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800100" lvl="1" indent="-342900" fontAlgn="auto">
              <a:lnSpc>
                <a:spcPct val="150000"/>
              </a:lnSpc>
              <a:spcBef>
                <a:spcPts val="0"/>
              </a:spcBef>
              <a:buSzTx/>
              <a:buFont typeface="Arial" panose="020B0604020202020204" pitchFamily="34" charset="0"/>
              <a:buChar char="•"/>
            </a:pPr>
            <a:r>
              <a:rPr lang="en-US" altLang="zh-CN" sz="1600" dirty="0" smtClean="0">
                <a:latin typeface="宋体" panose="02010600030101010101" pitchFamily="2" charset="-122"/>
                <a:ea typeface="宋体" panose="02010600030101010101" pitchFamily="2" charset="-122"/>
                <a:sym typeface="+mn-ea"/>
              </a:rPr>
              <a:t>value</a:t>
            </a:r>
            <a:r>
              <a:rPr lang="zh-CN" altLang="en-US" sz="1600" dirty="0" smtClean="0">
                <a:latin typeface="宋体" panose="02010600030101010101" pitchFamily="2" charset="-122"/>
                <a:ea typeface="宋体" panose="02010600030101010101" pitchFamily="2" charset="-122"/>
                <a:sym typeface="+mn-ea"/>
              </a:rPr>
              <a:t>可取值为像素，</a:t>
            </a:r>
            <a:r>
              <a:rPr lang="en-US" altLang="zh-CN" sz="1600" dirty="0" smtClean="0">
                <a:latin typeface="宋体" panose="02010600030101010101" pitchFamily="2" charset="-122"/>
                <a:ea typeface="宋体" panose="02010600030101010101" pitchFamily="2" charset="-122"/>
                <a:sym typeface="+mn-ea"/>
              </a:rPr>
              <a:t>%</a:t>
            </a:r>
            <a:r>
              <a:rPr lang="zh-CN" altLang="en-US" sz="1600" dirty="0" smtClean="0">
                <a:latin typeface="宋体" panose="02010600030101010101" pitchFamily="2" charset="-122"/>
                <a:ea typeface="宋体" panose="02010600030101010101" pitchFamily="2" charset="-122"/>
                <a:sym typeface="+mn-ea"/>
              </a:rPr>
              <a:t>，</a:t>
            </a:r>
            <a:r>
              <a:rPr lang="en-US" altLang="zh-CN" sz="1600" dirty="0" smtClean="0">
                <a:latin typeface="宋体" panose="02010600030101010101" pitchFamily="2" charset="-122"/>
                <a:ea typeface="宋体" panose="02010600030101010101" pitchFamily="2" charset="-122"/>
                <a:sym typeface="+mn-ea"/>
              </a:rPr>
              <a:t>auto</a:t>
            </a:r>
            <a:r>
              <a:rPr lang="zh-CN" altLang="en-US" sz="1600" dirty="0" smtClean="0">
                <a:latin typeface="宋体" panose="02010600030101010101" pitchFamily="2" charset="-122"/>
                <a:ea typeface="宋体" panose="02010600030101010101" pitchFamily="2" charset="-122"/>
                <a:sym typeface="+mn-ea"/>
              </a:rPr>
              <a:t>，负值</a:t>
            </a:r>
            <a:endParaRPr lang="zh-CN" altLang="en-US" sz="16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11250" y="591820"/>
            <a:ext cx="7571740" cy="1938020"/>
          </a:xfrm>
          <a:prstGeom prst="rect">
            <a:avLst/>
          </a:prstGeom>
          <a:noFill/>
        </p:spPr>
        <p:txBody>
          <a:bodyPr wrap="square" rtlCol="0">
            <a:spAutoFit/>
          </a:bodyPr>
          <a:p>
            <a:pPr marL="342900" indent="-342900"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外边距简写</a:t>
            </a:r>
            <a:endParaRPr lang="zh-CN" altLang="en-US" sz="1600" dirty="0" smtClean="0">
              <a:latin typeface="宋体" panose="02010600030101010101" pitchFamily="2" charset="-122"/>
              <a:ea typeface="宋体" panose="02010600030101010101" pitchFamily="2" charset="-122"/>
              <a:sym typeface="+mn-ea"/>
            </a:endParaRPr>
          </a:p>
          <a:p>
            <a:pPr marL="342900" indent="-342900"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    margin:value(四个方向相同) ;</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342900" indent="-342900"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    margin: value(上下) value(左右);</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342900" indent="-342900"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    margin: value(上) value(左右) value(下);</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342900" indent="-342900"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    margin: value(上) value(右) value(下) value(左);</a:t>
            </a:r>
            <a:endParaRPr lang="zh-CN" altLang="en-US" sz="16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20775" y="424180"/>
            <a:ext cx="529145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外边距合并</a:t>
            </a:r>
            <a:endParaRPr lang="zh-CN" altLang="en-US" sz="1600">
              <a:latin typeface="宋体" panose="02010600030101010101" pitchFamily="2" charset="-122"/>
              <a:ea typeface="宋体" panose="02010600030101010101" pitchFamily="2" charset="-122"/>
            </a:endParaRPr>
          </a:p>
        </p:txBody>
      </p:sp>
      <p:pic>
        <p:nvPicPr>
          <p:cNvPr id="8" name="图片占位符 3"/>
          <p:cNvPicPr preferRelativeResize="0"/>
          <p:nvPr>
            <p:custDataLst>
              <p:tags r:id="rId1"/>
            </p:custDataLst>
          </p:nvPr>
        </p:nvPicPr>
        <p:blipFill>
          <a:blip r:embed="rId2"/>
          <a:srcRect t="12511" b="12511"/>
          <a:stretch>
            <a:fillRect/>
          </a:stretch>
        </p:blipFill>
        <p:spPr>
          <a:xfrm>
            <a:off x="1212215" y="1069340"/>
            <a:ext cx="3937635" cy="2420620"/>
          </a:xfrm>
          <a:prstGeom prst="rect">
            <a:avLst/>
          </a:prstGeom>
        </p:spPr>
      </p:pic>
      <p:sp>
        <p:nvSpPr>
          <p:cNvPr id="3" name="文本框 2"/>
          <p:cNvSpPr txBox="1"/>
          <p:nvPr/>
        </p:nvSpPr>
        <p:spPr>
          <a:xfrm>
            <a:off x="1212215" y="3489960"/>
            <a:ext cx="7205980" cy="1141730"/>
          </a:xfrm>
          <a:prstGeom prst="rect">
            <a:avLst/>
          </a:prstGeom>
          <a:noFill/>
        </p:spPr>
        <p:txBody>
          <a:bodyPr wrap="square" rtlCol="0">
            <a:spAutoFit/>
          </a:bodyPr>
          <a:p>
            <a:pPr marL="0" indent="0" fontAlgn="auto">
              <a:lnSpc>
                <a:spcPct val="150000"/>
              </a:lnSpc>
              <a:spcBef>
                <a:spcPts val="0"/>
              </a:spcBef>
              <a:buNone/>
            </a:pPr>
            <a:endParaRPr lang="zh-CN" altLang="en-US" dirty="0" smtClean="0">
              <a:solidFill>
                <a:schemeClr val="bg2"/>
              </a:solidFill>
              <a:latin typeface="+mn-lt"/>
              <a:ea typeface="+mn-ea"/>
              <a:sym typeface="+mn-ea"/>
            </a:endParaRPr>
          </a:p>
          <a:p>
            <a:pPr marL="342900" indent="-342900" algn="l"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当两个垂直外边距相遇时，他们将形成一个外边距，成为外边距合并</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342900" indent="-342900" algn="l"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合并后的外边距的高度等于两个发生合并的外边距的高度中的较大者</a:t>
            </a:r>
            <a:endParaRPr lang="zh-CN" altLang="en-US" sz="16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20775" y="730250"/>
            <a:ext cx="7493000" cy="226885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sym typeface="+mn-ea"/>
              </a:rPr>
              <a:t>margin</a:t>
            </a:r>
            <a:r>
              <a:rPr lang="zh-CN" altLang="en-US" sz="1600">
                <a:latin typeface="宋体" panose="02010600030101010101" pitchFamily="2" charset="-122"/>
                <a:ea typeface="宋体" panose="02010600030101010101" pitchFamily="2" charset="-122"/>
                <a:sym typeface="+mn-ea"/>
              </a:rPr>
              <a:t>设置元素外边距的宽度，它有这么几个特点</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pPr fontAlgn="auto">
              <a:lnSpc>
                <a:spcPct val="150000"/>
              </a:lnSpc>
            </a:pPr>
            <a:r>
              <a:rPr lang="en-US" altLang="zh-CN" sz="1600">
                <a:latin typeface="宋体" panose="02010600030101010101" pitchFamily="2" charset="-122"/>
                <a:ea typeface="宋体" panose="02010600030101010101" pitchFamily="2" charset="-122"/>
                <a:sym typeface="+mn-ea"/>
              </a:rPr>
              <a:t>1. </a:t>
            </a:r>
            <a:r>
              <a:rPr lang="zh-CN" altLang="en-US" sz="1600">
                <a:latin typeface="宋体" panose="02010600030101010101" pitchFamily="2" charset="-122"/>
                <a:ea typeface="宋体" panose="02010600030101010101" pitchFamily="2" charset="-122"/>
                <a:sym typeface="+mn-ea"/>
              </a:rPr>
              <a:t>块级元素的垂直相邻外边距会合并</a:t>
            </a:r>
            <a:endParaRPr lang="zh-CN" altLang="en-US" sz="1600">
              <a:latin typeface="宋体" panose="02010600030101010101" pitchFamily="2" charset="-122"/>
              <a:ea typeface="宋体" panose="02010600030101010101" pitchFamily="2" charset="-122"/>
            </a:endParaRPr>
          </a:p>
          <a:p>
            <a:pPr fontAlgn="auto">
              <a:lnSpc>
                <a:spcPct val="150000"/>
              </a:lnSpc>
            </a:pPr>
            <a:r>
              <a:rPr lang="en-US" altLang="zh-CN" sz="1600">
                <a:latin typeface="宋体" panose="02010600030101010101" pitchFamily="2" charset="-122"/>
                <a:ea typeface="宋体" panose="02010600030101010101" pitchFamily="2" charset="-122"/>
                <a:sym typeface="+mn-ea"/>
              </a:rPr>
              <a:t>2. </a:t>
            </a:r>
            <a:r>
              <a:rPr lang="zh-CN" altLang="en-US" sz="1600">
                <a:latin typeface="宋体" panose="02010600030101010101" pitchFamily="2" charset="-122"/>
                <a:ea typeface="宋体" panose="02010600030101010101" pitchFamily="2" charset="-122"/>
                <a:sym typeface="+mn-ea"/>
              </a:rPr>
              <a:t>行内元素实际上不占上下外边距。行内元素的的左右外边距</a:t>
            </a:r>
            <a:r>
              <a:rPr lang="zh-CN" altLang="en-US" sz="1600" b="1">
                <a:latin typeface="宋体" panose="02010600030101010101" pitchFamily="2" charset="-122"/>
                <a:ea typeface="宋体" panose="02010600030101010101" pitchFamily="2" charset="-122"/>
                <a:sym typeface="+mn-ea"/>
              </a:rPr>
              <a:t>不合并</a:t>
            </a:r>
            <a:endParaRPr lang="zh-CN" altLang="en-US" sz="1600">
              <a:latin typeface="宋体" panose="02010600030101010101" pitchFamily="2" charset="-122"/>
              <a:ea typeface="宋体" panose="02010600030101010101" pitchFamily="2" charset="-122"/>
            </a:endParaRPr>
          </a:p>
          <a:p>
            <a:pPr fontAlgn="auto">
              <a:lnSpc>
                <a:spcPct val="150000"/>
              </a:lnSpc>
            </a:pPr>
            <a:r>
              <a:rPr lang="en-US" altLang="zh-CN" sz="1600">
                <a:latin typeface="宋体" panose="02010600030101010101" pitchFamily="2" charset="-122"/>
                <a:ea typeface="宋体" panose="02010600030101010101" pitchFamily="2" charset="-122"/>
                <a:sym typeface="+mn-ea"/>
              </a:rPr>
              <a:t>3. </a:t>
            </a:r>
            <a:r>
              <a:rPr lang="zh-CN" altLang="en-US" sz="1600">
                <a:solidFill>
                  <a:srgbClr val="FF0000"/>
                </a:solidFill>
                <a:latin typeface="宋体" panose="02010600030101010101" pitchFamily="2" charset="-122"/>
                <a:ea typeface="宋体" panose="02010600030101010101" pitchFamily="2" charset="-122"/>
                <a:sym typeface="+mn-ea"/>
              </a:rPr>
              <a:t>浮动元素的外边距也不会合并</a:t>
            </a:r>
            <a:endParaRPr lang="zh-CN" altLang="en-US" sz="1600">
              <a:solidFill>
                <a:srgbClr val="FF0000"/>
              </a:solidFill>
              <a:latin typeface="宋体" panose="02010600030101010101" pitchFamily="2" charset="-122"/>
              <a:ea typeface="宋体" panose="02010600030101010101" pitchFamily="2" charset="-122"/>
              <a:sym typeface="+mn-ea"/>
            </a:endParaRPr>
          </a:p>
          <a:p>
            <a:pPr fontAlgn="auto">
              <a:lnSpc>
                <a:spcPct val="150000"/>
              </a:lnSpc>
            </a:pPr>
            <a:r>
              <a:rPr lang="en-US" altLang="zh-CN" sz="1600">
                <a:latin typeface="宋体" panose="02010600030101010101" pitchFamily="2" charset="-122"/>
                <a:ea typeface="宋体" panose="02010600030101010101" pitchFamily="2" charset="-122"/>
                <a:sym typeface="+mn-ea"/>
              </a:rPr>
              <a:t>4. </a:t>
            </a:r>
            <a:r>
              <a:rPr lang="zh-CN" altLang="en-US" sz="1600">
                <a:latin typeface="宋体" panose="02010600030101010101" pitchFamily="2" charset="-122"/>
                <a:ea typeface="宋体" panose="02010600030101010101" pitchFamily="2" charset="-122"/>
                <a:sym typeface="+mn-ea"/>
              </a:rPr>
              <a:t>允许指定负的外边距值，不过使用时要小心</a:t>
            </a:r>
            <a:endParaRPr lang="zh-CN" altLang="en-US" sz="1600">
              <a:latin typeface="宋体" panose="02010600030101010101" pitchFamily="2" charset="-122"/>
              <a:ea typeface="宋体" panose="02010600030101010101" pitchFamily="2" charset="-122"/>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74395" y="473710"/>
            <a:ext cx="7749540" cy="3284220"/>
          </a:xfrm>
          <a:prstGeom prst="rect">
            <a:avLst/>
          </a:prstGeom>
          <a:noFill/>
        </p:spPr>
        <p:txBody>
          <a:bodyPr wrap="square" rtlCol="0">
            <a:spAutoFit/>
          </a:bodyPr>
          <a:p>
            <a:pPr algn="l"/>
            <a:r>
              <a:rPr lang="en-US" altLang="zh-CN" sz="1800">
                <a:solidFill>
                  <a:schemeClr val="tx1"/>
                </a:solidFill>
                <a:latin typeface="宋体" panose="02010600030101010101" pitchFamily="2" charset="-122"/>
                <a:ea typeface="宋体" panose="02010600030101010101" pitchFamily="2" charset="-122"/>
                <a:sym typeface="+mn-ea"/>
              </a:rPr>
              <a:t>border</a:t>
            </a:r>
            <a:r>
              <a:rPr lang="zh-CN" altLang="en-US" sz="1800">
                <a:solidFill>
                  <a:schemeClr val="tx1"/>
                </a:solidFill>
                <a:latin typeface="宋体" panose="02010600030101010101" pitchFamily="2" charset="-122"/>
                <a:ea typeface="宋体" panose="02010600030101010101" pitchFamily="2" charset="-122"/>
                <a:sym typeface="+mn-ea"/>
              </a:rPr>
              <a:t>边框</a:t>
            </a:r>
            <a:endParaRPr lang="zh-CN" altLang="en-US" sz="1800">
              <a:solidFill>
                <a:schemeClr val="tx1"/>
              </a:solidFill>
              <a:latin typeface="宋体" panose="02010600030101010101" pitchFamily="2" charset="-122"/>
              <a:ea typeface="宋体" panose="02010600030101010101" pitchFamily="2" charset="-122"/>
              <a:sym typeface="+mn-ea"/>
            </a:endParaRPr>
          </a:p>
          <a:p>
            <a:pPr algn="l"/>
            <a:endParaRPr lang="en-US" altLang="zh-CN" sz="1600">
              <a:latin typeface="宋体" panose="02010600030101010101" pitchFamily="2" charset="-122"/>
              <a:ea typeface="宋体" panose="02010600030101010101" pitchFamily="2" charset="-122"/>
              <a:sym typeface="+mn-ea"/>
            </a:endParaRPr>
          </a:p>
          <a:p>
            <a:pPr algn="l"/>
            <a:r>
              <a:rPr lang="en-US" altLang="zh-CN" sz="1600">
                <a:latin typeface="宋体" panose="02010600030101010101" pitchFamily="2" charset="-122"/>
                <a:ea typeface="宋体" panose="02010600030101010101" pitchFamily="2" charset="-122"/>
                <a:sym typeface="+mn-ea"/>
              </a:rPr>
              <a:t>	border</a:t>
            </a:r>
            <a:r>
              <a:rPr lang="zh-CN" altLang="en-US" sz="1600">
                <a:latin typeface="宋体" panose="02010600030101010101" pitchFamily="2" charset="-122"/>
                <a:ea typeface="宋体" panose="02010600030101010101" pitchFamily="2" charset="-122"/>
                <a:sym typeface="+mn-ea"/>
              </a:rPr>
              <a:t>属性设置一个元素的边框，它有三个要素：宽、样式、颜色，统称</a:t>
            </a:r>
            <a:r>
              <a:rPr lang="en-US" altLang="zh-CN" sz="1600">
                <a:latin typeface="宋体" panose="02010600030101010101" pitchFamily="2" charset="-122"/>
                <a:ea typeface="宋体" panose="02010600030101010101" pitchFamily="2" charset="-122"/>
                <a:sym typeface="+mn-ea"/>
              </a:rPr>
              <a:t>“</a:t>
            </a:r>
            <a:r>
              <a:rPr lang="zh-CN" altLang="en-US" sz="1600">
                <a:latin typeface="宋体" panose="02010600030101010101" pitchFamily="2" charset="-122"/>
                <a:ea typeface="宋体" panose="02010600030101010101" pitchFamily="2" charset="-122"/>
                <a:sym typeface="+mn-ea"/>
              </a:rPr>
              <a:t>边框三要素</a:t>
            </a:r>
            <a:r>
              <a:rPr lang="en-US" altLang="zh-CN" sz="1600">
                <a:latin typeface="宋体" panose="02010600030101010101" pitchFamily="2" charset="-122"/>
                <a:ea typeface="宋体" panose="02010600030101010101" pitchFamily="2" charset="-122"/>
                <a:sym typeface="+mn-ea"/>
              </a:rPr>
              <a:t>”</a:t>
            </a:r>
            <a:r>
              <a:rPr lang="zh-CN" altLang="en-US" sz="1600">
                <a:latin typeface="宋体" panose="02010600030101010101" pitchFamily="2" charset="-122"/>
                <a:ea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endParaRPr>
          </a:p>
          <a:p>
            <a:pPr algn="l"/>
            <a:endParaRPr lang="zh-CN" altLang="en-US" sz="1600">
              <a:latin typeface="宋体" panose="02010600030101010101" pitchFamily="2" charset="-122"/>
              <a:ea typeface="宋体" panose="02010600030101010101" pitchFamily="2" charset="-122"/>
              <a:sym typeface="+mn-ea"/>
            </a:endParaRPr>
          </a:p>
          <a:p>
            <a:pPr algn="l"/>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三要素书写的时候一般如下顺序</a:t>
            </a:r>
            <a:endParaRPr lang="zh-CN" altLang="en-US" sz="1600">
              <a:latin typeface="宋体" panose="02010600030101010101" pitchFamily="2" charset="-122"/>
              <a:ea typeface="宋体" panose="02010600030101010101" pitchFamily="2" charset="-122"/>
              <a:sym typeface="+mn-ea"/>
            </a:endParaRPr>
          </a:p>
          <a:p>
            <a:pPr lvl="1" algn="l"/>
            <a:endParaRPr lang="zh-CN" altLang="en-US" sz="1600">
              <a:latin typeface="宋体" panose="02010600030101010101" pitchFamily="2" charset="-122"/>
              <a:ea typeface="宋体" panose="02010600030101010101" pitchFamily="2" charset="-122"/>
            </a:endParaRPr>
          </a:p>
          <a:p>
            <a:pPr lvl="1" algn="l"/>
            <a:r>
              <a:rPr lang="en-US" altLang="zh-CN" sz="1600">
                <a:latin typeface="宋体" panose="02010600030101010101" pitchFamily="2" charset="-122"/>
                <a:ea typeface="宋体" panose="02010600030101010101" pitchFamily="2" charset="-122"/>
                <a:sym typeface="+mn-ea"/>
              </a:rPr>
              <a:t>	border</a:t>
            </a:r>
            <a:r>
              <a:rPr lang="zh-CN" altLang="en-US" sz="1600">
                <a:latin typeface="宋体" panose="02010600030101010101" pitchFamily="2" charset="-122"/>
                <a:ea typeface="宋体" panose="02010600030101010101" pitchFamily="2" charset="-122"/>
                <a:sym typeface="+mn-ea"/>
              </a:rPr>
              <a:t>：宽度 样式 颜色 </a:t>
            </a:r>
            <a:endParaRPr lang="zh-CN" altLang="en-US" sz="1600">
              <a:latin typeface="宋体" panose="02010600030101010101" pitchFamily="2" charset="-122"/>
              <a:ea typeface="宋体" panose="02010600030101010101" pitchFamily="2" charset="-122"/>
            </a:endParaRPr>
          </a:p>
          <a:p>
            <a:pPr lvl="1" algn="l"/>
            <a:r>
              <a:rPr lang="en-US" altLang="zh-CN" sz="1600">
                <a:latin typeface="宋体" panose="02010600030101010101" pitchFamily="2" charset="-122"/>
                <a:ea typeface="宋体" panose="02010600030101010101" pitchFamily="2" charset="-122"/>
                <a:sym typeface="+mn-ea"/>
              </a:rPr>
              <a:t>	border: 1px solid red;</a:t>
            </a:r>
            <a:endParaRPr lang="en-US" altLang="zh-CN" sz="1600">
              <a:latin typeface="宋体" panose="02010600030101010101" pitchFamily="2" charset="-122"/>
              <a:ea typeface="宋体" panose="02010600030101010101" pitchFamily="2" charset="-122"/>
            </a:endParaRPr>
          </a:p>
          <a:p>
            <a:pPr lvl="1" algn="l"/>
            <a:endParaRPr lang="zh-CN" altLang="en-US" sz="1600">
              <a:latin typeface="宋体" panose="02010600030101010101" pitchFamily="2" charset="-122"/>
              <a:ea typeface="宋体" panose="02010600030101010101" pitchFamily="2" charset="-122"/>
            </a:endParaRPr>
          </a:p>
          <a:p>
            <a:pPr lvl="1" algn="l"/>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不过不按此顺序来写依然能正常显示。</a:t>
            </a:r>
            <a:endParaRPr lang="zh-CN" altLang="en-US" sz="1600">
              <a:latin typeface="宋体" panose="02010600030101010101" pitchFamily="2" charset="-122"/>
              <a:ea typeface="宋体" panose="02010600030101010101" pitchFamily="2" charset="-122"/>
            </a:endParaRPr>
          </a:p>
          <a:p>
            <a:pPr lvl="1" algn="l"/>
            <a:r>
              <a:rPr lang="en-US" altLang="zh-CN" sz="1600">
                <a:latin typeface="宋体" panose="02010600030101010101" pitchFamily="2" charset="-122"/>
                <a:ea typeface="宋体" panose="02010600030101010101" pitchFamily="2" charset="-122"/>
                <a:sym typeface="+mn-ea"/>
              </a:rPr>
              <a:t>	div{ border: red solid 2px; }</a:t>
            </a:r>
            <a:endParaRPr lang="en-US" altLang="zh-CN" sz="1600">
              <a:latin typeface="宋体" panose="02010600030101010101" pitchFamily="2" charset="-122"/>
              <a:ea typeface="宋体" panose="02010600030101010101" pitchFamily="2" charset="-122"/>
            </a:endParaRPr>
          </a:p>
          <a:p>
            <a:endParaRPr lang="zh-CN" altLang="en-US"/>
          </a:p>
        </p:txBody>
      </p:sp>
      <p:pic>
        <p:nvPicPr>
          <p:cNvPr id="4" name="图片 3"/>
          <p:cNvPicPr>
            <a:picLocks noChangeAspect="1"/>
          </p:cNvPicPr>
          <p:nvPr/>
        </p:nvPicPr>
        <p:blipFill>
          <a:blip r:embed="rId1"/>
          <a:stretch>
            <a:fillRect/>
          </a:stretch>
        </p:blipFill>
        <p:spPr>
          <a:xfrm>
            <a:off x="935990" y="3858260"/>
            <a:ext cx="2431415" cy="765810"/>
          </a:xfrm>
          <a:prstGeom prst="rect">
            <a:avLst/>
          </a:prstGeom>
        </p:spPr>
      </p:pic>
      <p:pic>
        <p:nvPicPr>
          <p:cNvPr id="5" name="图片 4"/>
          <p:cNvPicPr>
            <a:picLocks noChangeAspect="1"/>
          </p:cNvPicPr>
          <p:nvPr/>
        </p:nvPicPr>
        <p:blipFill>
          <a:blip r:embed="rId2"/>
          <a:stretch>
            <a:fillRect/>
          </a:stretch>
        </p:blipFill>
        <p:spPr>
          <a:xfrm>
            <a:off x="5144135" y="3858260"/>
            <a:ext cx="2522220" cy="7251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12190" y="483235"/>
            <a:ext cx="7799070" cy="2022475"/>
          </a:xfrm>
          <a:prstGeom prst="rect">
            <a:avLst/>
          </a:prstGeom>
          <a:noFill/>
        </p:spPr>
        <p:txBody>
          <a:bodyPr wrap="square" rtlCol="0">
            <a:spAutoFit/>
          </a:bodyPr>
          <a:p>
            <a:pPr algn="l"/>
            <a:r>
              <a:rPr lang="zh-CN" altLang="en-US" sz="1600">
                <a:latin typeface="宋体" panose="02010600030101010101" pitchFamily="2" charset="-122"/>
                <a:ea typeface="宋体" panose="02010600030101010101" pitchFamily="2" charset="-122"/>
                <a:sym typeface="+mn-ea"/>
              </a:rPr>
              <a:t>border-style设置边框的样式，有五种常用样式可选</a:t>
            </a:r>
            <a:endParaRPr lang="zh-CN" altLang="en-US" sz="1600">
              <a:latin typeface="宋体" panose="02010600030101010101" pitchFamily="2" charset="-122"/>
              <a:ea typeface="宋体" panose="02010600030101010101" pitchFamily="2" charset="-122"/>
            </a:endParaRPr>
          </a:p>
          <a:p>
            <a:pPr algn="l"/>
            <a:endParaRPr lang="zh-CN" altLang="en-US" sz="1600">
              <a:latin typeface="宋体" panose="02010600030101010101" pitchFamily="2" charset="-122"/>
              <a:ea typeface="宋体" panose="02010600030101010101" pitchFamily="2" charset="-122"/>
            </a:endParaRPr>
          </a:p>
          <a:p>
            <a:pPr algn="l"/>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点状dotted</a:t>
            </a:r>
            <a:endParaRPr lang="zh-CN" altLang="en-US" sz="1600">
              <a:latin typeface="宋体" panose="02010600030101010101" pitchFamily="2" charset="-122"/>
              <a:ea typeface="宋体" panose="02010600030101010101" pitchFamily="2" charset="-122"/>
            </a:endParaRPr>
          </a:p>
          <a:p>
            <a:pPr algn="l"/>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实线</a:t>
            </a:r>
            <a:r>
              <a:rPr lang="en-US" altLang="zh-CN" sz="1600">
                <a:latin typeface="宋体" panose="02010600030101010101" pitchFamily="2" charset="-122"/>
                <a:ea typeface="宋体" panose="02010600030101010101" pitchFamily="2" charset="-122"/>
                <a:sym typeface="+mn-ea"/>
              </a:rPr>
              <a:t>solid</a:t>
            </a:r>
            <a:endParaRPr lang="en-US" altLang="zh-CN" sz="1600">
              <a:latin typeface="宋体" panose="02010600030101010101" pitchFamily="2" charset="-122"/>
              <a:ea typeface="宋体" panose="02010600030101010101" pitchFamily="2" charset="-122"/>
            </a:endParaRPr>
          </a:p>
          <a:p>
            <a:pPr algn="l"/>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双线double   （ 需要最起码设置为</a:t>
            </a:r>
            <a:r>
              <a:rPr lang="en-US" altLang="zh-CN" sz="1600">
                <a:latin typeface="宋体" panose="02010600030101010101" pitchFamily="2" charset="-122"/>
                <a:ea typeface="宋体" panose="02010600030101010101" pitchFamily="2" charset="-122"/>
                <a:sym typeface="+mn-ea"/>
              </a:rPr>
              <a:t>3</a:t>
            </a:r>
            <a:r>
              <a:rPr lang="zh-CN" altLang="en-US" sz="1600">
                <a:latin typeface="宋体" panose="02010600030101010101" pitchFamily="2" charset="-122"/>
                <a:ea typeface="宋体" panose="02010600030101010101" pitchFamily="2" charset="-122"/>
                <a:sym typeface="+mn-ea"/>
              </a:rPr>
              <a:t>像素，不然显示不下）</a:t>
            </a:r>
            <a:endParaRPr lang="zh-CN" altLang="en-US" sz="1600">
              <a:latin typeface="宋体" panose="02010600030101010101" pitchFamily="2" charset="-122"/>
              <a:ea typeface="宋体" panose="02010600030101010101" pitchFamily="2" charset="-122"/>
            </a:endParaRPr>
          </a:p>
          <a:p>
            <a:pPr algn="l"/>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虚线dashed</a:t>
            </a:r>
            <a:endParaRPr lang="zh-CN" altLang="en-US" sz="1600">
              <a:latin typeface="宋体" panose="02010600030101010101" pitchFamily="2" charset="-122"/>
              <a:ea typeface="宋体" panose="02010600030101010101" pitchFamily="2" charset="-122"/>
            </a:endParaRPr>
          </a:p>
          <a:p>
            <a:pPr algn="l"/>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无边框</a:t>
            </a:r>
            <a:r>
              <a:rPr lang="en-US" altLang="zh-CN" sz="1600">
                <a:latin typeface="宋体" panose="02010600030101010101" pitchFamily="2" charset="-122"/>
                <a:ea typeface="宋体" panose="02010600030101010101" pitchFamily="2" charset="-122"/>
                <a:sym typeface="+mn-ea"/>
              </a:rPr>
              <a:t>none</a:t>
            </a:r>
            <a:endParaRPr lang="en-US" altLang="zh-CN" sz="1600">
              <a:latin typeface="宋体" panose="02010600030101010101" pitchFamily="2" charset="-122"/>
              <a:ea typeface="宋体" panose="02010600030101010101" pitchFamily="2" charset="-122"/>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81405" y="493395"/>
            <a:ext cx="7552690" cy="386905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sym typeface="+mn-ea"/>
              </a:rPr>
              <a:t>border</a:t>
            </a:r>
            <a:r>
              <a:rPr lang="zh-CN" altLang="en-US" sz="1600">
                <a:latin typeface="宋体" panose="02010600030101010101" pitchFamily="2" charset="-122"/>
                <a:ea typeface="宋体" panose="02010600030101010101" pitchFamily="2" charset="-122"/>
                <a:sym typeface="+mn-ea"/>
              </a:rPr>
              <a:t>的三要素可以统一写在</a:t>
            </a:r>
            <a:r>
              <a:rPr lang="en-US" altLang="zh-CN" sz="1600">
                <a:latin typeface="宋体" panose="02010600030101010101" pitchFamily="2" charset="-122"/>
                <a:ea typeface="宋体" panose="02010600030101010101" pitchFamily="2" charset="-122"/>
                <a:sym typeface="+mn-ea"/>
              </a:rPr>
              <a:t>”border”</a:t>
            </a:r>
            <a:r>
              <a:rPr lang="zh-CN" altLang="en-US" sz="1600">
                <a:latin typeface="宋体" panose="02010600030101010101" pitchFamily="2" charset="-122"/>
                <a:ea typeface="宋体" panose="02010600030101010101" pitchFamily="2" charset="-122"/>
                <a:sym typeface="+mn-ea"/>
              </a:rPr>
              <a:t>属性中，也可以单独设置。</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统一的写法：</a:t>
            </a:r>
            <a:r>
              <a:rPr lang="en-US" altLang="zh-CN" sz="1600">
                <a:latin typeface="宋体" panose="02010600030101010101" pitchFamily="2" charset="-122"/>
                <a:ea typeface="宋体" panose="02010600030101010101" pitchFamily="2" charset="-122"/>
                <a:sym typeface="+mn-ea"/>
              </a:rPr>
              <a:t>border: 1px solid  red;</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单独设置的写法：</a:t>
            </a:r>
            <a:endParaRPr lang="zh-CN" altLang="en-US" sz="1600">
              <a:latin typeface="宋体" panose="02010600030101010101" pitchFamily="2" charset="-122"/>
              <a:ea typeface="宋体" panose="02010600030101010101" pitchFamily="2" charset="-122"/>
            </a:endParaRPr>
          </a:p>
          <a:p>
            <a:pPr lvl="0" algn="l"/>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border-width</a:t>
            </a:r>
            <a:r>
              <a:rPr lang="en-US" altLang="zh-CN" sz="1600">
                <a:latin typeface="宋体" panose="02010600030101010101" pitchFamily="2" charset="-122"/>
                <a:ea typeface="宋体" panose="02010600030101010101" pitchFamily="2" charset="-122"/>
                <a:sym typeface="+mn-ea"/>
              </a:rPr>
              <a:t>:;</a:t>
            </a:r>
            <a:r>
              <a:rPr lang="zh-CN" altLang="en-US" sz="1600">
                <a:latin typeface="宋体" panose="02010600030101010101" pitchFamily="2" charset="-122"/>
                <a:ea typeface="宋体" panose="02010600030101010101" pitchFamily="2" charset="-122"/>
                <a:sym typeface="+mn-ea"/>
              </a:rPr>
              <a:t> </a:t>
            </a:r>
            <a:endParaRPr lang="zh-CN" altLang="en-US" sz="1600">
              <a:latin typeface="宋体" panose="02010600030101010101" pitchFamily="2" charset="-122"/>
              <a:ea typeface="宋体" panose="02010600030101010101" pitchFamily="2" charset="-122"/>
              <a:sym typeface="+mn-ea"/>
            </a:endParaRPr>
          </a:p>
          <a:p>
            <a:pPr lvl="0" algn="l"/>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border-style</a:t>
            </a:r>
            <a:r>
              <a:rPr lang="en-US" altLang="zh-CN" sz="1600">
                <a:latin typeface="宋体" panose="02010600030101010101" pitchFamily="2" charset="-122"/>
                <a:ea typeface="宋体" panose="02010600030101010101" pitchFamily="2" charset="-122"/>
                <a:sym typeface="+mn-ea"/>
              </a:rPr>
              <a:t>:;</a:t>
            </a:r>
            <a:endParaRPr lang="en-US" altLang="zh-CN" sz="1600">
              <a:latin typeface="宋体" panose="02010600030101010101" pitchFamily="2" charset="-122"/>
              <a:ea typeface="宋体" panose="02010600030101010101" pitchFamily="2" charset="-122"/>
              <a:sym typeface="+mn-ea"/>
            </a:endParaRPr>
          </a:p>
          <a:p>
            <a:pPr lvl="0" algn="l"/>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border-color</a:t>
            </a:r>
            <a:r>
              <a:rPr lang="en-US" altLang="zh-CN" sz="1600">
                <a:latin typeface="宋体" panose="02010600030101010101" pitchFamily="2" charset="-122"/>
                <a:ea typeface="宋体" panose="02010600030101010101" pitchFamily="2" charset="-122"/>
                <a:sym typeface="+mn-ea"/>
              </a:rPr>
              <a:t>:;</a:t>
            </a:r>
            <a:endParaRPr lang="en-US" altLang="zh-CN" sz="1600">
              <a:latin typeface="宋体" panose="02010600030101010101" pitchFamily="2" charset="-122"/>
              <a:ea typeface="宋体" panose="02010600030101010101" pitchFamily="2" charset="-122"/>
              <a:sym typeface="+mn-ea"/>
            </a:endParaRPr>
          </a:p>
          <a:p>
            <a:pPr fontAlgn="auto">
              <a:lnSpc>
                <a:spcPct val="150000"/>
              </a:lnSpc>
            </a:pPr>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要注意，在</a:t>
            </a:r>
            <a:r>
              <a:rPr lang="en-US" altLang="zh-CN" sz="1600">
                <a:latin typeface="宋体" panose="02010600030101010101" pitchFamily="2" charset="-122"/>
                <a:ea typeface="宋体" panose="02010600030101010101" pitchFamily="2" charset="-122"/>
                <a:sym typeface="+mn-ea"/>
              </a:rPr>
              <a:t>style</a:t>
            </a:r>
            <a:r>
              <a:rPr lang="zh-CN" altLang="en-US" sz="1600">
                <a:latin typeface="宋体" panose="02010600030101010101" pitchFamily="2" charset="-122"/>
                <a:ea typeface="宋体" panose="02010600030101010101" pitchFamily="2" charset="-122"/>
                <a:sym typeface="+mn-ea"/>
              </a:rPr>
              <a:t>属性为空的情况下，整个边框是不会出现的。这不论是统一写在</a:t>
            </a:r>
            <a:r>
              <a:rPr lang="en-US" altLang="zh-CN" sz="1600">
                <a:latin typeface="宋体" panose="02010600030101010101" pitchFamily="2" charset="-122"/>
                <a:ea typeface="宋体" panose="02010600030101010101" pitchFamily="2" charset="-122"/>
                <a:sym typeface="+mn-ea"/>
              </a:rPr>
              <a:t>border</a:t>
            </a:r>
            <a:r>
              <a:rPr lang="zh-CN" altLang="en-US" sz="1600">
                <a:latin typeface="宋体" panose="02010600030101010101" pitchFamily="2" charset="-122"/>
                <a:ea typeface="宋体" panose="02010600030101010101" pitchFamily="2" charset="-122"/>
                <a:sym typeface="+mn-ea"/>
              </a:rPr>
              <a:t>或是单独设置都是这样的。</a:t>
            </a:r>
            <a:endParaRPr lang="zh-CN" altLang="en-US" sz="1600">
              <a:latin typeface="宋体" panose="02010600030101010101" pitchFamily="2" charset="-122"/>
              <a:ea typeface="宋体" panose="02010600030101010101" pitchFamily="2" charset="-122"/>
              <a:sym typeface="+mn-ea"/>
            </a:endParaRPr>
          </a:p>
          <a:p>
            <a:pPr fontAlgn="auto">
              <a:lnSpc>
                <a:spcPct val="150000"/>
              </a:lnSpc>
            </a:pPr>
            <a:endParaRPr lang="zh-CN" altLang="en-US" sz="1600">
              <a:latin typeface="宋体" panose="02010600030101010101" pitchFamily="2" charset="-122"/>
              <a:ea typeface="宋体" panose="02010600030101010101" pitchFamily="2" charset="-122"/>
              <a:sym typeface="+mn-ea"/>
            </a:endParaRPr>
          </a:p>
          <a:p>
            <a:pPr fontAlgn="auto">
              <a:lnSpc>
                <a:spcPct val="150000"/>
              </a:lnSpc>
            </a:pPr>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不写</a:t>
            </a:r>
            <a:r>
              <a:rPr lang="en-US" altLang="zh-CN" sz="1600">
                <a:latin typeface="宋体" panose="02010600030101010101" pitchFamily="2" charset="-122"/>
                <a:ea typeface="宋体" panose="02010600030101010101" pitchFamily="2" charset="-122"/>
                <a:sym typeface="+mn-ea"/>
              </a:rPr>
              <a:t>width</a:t>
            </a:r>
            <a:r>
              <a:rPr lang="zh-CN" altLang="en-US" sz="1600">
                <a:latin typeface="宋体" panose="02010600030101010101" pitchFamily="2" charset="-122"/>
                <a:ea typeface="宋体" panose="02010600030101010101" pitchFamily="2" charset="-122"/>
                <a:sym typeface="+mn-ea"/>
              </a:rPr>
              <a:t>会有默认</a:t>
            </a:r>
            <a:r>
              <a:rPr lang="en-US" altLang="zh-CN" sz="1600">
                <a:latin typeface="宋体" panose="02010600030101010101" pitchFamily="2" charset="-122"/>
                <a:ea typeface="宋体" panose="02010600030101010101" pitchFamily="2" charset="-122"/>
                <a:sym typeface="+mn-ea"/>
              </a:rPr>
              <a:t>3</a:t>
            </a:r>
            <a:r>
              <a:rPr lang="zh-CN" altLang="en-US" sz="1600">
                <a:latin typeface="宋体" panose="02010600030101010101" pitchFamily="2" charset="-122"/>
                <a:ea typeface="宋体" panose="02010600030101010101" pitchFamily="2" charset="-122"/>
                <a:sym typeface="+mn-ea"/>
              </a:rPr>
              <a:t>像素的值。</a:t>
            </a:r>
            <a:endParaRPr lang="zh-CN" altLang="en-US" sz="1600">
              <a:latin typeface="宋体" panose="02010600030101010101" pitchFamily="2" charset="-122"/>
              <a:ea typeface="宋体" panose="02010600030101010101" pitchFamily="2" charset="-122"/>
              <a:sym typeface="+mn-ea"/>
            </a:endParaRPr>
          </a:p>
          <a:p>
            <a:pPr fontAlgn="auto">
              <a:lnSpc>
                <a:spcPct val="150000"/>
              </a:lnSpc>
            </a:pPr>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不写颜色会默认为黑色。</a:t>
            </a:r>
            <a:endParaRPr lang="zh-CN" altLang="en-US" sz="1600">
              <a:latin typeface="宋体" panose="02010600030101010101" pitchFamily="2" charset="-122"/>
              <a:ea typeface="宋体" panose="02010600030101010101" pitchFamily="2" charset="-122"/>
              <a:sym typeface="+mn-ea"/>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53135" y="532765"/>
            <a:ext cx="7838440" cy="2676525"/>
          </a:xfrm>
          <a:prstGeom prst="rect">
            <a:avLst/>
          </a:prstGeom>
          <a:noFill/>
        </p:spPr>
        <p:txBody>
          <a:bodyPr wrap="square" rtlCol="0">
            <a:spAutoFit/>
          </a:bodyPr>
          <a:p>
            <a:pPr marL="0" indent="0" fontAlgn="auto">
              <a:lnSpc>
                <a:spcPct val="150000"/>
              </a:lnSpc>
              <a:spcBef>
                <a:spcPts val="0"/>
              </a:spcBef>
              <a:buNone/>
            </a:pPr>
            <a:r>
              <a:rPr lang="zh-CN" altLang="en-US" sz="1600" dirty="0" smtClean="0">
                <a:latin typeface="宋体" panose="02010600030101010101" pitchFamily="2" charset="-122"/>
                <a:ea typeface="宋体" panose="02010600030101010101" pitchFamily="2" charset="-122"/>
                <a:sym typeface="+mn-ea"/>
              </a:rPr>
              <a:t>内边距</a:t>
            </a:r>
            <a:endParaRPr lang="zh-CN" altLang="en-US" sz="1600" dirty="0" smtClean="0">
              <a:latin typeface="宋体" panose="02010600030101010101" pitchFamily="2" charset="-122"/>
              <a:ea typeface="宋体" panose="02010600030101010101" pitchFamily="2" charset="-122"/>
              <a:sym typeface="+mn-ea"/>
            </a:endParaRPr>
          </a:p>
          <a:p>
            <a:pPr marL="342900" indent="-342900" algn="l"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内容区域和边框之间的空间</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342900" indent="-342900" algn="l"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会扩大元素边框所占用的区域</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342900" indent="-342900" algn="l"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语法：padding:value;</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342900" indent="-342900" algn="l"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单边设置</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800100" lvl="1" indent="-342900" fontAlgn="auto">
              <a:lnSpc>
                <a:spcPct val="150000"/>
              </a:lnSpc>
              <a:spcBef>
                <a:spcPts val="0"/>
              </a:spcBef>
              <a:buSzTx/>
              <a:buFont typeface="Arial" panose="020B0604020202020204" pitchFamily="34" charset="0"/>
              <a:buChar char="•"/>
            </a:pPr>
            <a:r>
              <a:rPr lang="en-US" altLang="zh-CN" sz="1600" dirty="0" smtClean="0">
                <a:latin typeface="宋体" panose="02010600030101010101" pitchFamily="2" charset="-122"/>
                <a:ea typeface="宋体" panose="02010600030101010101" pitchFamily="2" charset="-122"/>
                <a:sym typeface="+mn-ea"/>
              </a:rPr>
              <a:t>padding-top/right/bottom/left:value;</a:t>
            </a:r>
            <a:endParaRPr lang="en-US" altLang="zh-CN" sz="1600" dirty="0" smtClean="0">
              <a:solidFill>
                <a:schemeClr val="tx1"/>
              </a:solidFill>
              <a:latin typeface="宋体" panose="02010600030101010101" pitchFamily="2" charset="-122"/>
              <a:ea typeface="宋体" panose="02010600030101010101" pitchFamily="2" charset="-122"/>
              <a:sym typeface="+mn-ea"/>
            </a:endParaRPr>
          </a:p>
          <a:p>
            <a:pPr marL="800100" lvl="1" indent="-342900" fontAlgn="auto">
              <a:lnSpc>
                <a:spcPct val="150000"/>
              </a:lnSpc>
              <a:spcBef>
                <a:spcPts val="0"/>
              </a:spcBef>
              <a:buSzTx/>
              <a:buFont typeface="Arial" panose="020B0604020202020204" pitchFamily="34" charset="0"/>
              <a:buChar char="•"/>
            </a:pPr>
            <a:r>
              <a:rPr lang="en-US" altLang="zh-CN" sz="1600" dirty="0" smtClean="0">
                <a:latin typeface="宋体" panose="02010600030101010101" pitchFamily="2" charset="-122"/>
                <a:ea typeface="宋体" panose="02010600030101010101" pitchFamily="2" charset="-122"/>
                <a:sym typeface="+mn-ea"/>
              </a:rPr>
              <a:t>value</a:t>
            </a:r>
            <a:r>
              <a:rPr lang="zh-CN" altLang="en-US" sz="1600" dirty="0" smtClean="0">
                <a:latin typeface="宋体" panose="02010600030101010101" pitchFamily="2" charset="-122"/>
                <a:ea typeface="宋体" panose="02010600030101010101" pitchFamily="2" charset="-122"/>
                <a:sym typeface="+mn-ea"/>
              </a:rPr>
              <a:t>可取值为像素，百分比，但不能为负数</a:t>
            </a:r>
            <a:endParaRPr lang="zh-CN" altLang="en-US" sz="16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61720" y="641350"/>
            <a:ext cx="7345045" cy="1938020"/>
          </a:xfrm>
          <a:prstGeom prst="rect">
            <a:avLst/>
          </a:prstGeom>
          <a:noFill/>
        </p:spPr>
        <p:txBody>
          <a:bodyPr wrap="square" rtlCol="0">
            <a:spAutoFit/>
          </a:bodyPr>
          <a:p>
            <a:pPr marL="342900" indent="-342900" algn="l"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  内边距的简写</a:t>
            </a:r>
            <a:endParaRPr lang="zh-CN" altLang="en-US" sz="1600" dirty="0" smtClean="0">
              <a:latin typeface="宋体" panose="02010600030101010101" pitchFamily="2" charset="-122"/>
              <a:ea typeface="宋体" panose="02010600030101010101" pitchFamily="2" charset="-122"/>
              <a:sym typeface="+mn-ea"/>
            </a:endParaRPr>
          </a:p>
          <a:p>
            <a:pPr marL="342900" indent="-342900" algn="l"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  padding:value(四个方向相同) ;</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342900" indent="-342900" algn="l"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  padding: value(上下) value(左右);</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342900" indent="-342900" algn="l"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  padding: value(上) value(左右) value(下);</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342900" indent="-342900" algn="l"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  padding: value(上) value(右) value(下) value(左);</a:t>
            </a:r>
            <a:endParaRPr lang="zh-CN" altLang="en-US" sz="16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52195" y="403860"/>
            <a:ext cx="7384415" cy="21837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三、怪异盒模型</a:t>
            </a:r>
            <a:endParaRPr lang="zh-CN" altLang="en-US" sz="1600">
              <a:latin typeface="宋体" panose="02010600030101010101" pitchFamily="2" charset="-122"/>
              <a:ea typeface="宋体" panose="02010600030101010101" pitchFamily="2" charset="-122"/>
            </a:endParaRPr>
          </a:p>
          <a:p>
            <a:pPr fontAlgn="auto">
              <a:lnSpc>
                <a:spcPct val="150000"/>
              </a:lnSpc>
            </a:pPr>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盒子模型分两种，一种是符合</a:t>
            </a:r>
            <a:r>
              <a:rPr lang="en-US" altLang="zh-CN" sz="1600">
                <a:latin typeface="宋体" panose="02010600030101010101" pitchFamily="2" charset="-122"/>
                <a:ea typeface="宋体" panose="02010600030101010101" pitchFamily="2" charset="-122"/>
                <a:sym typeface="+mn-ea"/>
              </a:rPr>
              <a:t>W3C</a:t>
            </a:r>
            <a:r>
              <a:rPr lang="zh-CN" altLang="en-US" sz="1600">
                <a:latin typeface="宋体" panose="02010600030101010101" pitchFamily="2" charset="-122"/>
                <a:ea typeface="宋体" panose="02010600030101010101" pitchFamily="2" charset="-122"/>
                <a:sym typeface="+mn-ea"/>
              </a:rPr>
              <a:t>规范的标准例子模型，另一种是</a:t>
            </a:r>
            <a:r>
              <a:rPr lang="en-US" altLang="zh-CN" sz="1600">
                <a:latin typeface="宋体" panose="02010600030101010101" pitchFamily="2" charset="-122"/>
                <a:ea typeface="宋体" panose="02010600030101010101" pitchFamily="2" charset="-122"/>
                <a:sym typeface="+mn-ea"/>
              </a:rPr>
              <a:t>IE</a:t>
            </a:r>
            <a:r>
              <a:rPr lang="zh-CN" altLang="en-US" sz="1600">
                <a:latin typeface="宋体" panose="02010600030101010101" pitchFamily="2" charset="-122"/>
                <a:ea typeface="宋体" panose="02010600030101010101" pitchFamily="2" charset="-122"/>
                <a:sym typeface="+mn-ea"/>
              </a:rPr>
              <a:t>的盒子模型，</a:t>
            </a:r>
            <a:r>
              <a:rPr lang="en-US" altLang="zh-CN" sz="1600">
                <a:latin typeface="宋体" panose="02010600030101010101" pitchFamily="2" charset="-122"/>
                <a:ea typeface="宋体" panose="02010600030101010101" pitchFamily="2" charset="-122"/>
                <a:sym typeface="+mn-ea"/>
              </a:rPr>
              <a:t>IE</a:t>
            </a:r>
            <a:r>
              <a:rPr lang="zh-CN" altLang="en-US" sz="1600">
                <a:latin typeface="宋体" panose="02010600030101010101" pitchFamily="2" charset="-122"/>
                <a:ea typeface="宋体" panose="02010600030101010101" pitchFamily="2" charset="-122"/>
                <a:sym typeface="+mn-ea"/>
              </a:rPr>
              <a:t>的盒子模型也被叫怪异盒子。</a:t>
            </a:r>
            <a:endParaRPr lang="zh-CN" altLang="en-US" sz="1600">
              <a:latin typeface="宋体" panose="02010600030101010101" pitchFamily="2" charset="-122"/>
              <a:ea typeface="宋体" panose="02010600030101010101" pitchFamily="2" charset="-122"/>
              <a:sym typeface="+mn-ea"/>
            </a:endParaRPr>
          </a:p>
          <a:p>
            <a:pPr fontAlgn="auto">
              <a:lnSpc>
                <a:spcPct val="150000"/>
              </a:lnSpc>
            </a:pPr>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可以看到 IE 盒子模型也包括 margin、border、padding、content，不过，和标准 盒子模型不同的是：IE 盒子模型的宽，包含了 border 和 pading。</a:t>
            </a:r>
            <a:endParaRPr lang="zh-CN" altLang="en-US" sz="1600">
              <a:latin typeface="宋体" panose="02010600030101010101" pitchFamily="2" charset="-122"/>
              <a:ea typeface="宋体" panose="02010600030101010101" pitchFamily="2" charset="-122"/>
              <a:sym typeface="+mn-ea"/>
            </a:endParaRPr>
          </a:p>
          <a:p>
            <a:pPr fontAlgn="auto">
              <a:lnSpc>
                <a:spcPct val="150000"/>
              </a:lnSpc>
            </a:pPr>
            <a:endParaRPr lang="zh-CN" altLang="en-US" sz="160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2510790" y="2358390"/>
            <a:ext cx="4123055" cy="23406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9950" y="445770"/>
            <a:ext cx="7404735" cy="337185"/>
          </a:xfrm>
          <a:prstGeom prst="rect">
            <a:avLst/>
          </a:prstGeom>
          <a:noFill/>
        </p:spPr>
        <p:txBody>
          <a:bodyPr wrap="square" rtlCol="0">
            <a:spAutoFit/>
          </a:bodyPr>
          <a:lstStyle/>
          <a:p>
            <a:r>
              <a:rPr lang="zh-CN" altLang="en-US" sz="1600">
                <a:latin typeface="宋体" panose="02010600030101010101" pitchFamily="2" charset="-122"/>
                <a:ea typeface="宋体" panose="02010600030101010101" pitchFamily="2" charset="-122"/>
              </a:rPr>
              <a:t>首页参考</a:t>
            </a:r>
            <a:endParaRPr lang="zh-CN" altLang="en-US" sz="160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1219835" y="782955"/>
            <a:ext cx="6703695" cy="42030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11250" y="404495"/>
            <a:ext cx="7631430" cy="4485005"/>
          </a:xfrm>
          <a:prstGeom prst="rect">
            <a:avLst/>
          </a:prstGeom>
          <a:noFill/>
        </p:spPr>
        <p:txBody>
          <a:bodyPr wrap="square" rtlCol="0">
            <a:spAutoFit/>
          </a:bodyPr>
          <a:p>
            <a:pPr marL="0" marR="0" indent="0" algn="l" defTabSz="825500" rtl="0" latinLnBrk="0" hangingPunct="0">
              <a:spcBef>
                <a:spcPts val="0"/>
              </a:spcBef>
              <a:spcAft>
                <a:spcPts val="0"/>
              </a:spcAft>
              <a:buClrTx/>
              <a:buSzTx/>
              <a:buFontTx/>
              <a:buNone/>
            </a:pPr>
            <a:r>
              <a:rPr lang="en-US" altLang="zh-CN" sz="1600">
                <a:solidFill>
                  <a:schemeClr val="tx1"/>
                </a:solidFill>
                <a:latin typeface="宋体" panose="02010600030101010101" pitchFamily="2" charset="-122"/>
                <a:ea typeface="宋体" panose="02010600030101010101" pitchFamily="2" charset="-122"/>
                <a:sym typeface="Helvetica Light"/>
              </a:rPr>
              <a:t>Box-sizing </a:t>
            </a:r>
            <a:endParaRPr lang="en-US" altLang="zh-CN" sz="1600">
              <a:solidFill>
                <a:schemeClr val="tx1"/>
              </a:solidFill>
              <a:latin typeface="宋体" panose="02010600030101010101" pitchFamily="2" charset="-122"/>
              <a:ea typeface="宋体" panose="02010600030101010101" pitchFamily="2" charset="-122"/>
              <a:sym typeface="Helvetica Light"/>
            </a:endParaRPr>
          </a:p>
          <a:p>
            <a:pPr marL="0" marR="0" indent="0" algn="l" defTabSz="825500" rtl="0" latinLnBrk="0" hangingPunct="0">
              <a:spcBef>
                <a:spcPts val="0"/>
              </a:spcBef>
              <a:spcAft>
                <a:spcPts val="0"/>
              </a:spcAft>
              <a:buClrTx/>
              <a:buSzTx/>
              <a:buFontTx/>
              <a:buNone/>
            </a:pPr>
            <a:endParaRPr lang="en-US" altLang="zh-CN" sz="1600">
              <a:solidFill>
                <a:schemeClr val="tx1"/>
              </a:solidFill>
              <a:latin typeface="宋体" panose="02010600030101010101" pitchFamily="2" charset="-122"/>
              <a:ea typeface="宋体" panose="02010600030101010101" pitchFamily="2" charset="-122"/>
              <a:sym typeface="Helvetica Light"/>
            </a:endParaRPr>
          </a:p>
          <a:p>
            <a:pPr marL="0" marR="0" indent="0" algn="l" defTabSz="825500" rtl="0" fontAlgn="auto" hangingPunct="0">
              <a:lnSpc>
                <a:spcPct val="150000"/>
              </a:lnSpc>
              <a:spcBef>
                <a:spcPts val="0"/>
              </a:spcBef>
              <a:spcAft>
                <a:spcPts val="0"/>
              </a:spcAft>
              <a:buClrTx/>
              <a:buSzTx/>
              <a:buFontTx/>
              <a:buNone/>
            </a:pP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	</a:t>
            </a:r>
            <a:r>
              <a:rPr sz="1600">
                <a:ln>
                  <a:noFill/>
                </a:ln>
                <a:solidFill>
                  <a:schemeClr val="tx1"/>
                </a:solidFill>
                <a:effectLst/>
                <a:uFillTx/>
                <a:latin typeface="宋体" panose="02010600030101010101" pitchFamily="2" charset="-122"/>
                <a:ea typeface="宋体" panose="02010600030101010101" pitchFamily="2" charset="-122"/>
                <a:sym typeface="Helvetica Light"/>
              </a:rPr>
              <a:t>box-sizing属性允许你以</a:t>
            </a:r>
            <a:r>
              <a:rPr lang="en-US" sz="1600">
                <a:ln>
                  <a:noFill/>
                </a:ln>
                <a:solidFill>
                  <a:schemeClr val="tx1"/>
                </a:solidFill>
                <a:effectLst/>
                <a:uFillTx/>
                <a:latin typeface="宋体" panose="02010600030101010101" pitchFamily="2" charset="-122"/>
                <a:ea typeface="宋体" panose="02010600030101010101" pitchFamily="2" charset="-122"/>
                <a:sym typeface="Helvetica Light"/>
              </a:rPr>
              <a:t>“W3C</a:t>
            </a:r>
            <a:r>
              <a:rPr lang="zh-CN" altLang="en-US" sz="1600">
                <a:ln>
                  <a:noFill/>
                </a:ln>
                <a:solidFill>
                  <a:schemeClr val="tx1"/>
                </a:solidFill>
                <a:effectLst/>
                <a:uFillTx/>
                <a:latin typeface="宋体" panose="02010600030101010101" pitchFamily="2" charset="-122"/>
                <a:ea typeface="宋体" panose="02010600030101010101" pitchFamily="2" charset="-122"/>
                <a:sym typeface="Helvetica Light"/>
              </a:rPr>
              <a:t>的盒模型</a:t>
            </a: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a:t>
            </a:r>
            <a:r>
              <a:rPr lang="zh-CN" altLang="en-US" sz="1600">
                <a:ln>
                  <a:noFill/>
                </a:ln>
                <a:solidFill>
                  <a:schemeClr val="tx1"/>
                </a:solidFill>
                <a:effectLst/>
                <a:uFillTx/>
                <a:latin typeface="宋体" panose="02010600030101010101" pitchFamily="2" charset="-122"/>
                <a:ea typeface="宋体" panose="02010600030101010101" pitchFamily="2" charset="-122"/>
                <a:sym typeface="Helvetica Light"/>
              </a:rPr>
              <a:t>或</a:t>
            </a: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“IE</a:t>
            </a:r>
            <a:r>
              <a:rPr lang="zh-CN" altLang="en-US" sz="1600">
                <a:ln>
                  <a:noFill/>
                </a:ln>
                <a:solidFill>
                  <a:schemeClr val="tx1"/>
                </a:solidFill>
                <a:effectLst/>
                <a:uFillTx/>
                <a:latin typeface="宋体" panose="02010600030101010101" pitchFamily="2" charset="-122"/>
                <a:ea typeface="宋体" panose="02010600030101010101" pitchFamily="2" charset="-122"/>
                <a:sym typeface="Helvetica Light"/>
              </a:rPr>
              <a:t>盒模型</a:t>
            </a: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a:t>
            </a:r>
            <a:r>
              <a:rPr lang="zh-CN" altLang="en-US" sz="1600">
                <a:ln>
                  <a:noFill/>
                </a:ln>
                <a:solidFill>
                  <a:schemeClr val="tx1"/>
                </a:solidFill>
                <a:effectLst/>
                <a:uFillTx/>
                <a:latin typeface="宋体" panose="02010600030101010101" pitchFamily="2" charset="-122"/>
                <a:ea typeface="宋体" panose="02010600030101010101" pitchFamily="2" charset="-122"/>
                <a:sym typeface="Helvetica Light"/>
              </a:rPr>
              <a:t>来</a:t>
            </a:r>
            <a:r>
              <a:rPr sz="1600">
                <a:ln>
                  <a:noFill/>
                </a:ln>
                <a:solidFill>
                  <a:schemeClr val="tx1"/>
                </a:solidFill>
                <a:effectLst/>
                <a:uFillTx/>
                <a:latin typeface="宋体" panose="02010600030101010101" pitchFamily="2" charset="-122"/>
                <a:ea typeface="宋体" panose="02010600030101010101" pitchFamily="2" charset="-122"/>
                <a:sym typeface="Helvetica Light"/>
              </a:rPr>
              <a:t>定义元素，以适应区域。</a:t>
            </a:r>
            <a:r>
              <a:rPr lang="zh-CN" sz="1600">
                <a:ln>
                  <a:noFill/>
                </a:ln>
                <a:solidFill>
                  <a:schemeClr val="tx1"/>
                </a:solidFill>
                <a:effectLst/>
                <a:uFillTx/>
                <a:latin typeface="宋体" panose="02010600030101010101" pitchFamily="2" charset="-122"/>
                <a:ea typeface="宋体" panose="02010600030101010101" pitchFamily="2" charset="-122"/>
                <a:sym typeface="Helvetica Light"/>
              </a:rPr>
              <a:t>换句话说，当前元素使用哪种盒模型，可以由</a:t>
            </a: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box-sizing</a:t>
            </a:r>
            <a:r>
              <a:rPr lang="zh-CN" altLang="en-US" sz="1600">
                <a:ln>
                  <a:noFill/>
                </a:ln>
                <a:solidFill>
                  <a:schemeClr val="tx1"/>
                </a:solidFill>
                <a:effectLst/>
                <a:uFillTx/>
                <a:latin typeface="宋体" panose="02010600030101010101" pitchFamily="2" charset="-122"/>
                <a:ea typeface="宋体" panose="02010600030101010101" pitchFamily="2" charset="-122"/>
                <a:sym typeface="Helvetica Light"/>
              </a:rPr>
              <a:t>属性来指定</a:t>
            </a:r>
            <a:endParaRPr kumimoji="0" lang="zh-CN" altLang="en-US" sz="1600" b="0" i="0" u="none" strike="noStrike" cap="none" spc="0" normalizeH="0" baseline="0">
              <a:ln>
                <a:noFill/>
              </a:ln>
              <a:solidFill>
                <a:schemeClr val="tx1"/>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fontAlgn="auto" hangingPunct="0">
              <a:lnSpc>
                <a:spcPct val="150000"/>
              </a:lnSpc>
              <a:spcBef>
                <a:spcPts val="0"/>
              </a:spcBef>
              <a:spcAft>
                <a:spcPts val="0"/>
              </a:spcAft>
              <a:buClrTx/>
              <a:buSzTx/>
              <a:buFontTx/>
              <a:buNone/>
            </a:pP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	</a:t>
            </a:r>
            <a:r>
              <a:rPr lang="zh-CN" altLang="en-US" sz="1600">
                <a:ln>
                  <a:noFill/>
                </a:ln>
                <a:solidFill>
                  <a:schemeClr val="tx1"/>
                </a:solidFill>
                <a:effectLst/>
                <a:uFillTx/>
                <a:latin typeface="宋体" panose="02010600030101010101" pitchFamily="2" charset="-122"/>
                <a:ea typeface="宋体" panose="02010600030101010101" pitchFamily="2" charset="-122"/>
                <a:sym typeface="Helvetica Light"/>
              </a:rPr>
              <a:t>它有两个值</a:t>
            </a:r>
            <a:endParaRPr kumimoji="0" lang="zh-CN" altLang="en-US" sz="1600" b="0" i="0" u="none" strike="noStrike" cap="none" spc="0" normalizeH="0" baseline="0">
              <a:ln>
                <a:noFill/>
              </a:ln>
              <a:solidFill>
                <a:schemeClr val="tx1"/>
              </a:solidFill>
              <a:effectLst/>
              <a:uFillTx/>
              <a:latin typeface="宋体" panose="02010600030101010101" pitchFamily="2" charset="-122"/>
              <a:ea typeface="宋体" panose="02010600030101010101" pitchFamily="2" charset="-122"/>
              <a:cs typeface="+mn-cs"/>
              <a:sym typeface="Helvetica Light"/>
            </a:endParaRPr>
          </a:p>
          <a:p>
            <a:pPr marL="1485900" marR="0" lvl="2" indent="0" algn="l" defTabSz="825500" rtl="0" fontAlgn="auto" hangingPunct="0">
              <a:lnSpc>
                <a:spcPct val="150000"/>
              </a:lnSpc>
              <a:spcBef>
                <a:spcPts val="0"/>
              </a:spcBef>
              <a:spcAft>
                <a:spcPts val="0"/>
              </a:spcAft>
              <a:buClrTx/>
              <a:buSzTx/>
              <a:buFont typeface="Arial" panose="020B0604020202020204" pitchFamily="34" charset="0"/>
              <a:buChar char="•"/>
            </a:pP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	</a:t>
            </a:r>
            <a:r>
              <a:rPr lang="en-US" altLang="zh-CN" sz="1600">
                <a:ln>
                  <a:noFill/>
                </a:ln>
                <a:solidFill>
                  <a:srgbClr val="FF0000"/>
                </a:solidFill>
                <a:effectLst/>
                <a:uFillTx/>
                <a:latin typeface="宋体" panose="02010600030101010101" pitchFamily="2" charset="-122"/>
                <a:ea typeface="宋体" panose="02010600030101010101" pitchFamily="2" charset="-122"/>
                <a:sym typeface="Helvetica Light"/>
              </a:rPr>
              <a:t>content-box</a:t>
            </a:r>
            <a:r>
              <a:rPr lang="zh-CN" altLang="en-US" sz="1600">
                <a:ln>
                  <a:noFill/>
                </a:ln>
                <a:solidFill>
                  <a:srgbClr val="FF0000"/>
                </a:solidFill>
                <a:effectLst/>
                <a:uFillTx/>
                <a:latin typeface="宋体" panose="02010600030101010101" pitchFamily="2" charset="-122"/>
                <a:ea typeface="宋体" panose="02010600030101010101" pitchFamily="2" charset="-122"/>
                <a:sym typeface="Helvetica Light"/>
              </a:rPr>
              <a:t>（标准）</a:t>
            </a:r>
            <a:endParaRPr kumimoji="0" lang="zh-CN" altLang="en-US" sz="1600" b="0" i="0" u="none" strike="noStrike" cap="none" spc="0" normalizeH="0" baseline="0">
              <a:ln>
                <a:noFill/>
              </a:ln>
              <a:solidFill>
                <a:srgbClr val="FF0000"/>
              </a:solidFill>
              <a:effectLst/>
              <a:uFillTx/>
              <a:latin typeface="宋体" panose="02010600030101010101" pitchFamily="2" charset="-122"/>
              <a:ea typeface="宋体" panose="02010600030101010101" pitchFamily="2" charset="-122"/>
              <a:cs typeface="+mn-cs"/>
              <a:sym typeface="Helvetica Light"/>
            </a:endParaRPr>
          </a:p>
          <a:p>
            <a:pPr marL="914400" marR="0" lvl="2" indent="0" algn="l" defTabSz="825500" rtl="0" fontAlgn="auto" hangingPunct="0">
              <a:lnSpc>
                <a:spcPct val="150000"/>
              </a:lnSpc>
              <a:spcBef>
                <a:spcPts val="0"/>
              </a:spcBef>
              <a:spcAft>
                <a:spcPts val="0"/>
              </a:spcAft>
              <a:buClrTx/>
              <a:buSzTx/>
              <a:buFont typeface="Arial" panose="020B0604020202020204" pitchFamily="34" charset="0"/>
            </a:pP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	padding</a:t>
            </a:r>
            <a:r>
              <a:rPr lang="zh-CN" altLang="en-US" sz="1600">
                <a:ln>
                  <a:noFill/>
                </a:ln>
                <a:solidFill>
                  <a:schemeClr val="tx1"/>
                </a:solidFill>
                <a:effectLst/>
                <a:uFillTx/>
                <a:latin typeface="宋体" panose="02010600030101010101" pitchFamily="2" charset="-122"/>
                <a:ea typeface="宋体" panose="02010600030101010101" pitchFamily="2" charset="-122"/>
                <a:sym typeface="Helvetica Light"/>
              </a:rPr>
              <a:t>和</a:t>
            </a: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border</a:t>
            </a:r>
            <a:r>
              <a:rPr lang="zh-CN" altLang="en-US" sz="1600">
                <a:ln>
                  <a:noFill/>
                </a:ln>
                <a:solidFill>
                  <a:schemeClr val="tx1"/>
                </a:solidFill>
                <a:effectLst/>
                <a:uFillTx/>
                <a:latin typeface="宋体" panose="02010600030101010101" pitchFamily="2" charset="-122"/>
                <a:ea typeface="宋体" panose="02010600030101010101" pitchFamily="2" charset="-122"/>
                <a:sym typeface="Helvetica Light"/>
              </a:rPr>
              <a:t>不被包含在</a:t>
            </a: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width</a:t>
            </a:r>
            <a:r>
              <a:rPr lang="zh-CN" altLang="en-US" sz="1600">
                <a:ln>
                  <a:noFill/>
                </a:ln>
                <a:solidFill>
                  <a:schemeClr val="tx1"/>
                </a:solidFill>
                <a:effectLst/>
                <a:uFillTx/>
                <a:latin typeface="宋体" panose="02010600030101010101" pitchFamily="2" charset="-122"/>
                <a:ea typeface="宋体" panose="02010600030101010101" pitchFamily="2" charset="-122"/>
                <a:sym typeface="Helvetica Light"/>
              </a:rPr>
              <a:t>和</a:t>
            </a: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height</a:t>
            </a:r>
            <a:r>
              <a:rPr lang="zh-CN" altLang="en-US" sz="1600">
                <a:ln>
                  <a:noFill/>
                </a:ln>
                <a:solidFill>
                  <a:schemeClr val="tx1"/>
                </a:solidFill>
                <a:effectLst/>
                <a:uFillTx/>
                <a:latin typeface="宋体" panose="02010600030101010101" pitchFamily="2" charset="-122"/>
                <a:ea typeface="宋体" panose="02010600030101010101" pitchFamily="2" charset="-122"/>
                <a:sym typeface="Helvetica Light"/>
              </a:rPr>
              <a:t>内，元素的实际大小为宽高</a:t>
            </a: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+border+padding</a:t>
            </a:r>
            <a:r>
              <a:rPr lang="zh-CN" altLang="en-US" sz="1600">
                <a:ln>
                  <a:noFill/>
                </a:ln>
                <a:solidFill>
                  <a:schemeClr val="tx1"/>
                </a:solidFill>
                <a:effectLst/>
                <a:uFillTx/>
                <a:latin typeface="宋体" panose="02010600030101010101" pitchFamily="2" charset="-122"/>
                <a:ea typeface="宋体" panose="02010600030101010101" pitchFamily="2" charset="-122"/>
                <a:sym typeface="Helvetica Light"/>
              </a:rPr>
              <a:t>，此为标准模式下的盒模型。</a:t>
            </a:r>
            <a:endParaRPr kumimoji="0" lang="zh-CN" altLang="en-US" sz="1600" b="0" i="0" u="none" strike="noStrike" cap="none" spc="0" normalizeH="0" baseline="0">
              <a:ln>
                <a:noFill/>
              </a:ln>
              <a:solidFill>
                <a:schemeClr val="tx1"/>
              </a:solidFill>
              <a:effectLst/>
              <a:uFillTx/>
              <a:latin typeface="宋体" panose="02010600030101010101" pitchFamily="2" charset="-122"/>
              <a:ea typeface="宋体" panose="02010600030101010101" pitchFamily="2" charset="-122"/>
              <a:cs typeface="+mn-cs"/>
              <a:sym typeface="Helvetica Light"/>
            </a:endParaRPr>
          </a:p>
          <a:p>
            <a:pPr marL="914400" marR="0" lvl="2" indent="0" algn="l" defTabSz="825500" rtl="0" fontAlgn="auto" hangingPunct="0">
              <a:lnSpc>
                <a:spcPct val="150000"/>
              </a:lnSpc>
              <a:spcBef>
                <a:spcPts val="0"/>
              </a:spcBef>
              <a:spcAft>
                <a:spcPts val="0"/>
              </a:spcAft>
              <a:buClrTx/>
              <a:buSzTx/>
              <a:buFont typeface="Arial" panose="020B0604020202020204" pitchFamily="34" charset="0"/>
            </a:pPr>
            <a:endParaRPr kumimoji="0" lang="zh-CN" altLang="en-US" sz="1600" b="0" i="0" u="none" strike="noStrike" cap="none" spc="0" normalizeH="0" baseline="0">
              <a:ln>
                <a:noFill/>
              </a:ln>
              <a:solidFill>
                <a:schemeClr val="tx1"/>
              </a:solidFill>
              <a:effectLst/>
              <a:uFillTx/>
              <a:latin typeface="宋体" panose="02010600030101010101" pitchFamily="2" charset="-122"/>
              <a:ea typeface="宋体" panose="02010600030101010101" pitchFamily="2" charset="-122"/>
              <a:cs typeface="+mn-cs"/>
              <a:sym typeface="Helvetica Light"/>
            </a:endParaRPr>
          </a:p>
          <a:p>
            <a:pPr marL="1485900" marR="0" lvl="2" indent="0" algn="l" defTabSz="825500" rtl="0" fontAlgn="auto" hangingPunct="0">
              <a:lnSpc>
                <a:spcPct val="150000"/>
              </a:lnSpc>
              <a:spcBef>
                <a:spcPts val="0"/>
              </a:spcBef>
              <a:spcAft>
                <a:spcPts val="0"/>
              </a:spcAft>
              <a:buClrTx/>
              <a:buSzTx/>
              <a:buFont typeface="Arial" panose="020B0604020202020204" pitchFamily="34" charset="0"/>
              <a:buChar char="•"/>
            </a:pP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	</a:t>
            </a:r>
            <a:r>
              <a:rPr lang="en-US" altLang="zh-CN" sz="1600">
                <a:ln>
                  <a:noFill/>
                </a:ln>
                <a:solidFill>
                  <a:srgbClr val="FF0000"/>
                </a:solidFill>
                <a:effectLst/>
                <a:uFillTx/>
                <a:latin typeface="宋体" panose="02010600030101010101" pitchFamily="2" charset="-122"/>
                <a:ea typeface="宋体" panose="02010600030101010101" pitchFamily="2" charset="-122"/>
                <a:sym typeface="Helvetica Light"/>
              </a:rPr>
              <a:t>border-box</a:t>
            </a:r>
            <a:r>
              <a:rPr lang="zh-CN" altLang="en-US" sz="1600">
                <a:ln>
                  <a:noFill/>
                </a:ln>
                <a:solidFill>
                  <a:srgbClr val="FF0000"/>
                </a:solidFill>
                <a:effectLst/>
                <a:uFillTx/>
                <a:latin typeface="宋体" panose="02010600030101010101" pitchFamily="2" charset="-122"/>
                <a:ea typeface="宋体" panose="02010600030101010101" pitchFamily="2" charset="-122"/>
                <a:sym typeface="Helvetica Light"/>
              </a:rPr>
              <a:t>（怪异）</a:t>
            </a:r>
            <a:endParaRPr kumimoji="0" lang="zh-CN" altLang="en-US" sz="1600" b="0" i="0" u="none" strike="noStrike" cap="none" spc="0" normalizeH="0" baseline="0">
              <a:ln>
                <a:noFill/>
              </a:ln>
              <a:solidFill>
                <a:srgbClr val="FF0000"/>
              </a:solidFill>
              <a:effectLst/>
              <a:uFillTx/>
              <a:latin typeface="宋体" panose="02010600030101010101" pitchFamily="2" charset="-122"/>
              <a:ea typeface="宋体" panose="02010600030101010101" pitchFamily="2" charset="-122"/>
              <a:cs typeface="+mn-cs"/>
              <a:sym typeface="Helvetica Light"/>
            </a:endParaRPr>
          </a:p>
          <a:p>
            <a:pPr marL="914400" marR="0" lvl="2" indent="0" algn="l" defTabSz="825500" rtl="0" fontAlgn="auto" hangingPunct="0">
              <a:lnSpc>
                <a:spcPct val="150000"/>
              </a:lnSpc>
              <a:spcBef>
                <a:spcPts val="0"/>
              </a:spcBef>
              <a:spcAft>
                <a:spcPts val="0"/>
              </a:spcAft>
              <a:buClrTx/>
              <a:buSzTx/>
              <a:buFont typeface="Arial" panose="020B0604020202020204" pitchFamily="34" charset="0"/>
            </a:pP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	padding</a:t>
            </a:r>
            <a:r>
              <a:rPr lang="zh-CN" altLang="en-US" sz="1600">
                <a:ln>
                  <a:noFill/>
                </a:ln>
                <a:solidFill>
                  <a:schemeClr val="tx1"/>
                </a:solidFill>
                <a:effectLst/>
                <a:uFillTx/>
                <a:latin typeface="宋体" panose="02010600030101010101" pitchFamily="2" charset="-122"/>
                <a:ea typeface="宋体" panose="02010600030101010101" pitchFamily="2" charset="-122"/>
                <a:sym typeface="Helvetica Light"/>
              </a:rPr>
              <a:t>和</a:t>
            </a: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border</a:t>
            </a:r>
            <a:r>
              <a:rPr lang="zh-CN" altLang="en-US" sz="1600">
                <a:ln>
                  <a:noFill/>
                </a:ln>
                <a:solidFill>
                  <a:schemeClr val="tx1"/>
                </a:solidFill>
                <a:effectLst/>
                <a:uFillTx/>
                <a:latin typeface="宋体" panose="02010600030101010101" pitchFamily="2" charset="-122"/>
                <a:ea typeface="宋体" panose="02010600030101010101" pitchFamily="2" charset="-122"/>
                <a:sym typeface="Helvetica Light"/>
              </a:rPr>
              <a:t>被包含在定义的</a:t>
            </a: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width</a:t>
            </a:r>
            <a:r>
              <a:rPr lang="zh-CN" altLang="en-US" sz="1600">
                <a:ln>
                  <a:noFill/>
                </a:ln>
                <a:solidFill>
                  <a:schemeClr val="tx1"/>
                </a:solidFill>
                <a:effectLst/>
                <a:uFillTx/>
                <a:latin typeface="宋体" panose="02010600030101010101" pitchFamily="2" charset="-122"/>
                <a:ea typeface="宋体" panose="02010600030101010101" pitchFamily="2" charset="-122"/>
                <a:sym typeface="Helvetica Light"/>
              </a:rPr>
              <a:t>和</a:t>
            </a: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height</a:t>
            </a:r>
            <a:r>
              <a:rPr lang="zh-CN" altLang="en-US" sz="1600">
                <a:ln>
                  <a:noFill/>
                </a:ln>
                <a:solidFill>
                  <a:schemeClr val="tx1"/>
                </a:solidFill>
                <a:effectLst/>
                <a:uFillTx/>
                <a:latin typeface="宋体" panose="02010600030101010101" pitchFamily="2" charset="-122"/>
                <a:ea typeface="宋体" panose="02010600030101010101" pitchFamily="2" charset="-122"/>
                <a:sym typeface="Helvetica Light"/>
              </a:rPr>
              <a:t>中，元素实际的大小为你定义了多宽就是多宽。此属性为怪异模式下的盒模型。</a:t>
            </a:r>
            <a:endParaRPr kumimoji="0" lang="zh-CN" altLang="en-US" sz="1600" b="0" i="0" u="none" strike="noStrike" cap="none" spc="0" normalizeH="0" baseline="0">
              <a:ln>
                <a:noFill/>
              </a:ln>
              <a:solidFill>
                <a:schemeClr val="tx1"/>
              </a:solidFill>
              <a:effectLst/>
              <a:uFillTx/>
              <a:latin typeface="宋体" panose="02010600030101010101" pitchFamily="2" charset="-122"/>
              <a:ea typeface="宋体" panose="02010600030101010101" pitchFamily="2" charset="-122"/>
              <a:cs typeface="+mn-cs"/>
              <a:sym typeface="Helvetica Light"/>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2820" y="553085"/>
            <a:ext cx="7374890" cy="4453890"/>
          </a:xfrm>
          <a:prstGeom prst="rect">
            <a:avLst/>
          </a:prstGeom>
          <a:noFill/>
        </p:spPr>
        <p:txBody>
          <a:bodyPr wrap="square" rtlCol="0">
            <a:spAutoFit/>
          </a:bodyPr>
          <a:lstStyle/>
          <a:p>
            <a:r>
              <a:rPr lang="zh-CN" altLang="en-US"/>
              <a:t>准备工作</a:t>
            </a:r>
            <a:endParaRPr lang="en-US" altLang="zh-CN"/>
          </a:p>
          <a:p>
            <a:endParaRPr lang="en-US" altLang="zh-CN"/>
          </a:p>
          <a:p>
            <a:endParaRPr lang="en-US" altLang="zh-CN"/>
          </a:p>
          <a:p>
            <a:endParaRPr lang="zh-CN" altLang="en-US"/>
          </a:p>
          <a:p>
            <a:r>
              <a:rPr lang="zh-CN" altLang="en-US"/>
              <a:t>目录创建</a:t>
            </a:r>
            <a:endParaRPr lang="en-US" altLang="zh-CN"/>
          </a:p>
          <a:p>
            <a:r>
              <a:rPr lang="en-US" altLang="zh-CN"/>
              <a:t>	./index.html </a:t>
            </a:r>
            <a:r>
              <a:rPr lang="zh-CN" altLang="en-US"/>
              <a:t>首页文件</a:t>
            </a:r>
            <a:endParaRPr lang="zh-CN" altLang="en-US"/>
          </a:p>
          <a:p>
            <a:r>
              <a:rPr lang="en-US" altLang="zh-CN"/>
              <a:t>	./css/index.css </a:t>
            </a:r>
            <a:r>
              <a:rPr lang="zh-CN" altLang="en-US"/>
              <a:t>首页</a:t>
            </a:r>
            <a:r>
              <a:rPr lang="en-US" altLang="zh-CN"/>
              <a:t>CSS</a:t>
            </a:r>
            <a:r>
              <a:rPr lang="zh-CN" altLang="en-US"/>
              <a:t>样式文件</a:t>
            </a:r>
            <a:endParaRPr lang="zh-CN" altLang="en-US"/>
          </a:p>
          <a:p>
            <a:r>
              <a:rPr lang="en-US" altLang="zh-CN"/>
              <a:t>	./js/index.js </a:t>
            </a:r>
            <a:r>
              <a:rPr lang="zh-CN" altLang="en-US"/>
              <a:t>首页</a:t>
            </a:r>
            <a:r>
              <a:rPr lang="en-US" altLang="zh-CN"/>
              <a:t>JS</a:t>
            </a:r>
            <a:r>
              <a:rPr lang="zh-CN" altLang="en-US"/>
              <a:t>文件</a:t>
            </a:r>
            <a:endParaRPr lang="zh-CN" altLang="en-US"/>
          </a:p>
          <a:p>
            <a:r>
              <a:rPr lang="en-US" altLang="zh-CN"/>
              <a:t>	./img/image/</a:t>
            </a:r>
            <a:r>
              <a:rPr lang="zh-CN" altLang="en-US"/>
              <a:t>首页应用图片</a:t>
            </a:r>
            <a:endParaRPr lang="zh-CN" altLang="en-US"/>
          </a:p>
          <a:p>
            <a:r>
              <a:rPr lang="en-US" altLang="zh-CN"/>
              <a:t>	./img/picture/css</a:t>
            </a:r>
            <a:r>
              <a:rPr lang="zh-CN" altLang="en-US"/>
              <a:t>背景图片</a:t>
            </a:r>
            <a:endParaRPr lang="zh-CN" altLang="en-US"/>
          </a:p>
          <a:p>
            <a:endParaRPr lang="en-US" altLang="zh-CN"/>
          </a:p>
          <a:p>
            <a:r>
              <a:rPr lang="zh-CN" altLang="en-US"/>
              <a:t>编辑器</a:t>
            </a:r>
            <a:r>
              <a:rPr lang="en-US" altLang="zh-CN"/>
              <a:t>(</a:t>
            </a:r>
            <a:r>
              <a:rPr lang="zh-CN" altLang="en-US"/>
              <a:t>任选其一</a:t>
            </a:r>
            <a:r>
              <a:rPr lang="en-US" altLang="zh-CN"/>
              <a:t>)</a:t>
            </a:r>
            <a:endParaRPr lang="zh-CN" altLang="en-US"/>
          </a:p>
          <a:p>
            <a:r>
              <a:rPr lang="en-US" altLang="zh-CN"/>
              <a:t>	webstorm</a:t>
            </a:r>
            <a:endParaRPr lang="en-US" altLang="zh-CN"/>
          </a:p>
          <a:p>
            <a:r>
              <a:rPr lang="en-US" altLang="zh-CN"/>
              <a:t>	nodpadd++</a:t>
            </a:r>
            <a:endParaRPr lang="en-US" altLang="zh-CN"/>
          </a:p>
          <a:p>
            <a:r>
              <a:rPr lang="en-US" altLang="zh-CN"/>
              <a:t>	sublime</a:t>
            </a:r>
            <a:endParaRPr lang="en-US" altLang="zh-CN"/>
          </a:p>
          <a:p>
            <a:endParaRPr lang="zh-CN" altLang="en-US"/>
          </a:p>
          <a:p>
            <a:r>
              <a:rPr lang="zh-CN" altLang="en-US"/>
              <a:t>颜色选取器</a:t>
            </a:r>
            <a:endParaRPr lang="zh-CN" altLang="en-US"/>
          </a:p>
          <a:p>
            <a:r>
              <a:rPr lang="en-US" altLang="zh-CN"/>
              <a:t>	</a:t>
            </a:r>
            <a:r>
              <a:rPr lang="zh-CN" altLang="en-US">
                <a:sym typeface="+mn-ea"/>
              </a:rPr>
              <a:t>学习猿地官网可下载</a:t>
            </a:r>
            <a:endParaRPr lang="zh-CN" altLang="en-US"/>
          </a:p>
          <a:p>
            <a:endParaRPr lang="zh-CN" altLang="en-US"/>
          </a:p>
          <a:p>
            <a:r>
              <a:rPr lang="zh-CN" altLang="en-US"/>
              <a:t>标尺工具</a:t>
            </a:r>
            <a:endParaRPr lang="zh-CN" altLang="en-US"/>
          </a:p>
          <a:p>
            <a:r>
              <a:rPr lang="en-US" altLang="zh-CN"/>
              <a:t>	</a:t>
            </a:r>
            <a:r>
              <a:rPr lang="zh-CN" altLang="en-US">
                <a:sym typeface="+mn-ea"/>
              </a:rPr>
              <a:t>学习猿地官网可下载</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2820" y="553085"/>
            <a:ext cx="7374890" cy="2376170"/>
          </a:xfrm>
          <a:prstGeom prst="rect">
            <a:avLst/>
          </a:prstGeom>
          <a:noFill/>
        </p:spPr>
        <p:txBody>
          <a:bodyPr wrap="square" rtlCol="0">
            <a:spAutoFit/>
          </a:bodyPr>
          <a:lstStyle/>
          <a:p>
            <a:r>
              <a:rPr lang="en-US" altLang="zh-CN"/>
              <a:t>div+css</a:t>
            </a:r>
            <a:r>
              <a:rPr lang="zh-CN" altLang="en-US"/>
              <a:t>网页布局时注意事项</a:t>
            </a:r>
            <a:endParaRPr lang="zh-CN" altLang="en-US"/>
          </a:p>
          <a:p>
            <a:r>
              <a:rPr lang="en-US" altLang="zh-CN"/>
              <a:t>	1.</a:t>
            </a:r>
            <a:r>
              <a:rPr lang="zh-CN" altLang="en-US"/>
              <a:t>对于网页进行分析，划分方块。</a:t>
            </a:r>
            <a:endParaRPr lang="zh-CN" altLang="en-US"/>
          </a:p>
          <a:p>
            <a:r>
              <a:rPr lang="en-US" altLang="zh-CN"/>
              <a:t>	2.</a:t>
            </a:r>
            <a:r>
              <a:rPr lang="zh-CN" altLang="en-US"/>
              <a:t>选择器的优先级及精确定位需要设置样式的标签。</a:t>
            </a:r>
            <a:endParaRPr lang="zh-CN" altLang="en-US"/>
          </a:p>
          <a:p>
            <a:r>
              <a:rPr lang="en-US" altLang="zh-CN"/>
              <a:t>	3.</a:t>
            </a:r>
            <a:r>
              <a:rPr lang="zh-CN" altLang="en-US"/>
              <a:t>浮动属性对于其他元素的影响</a:t>
            </a:r>
            <a:endParaRPr lang="zh-CN" altLang="en-US"/>
          </a:p>
          <a:p>
            <a:r>
              <a:rPr lang="en-US" altLang="zh-CN"/>
              <a:t>	4.</a:t>
            </a:r>
            <a:r>
              <a:rPr lang="zh-CN" altLang="en-US"/>
              <a:t>使用定位属性时，精确找到定位参考点。</a:t>
            </a:r>
            <a:endParaRPr lang="zh-CN" altLang="en-US"/>
          </a:p>
          <a:p>
            <a:r>
              <a:rPr lang="en-US" altLang="zh-CN"/>
              <a:t>	</a:t>
            </a:r>
            <a:endParaRPr lang="zh-CN" altLang="en-US"/>
          </a:p>
          <a:p>
            <a:r>
              <a:rPr lang="en-US" altLang="zh-CN"/>
              <a:t>	</a:t>
            </a:r>
            <a:endParaRPr lang="en-US" altLang="zh-CN"/>
          </a:p>
          <a:p>
            <a:endParaRPr lang="en-US" altLang="zh-CN"/>
          </a:p>
          <a:p>
            <a:r>
              <a:rPr lang="en-US" altLang="zh-CN"/>
              <a:t>	</a:t>
            </a:r>
            <a:endParaRPr lang="en-US" altLang="zh-CN"/>
          </a:p>
          <a:p>
            <a:endParaRPr lang="zh-CN" altLang="en-US"/>
          </a:p>
          <a:p>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5"/>
          <p:cNvSpPr txBox="1">
            <a:spLocks noChangeArrowheads="1"/>
          </p:cNvSpPr>
          <p:nvPr/>
        </p:nvSpPr>
        <p:spPr bwMode="auto">
          <a:xfrm>
            <a:off x="3084929" y="1830898"/>
            <a:ext cx="30198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a:solidFill>
                  <a:srgbClr val="2E4864"/>
                </a:solidFill>
                <a:latin typeface="+mn-ea"/>
                <a:ea typeface="+mn-ea"/>
              </a:rPr>
              <a:t>感谢您的支持与信任</a:t>
            </a:r>
            <a:endParaRPr lang="zh-CN" altLang="en-US" sz="2400" b="1">
              <a:solidFill>
                <a:srgbClr val="2E4864"/>
              </a:solidFill>
              <a:latin typeface="+mn-ea"/>
              <a:ea typeface="+mn-ea"/>
            </a:endParaRPr>
          </a:p>
        </p:txBody>
      </p:sp>
      <p:sp>
        <p:nvSpPr>
          <p:cNvPr id="26" name="文本框 6"/>
          <p:cNvSpPr txBox="1">
            <a:spLocks noChangeArrowheads="1"/>
          </p:cNvSpPr>
          <p:nvPr/>
        </p:nvSpPr>
        <p:spPr bwMode="auto">
          <a:xfrm>
            <a:off x="3257178" y="2588473"/>
            <a:ext cx="2848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800">
                <a:solidFill>
                  <a:schemeClr val="accent1"/>
                </a:solidFill>
                <a:latin typeface="+mn-lt"/>
                <a:ea typeface="方正兰亭黑_GBK"/>
              </a:rPr>
              <a:t>THANK YOU FOR WATCHING</a:t>
            </a:r>
            <a:endParaRPr lang="en-US" altLang="zh-CN" sz="1800">
              <a:solidFill>
                <a:schemeClr val="accent1"/>
              </a:solidFill>
              <a:latin typeface="+mn-lt"/>
              <a:ea typeface="方正兰亭黑_GBK"/>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8170" y="561975"/>
            <a:ext cx="7788275" cy="460375"/>
          </a:xfrm>
          <a:prstGeom prst="rect">
            <a:avLst/>
          </a:prstGeom>
          <a:noFill/>
        </p:spPr>
        <p:txBody>
          <a:bodyPr wrap="square" rtlCol="0">
            <a:spAutoFit/>
          </a:bodyPr>
          <a:lstStyle/>
          <a:p>
            <a:pPr fontAlgn="auto">
              <a:lnSpc>
                <a:spcPct val="150000"/>
              </a:lnSpc>
              <a:spcBef>
                <a:spcPts val="0"/>
              </a:spcBef>
            </a:pPr>
            <a:r>
              <a:rPr lang="zh-CN" altLang="en-US" sz="1600">
                <a:latin typeface="宋体" panose="02010600030101010101" pitchFamily="2" charset="-122"/>
                <a:ea typeface="宋体" panose="02010600030101010101" pitchFamily="2" charset="-122"/>
              </a:rPr>
              <a:t>页面布局常用标签</a:t>
            </a:r>
            <a:endParaRPr lang="zh-CN" altLang="en-US" sz="1600">
              <a:latin typeface="宋体" panose="02010600030101010101" pitchFamily="2" charset="-122"/>
              <a:ea typeface="宋体" panose="02010600030101010101" pitchFamily="2" charset="-122"/>
            </a:endParaRPr>
          </a:p>
        </p:txBody>
      </p:sp>
      <p:sp>
        <p:nvSpPr>
          <p:cNvPr id="3" name="文本框 2"/>
          <p:cNvSpPr txBox="1"/>
          <p:nvPr/>
        </p:nvSpPr>
        <p:spPr>
          <a:xfrm>
            <a:off x="1772920" y="1304290"/>
            <a:ext cx="7557135" cy="1960880"/>
          </a:xfrm>
          <a:prstGeom prst="rect">
            <a:avLst/>
          </a:prstGeom>
          <a:noFill/>
        </p:spPr>
        <p:txBody>
          <a:bodyPr wrap="square" rtlCol="0">
            <a:spAutoFit/>
          </a:bodyPr>
          <a:p>
            <a:r>
              <a:rPr lang="en-US" altLang="zh-CN"/>
              <a:t>&lt;div&gt;&lt;/div&gt;</a:t>
            </a:r>
            <a:r>
              <a:rPr lang="zh-CN" altLang="en-US"/>
              <a:t>无意义块状元素标签</a:t>
            </a:r>
            <a:endParaRPr lang="en-US" altLang="zh-CN"/>
          </a:p>
          <a:p>
            <a:r>
              <a:rPr lang="en-US" altLang="zh-CN"/>
              <a:t>&lt;span&gt;&lt;/span&gt; </a:t>
            </a:r>
            <a:r>
              <a:rPr lang="zh-CN" altLang="en-US"/>
              <a:t>无意义行内元素标签</a:t>
            </a:r>
            <a:endParaRPr lang="en-US" altLang="zh-CN"/>
          </a:p>
          <a:p>
            <a:r>
              <a:rPr lang="en-US" altLang="zh-CN"/>
              <a:t>&lt;p&gt;&lt;/p&gt; </a:t>
            </a:r>
            <a:r>
              <a:rPr lang="zh-CN" altLang="en-US"/>
              <a:t>段落标签</a:t>
            </a:r>
            <a:endParaRPr lang="en-US" altLang="zh-CN"/>
          </a:p>
          <a:p>
            <a:r>
              <a:rPr lang="en-US" altLang="zh-CN"/>
              <a:t>&lt;ul&gt;&lt;/ul&gt; </a:t>
            </a:r>
            <a:r>
              <a:rPr lang="zh-CN" altLang="en-US"/>
              <a:t>无序列表</a:t>
            </a:r>
            <a:endParaRPr lang="en-US" altLang="zh-CN"/>
          </a:p>
          <a:p>
            <a:r>
              <a:rPr lang="en-US" altLang="zh-CN"/>
              <a:t>&lt;li&gt;&lt;/li&gt;  </a:t>
            </a:r>
            <a:r>
              <a:rPr lang="zh-CN" altLang="en-US"/>
              <a:t>列表项</a:t>
            </a:r>
            <a:endParaRPr lang="en-US" altLang="zh-CN"/>
          </a:p>
          <a:p>
            <a:r>
              <a:rPr lang="en-US" altLang="zh-CN"/>
              <a:t>&lt;a&gt;&lt;/a&gt;  </a:t>
            </a:r>
            <a:r>
              <a:rPr lang="zh-CN" altLang="en-US"/>
              <a:t>超链接标签</a:t>
            </a:r>
            <a:endParaRPr lang="en-US" altLang="zh-CN"/>
          </a:p>
          <a:p>
            <a:r>
              <a:rPr lang="en-US" altLang="zh-CN"/>
              <a:t>&lt;img /&gt;   </a:t>
            </a:r>
            <a:r>
              <a:rPr lang="zh-CN" altLang="en-US"/>
              <a:t>图片标签</a:t>
            </a:r>
            <a:endParaRPr lang="en-US" altLang="zh-CN"/>
          </a:p>
          <a:p>
            <a:r>
              <a:rPr lang="en-US"/>
              <a:t>&lt;i&gt;&lt;/i&gt; </a:t>
            </a:r>
            <a:r>
              <a:rPr lang="zh-CN" altLang="en-US"/>
              <a:t>斜体标签</a:t>
            </a:r>
            <a:endParaRPr lang="zh-CN" altLang="en-US"/>
          </a:p>
          <a:p>
            <a:r>
              <a:rPr lang="en-US" altLang="zh-CN"/>
              <a:t>&lt;b&gt;&lt;/b&gt;</a:t>
            </a:r>
            <a:r>
              <a:rPr lang="zh-CN" altLang="en-US"/>
              <a:t>粗体标签</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8170" y="561975"/>
            <a:ext cx="7788275" cy="460375"/>
          </a:xfrm>
          <a:prstGeom prst="rect">
            <a:avLst/>
          </a:prstGeom>
          <a:noFill/>
        </p:spPr>
        <p:txBody>
          <a:bodyPr wrap="square" rtlCol="0">
            <a:spAutoFit/>
          </a:bodyPr>
          <a:lstStyle/>
          <a:p>
            <a:pPr fontAlgn="auto">
              <a:lnSpc>
                <a:spcPct val="150000"/>
              </a:lnSpc>
              <a:spcBef>
                <a:spcPts val="0"/>
              </a:spcBef>
            </a:pPr>
            <a:r>
              <a:rPr lang="zh-CN" altLang="en-US" sz="1600">
                <a:latin typeface="宋体" panose="02010600030101010101" pitchFamily="2" charset="-122"/>
                <a:ea typeface="宋体" panose="02010600030101010101" pitchFamily="2" charset="-122"/>
              </a:rPr>
              <a:t>页面布局常用选择器</a:t>
            </a:r>
            <a:endParaRPr lang="zh-CN" altLang="en-US" sz="1600">
              <a:latin typeface="宋体" panose="02010600030101010101" pitchFamily="2" charset="-122"/>
              <a:ea typeface="宋体" panose="02010600030101010101" pitchFamily="2" charset="-122"/>
            </a:endParaRPr>
          </a:p>
        </p:txBody>
      </p:sp>
      <p:sp>
        <p:nvSpPr>
          <p:cNvPr id="3" name="文本框 2"/>
          <p:cNvSpPr txBox="1"/>
          <p:nvPr/>
        </p:nvSpPr>
        <p:spPr>
          <a:xfrm>
            <a:off x="829310" y="1303655"/>
            <a:ext cx="7557135" cy="1545590"/>
          </a:xfrm>
          <a:prstGeom prst="rect">
            <a:avLst/>
          </a:prstGeom>
          <a:noFill/>
        </p:spPr>
        <p:txBody>
          <a:bodyPr wrap="square" rtlCol="0">
            <a:spAutoFit/>
          </a:bodyPr>
          <a:p>
            <a:r>
              <a:rPr lang="en-US" altLang="zh-CN"/>
              <a:t>id</a:t>
            </a:r>
            <a:r>
              <a:rPr lang="zh-CN" altLang="en-US"/>
              <a:t>选择器     </a:t>
            </a:r>
            <a:r>
              <a:rPr lang="en-US" altLang="zh-CN"/>
              <a:t>#id</a:t>
            </a:r>
            <a:endParaRPr lang="zh-CN" altLang="en-US"/>
          </a:p>
          <a:p>
            <a:r>
              <a:rPr lang="zh-CN" altLang="en-US"/>
              <a:t>类选择器    </a:t>
            </a:r>
            <a:r>
              <a:rPr lang="en-US" altLang="zh-CN"/>
              <a:t>.class</a:t>
            </a:r>
            <a:endParaRPr lang="en-US" altLang="zh-CN"/>
          </a:p>
          <a:p>
            <a:r>
              <a:rPr lang="zh-CN" altLang="en-US"/>
              <a:t>关系选择器   </a:t>
            </a:r>
            <a:r>
              <a:rPr lang="en-US" altLang="zh-CN"/>
              <a:t>div p</a:t>
            </a:r>
            <a:r>
              <a:rPr lang="zh-CN" altLang="en-US"/>
              <a:t>、</a:t>
            </a:r>
            <a:r>
              <a:rPr lang="en-US" altLang="zh-CN"/>
              <a:t>div&gt;p</a:t>
            </a:r>
            <a:r>
              <a:rPr lang="zh-CN" altLang="en-US"/>
              <a:t>、</a:t>
            </a:r>
            <a:r>
              <a:rPr lang="en-US" altLang="zh-CN"/>
              <a:t>div,p</a:t>
            </a:r>
            <a:endParaRPr lang="zh-CN" altLang="en-US"/>
          </a:p>
          <a:p>
            <a:r>
              <a:rPr lang="zh-CN" altLang="en-US"/>
              <a:t>伪类选择器    </a:t>
            </a:r>
            <a:r>
              <a:rPr lang="en-US" altLang="zh-CN"/>
              <a:t>hover</a:t>
            </a:r>
            <a:endParaRPr lang="en-US" altLang="zh-CN"/>
          </a:p>
          <a:p>
            <a:r>
              <a:rPr lang="zh-CN" altLang="en-US"/>
              <a:t>结构性伪类选择器：</a:t>
            </a:r>
            <a:r>
              <a:rPr lang="en-US" altLang="zh-CN"/>
              <a:t>E:after</a:t>
            </a:r>
            <a:r>
              <a:rPr lang="zh-CN" altLang="en-US"/>
              <a:t>、</a:t>
            </a:r>
            <a:r>
              <a:rPr lang="en-US" altLang="zh-CN"/>
              <a:t>E:before</a:t>
            </a:r>
            <a:r>
              <a:rPr lang="zh-CN" altLang="en-US"/>
              <a:t>、</a:t>
            </a:r>
            <a:r>
              <a:rPr lang="en-US" altLang="zh-CN"/>
              <a:t>E:nth-child()</a:t>
            </a:r>
            <a:r>
              <a:rPr lang="zh-CN" altLang="en-US"/>
              <a:t>、</a:t>
            </a:r>
            <a:r>
              <a:rPr lang="en-US" altLang="zh-CN"/>
              <a:t>E:first-child</a:t>
            </a:r>
            <a:r>
              <a:rPr lang="zh-CN" altLang="en-US"/>
              <a:t>、</a:t>
            </a:r>
            <a:r>
              <a:rPr lang="en-US" altLang="zh-CN"/>
              <a:t>E:last-child</a:t>
            </a:r>
            <a:endParaRPr lang="en-US" altLang="zh-CN"/>
          </a:p>
          <a:p>
            <a:endParaRPr lang="en-US" altLang="zh-CN"/>
          </a:p>
          <a:p>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3755" y="602615"/>
            <a:ext cx="7670800" cy="3415030"/>
          </a:xfrm>
          <a:prstGeom prst="rect">
            <a:avLst/>
          </a:prstGeom>
          <a:noFill/>
        </p:spPr>
        <p:txBody>
          <a:bodyPr wrap="square" rtlCol="0">
            <a:spAutoFit/>
          </a:bodyPr>
          <a:lstStyle/>
          <a:p>
            <a:pPr fontAlgn="auto">
              <a:lnSpc>
                <a:spcPct val="150000"/>
              </a:lnSpc>
              <a:spcBef>
                <a:spcPts val="0"/>
              </a:spcBef>
            </a:pPr>
            <a:r>
              <a:rPr lang="zh-CN" altLang="en-US" sz="1600" dirty="0">
                <a:solidFill>
                  <a:schemeClr val="tx1"/>
                </a:solidFill>
                <a:effectLst/>
                <a:latin typeface="宋体" panose="02010600030101010101" pitchFamily="2" charset="-122"/>
                <a:ea typeface="宋体" panose="02010600030101010101" pitchFamily="2" charset="-122"/>
                <a:sym typeface="+mn-ea"/>
              </a:rPr>
              <a:t>页面布局常用属性</a:t>
            </a:r>
            <a:r>
              <a:rPr lang="en-US" altLang="zh-CN" sz="1600" dirty="0">
                <a:solidFill>
                  <a:schemeClr val="tx1"/>
                </a:solidFill>
                <a:effectLst/>
                <a:latin typeface="宋体" panose="02010600030101010101" pitchFamily="2" charset="-122"/>
                <a:ea typeface="宋体" panose="02010600030101010101" pitchFamily="2" charset="-122"/>
                <a:sym typeface="+mn-ea"/>
              </a:rPr>
              <a:t>(</a:t>
            </a:r>
            <a:r>
              <a:rPr lang="zh-CN" altLang="en-US" sz="1600" dirty="0">
                <a:solidFill>
                  <a:schemeClr val="tx1"/>
                </a:solidFill>
                <a:effectLst/>
                <a:latin typeface="宋体" panose="02010600030101010101" pitchFamily="2" charset="-122"/>
                <a:ea typeface="宋体" panose="02010600030101010101" pitchFamily="2" charset="-122"/>
                <a:sym typeface="+mn-ea"/>
              </a:rPr>
              <a:t>一</a:t>
            </a:r>
            <a:r>
              <a:rPr lang="en-US" altLang="zh-CN" sz="1600" dirty="0">
                <a:solidFill>
                  <a:schemeClr val="tx1"/>
                </a:solidFill>
                <a:effectLst/>
                <a:latin typeface="宋体" panose="02010600030101010101" pitchFamily="2" charset="-122"/>
                <a:ea typeface="宋体" panose="02010600030101010101" pitchFamily="2" charset="-122"/>
                <a:sym typeface="+mn-ea"/>
              </a:rPr>
              <a:t>)</a:t>
            </a:r>
            <a:endParaRPr lang="zh-CN" altLang="en-US" sz="1600" dirty="0">
              <a:solidFill>
                <a:schemeClr val="tx1"/>
              </a:solidFill>
              <a:effectLst/>
              <a:latin typeface="宋体" panose="02010600030101010101" pitchFamily="2" charset="-122"/>
              <a:ea typeface="宋体" panose="02010600030101010101" pitchFamily="2" charset="-122"/>
              <a:sym typeface="+mn-ea"/>
            </a:endParaRPr>
          </a:p>
          <a:p>
            <a:pPr lvl="1" fontAlgn="auto">
              <a:lnSpc>
                <a:spcPct val="150000"/>
              </a:lnSpc>
              <a:spcBef>
                <a:spcPts val="0"/>
              </a:spcBef>
            </a:pPr>
            <a:r>
              <a:rPr lang="zh-CN" altLang="en-US" sz="1600">
                <a:latin typeface="宋体" panose="02010600030101010101" pitchFamily="2" charset="-122"/>
                <a:ea typeface="宋体" panose="02010600030101010101" pitchFamily="2" charset="-122"/>
              </a:rPr>
              <a:t>字体属性：</a:t>
            </a:r>
            <a:r>
              <a:rPr lang="en-US" altLang="zh-CN" sz="1600">
                <a:latin typeface="宋体" panose="02010600030101010101" pitchFamily="2" charset="-122"/>
                <a:ea typeface="宋体" panose="02010600030101010101" pitchFamily="2" charset="-122"/>
              </a:rPr>
              <a:t>font-size</a:t>
            </a:r>
            <a:endParaRPr lang="en-US" altLang="zh-CN" sz="1600">
              <a:latin typeface="宋体" panose="02010600030101010101" pitchFamily="2" charset="-122"/>
              <a:ea typeface="宋体" panose="02010600030101010101" pitchFamily="2" charset="-122"/>
            </a:endParaRPr>
          </a:p>
          <a:p>
            <a:pPr lvl="1" fontAlgn="auto">
              <a:lnSpc>
                <a:spcPct val="150000"/>
              </a:lnSpc>
              <a:spcBef>
                <a:spcPts val="0"/>
              </a:spcBef>
            </a:pPr>
            <a:r>
              <a:rPr lang="zh-CN" altLang="en-US" sz="1600">
                <a:latin typeface="宋体" panose="02010600030101010101" pitchFamily="2" charset="-122"/>
                <a:ea typeface="宋体" panose="02010600030101010101" pitchFamily="2" charset="-122"/>
              </a:rPr>
              <a:t>文本属性：</a:t>
            </a:r>
            <a:r>
              <a:rPr lang="en-US" altLang="zh-CN" sz="1600">
                <a:latin typeface="宋体" panose="02010600030101010101" pitchFamily="2" charset="-122"/>
                <a:ea typeface="宋体" panose="02010600030101010101" pitchFamily="2" charset="-122"/>
              </a:rPr>
              <a:t>text-decoration</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text-align</a:t>
            </a:r>
            <a:endParaRPr lang="en-US" altLang="zh-CN" sz="1600">
              <a:latin typeface="宋体" panose="02010600030101010101" pitchFamily="2" charset="-122"/>
              <a:ea typeface="宋体" panose="02010600030101010101" pitchFamily="2" charset="-122"/>
            </a:endParaRPr>
          </a:p>
          <a:p>
            <a:pPr lvl="1" fontAlgn="auto">
              <a:lnSpc>
                <a:spcPct val="150000"/>
              </a:lnSpc>
              <a:spcBef>
                <a:spcPts val="0"/>
              </a:spcBef>
            </a:pPr>
            <a:r>
              <a:rPr lang="zh-CN" altLang="en-US" sz="1600">
                <a:latin typeface="宋体" panose="02010600030101010101" pitchFamily="2" charset="-122"/>
                <a:ea typeface="宋体" panose="02010600030101010101" pitchFamily="2" charset="-122"/>
              </a:rPr>
              <a:t>首行缩进：</a:t>
            </a:r>
            <a:r>
              <a:rPr lang="en-US" altLang="zh-CN" sz="1600">
                <a:latin typeface="宋体" panose="02010600030101010101" pitchFamily="2" charset="-122"/>
                <a:ea typeface="宋体" panose="02010600030101010101" pitchFamily="2" charset="-122"/>
              </a:rPr>
              <a:t>text-indent</a:t>
            </a:r>
            <a:endParaRPr lang="en-US" altLang="zh-CN" sz="1600">
              <a:latin typeface="宋体" panose="02010600030101010101" pitchFamily="2" charset="-122"/>
              <a:ea typeface="宋体" panose="02010600030101010101" pitchFamily="2" charset="-122"/>
            </a:endParaRPr>
          </a:p>
          <a:p>
            <a:pPr lvl="1" fontAlgn="auto">
              <a:lnSpc>
                <a:spcPct val="150000"/>
              </a:lnSpc>
              <a:spcBef>
                <a:spcPts val="0"/>
              </a:spcBef>
            </a:pPr>
            <a:r>
              <a:rPr lang="zh-CN" altLang="en-US" sz="1600">
                <a:latin typeface="宋体" panose="02010600030101010101" pitchFamily="2" charset="-122"/>
                <a:ea typeface="宋体" panose="02010600030101010101" pitchFamily="2" charset="-122"/>
              </a:rPr>
              <a:t>行高：</a:t>
            </a:r>
            <a:r>
              <a:rPr lang="en-US" altLang="zh-CN" sz="1600">
                <a:latin typeface="宋体" panose="02010600030101010101" pitchFamily="2" charset="-122"/>
                <a:ea typeface="宋体" panose="02010600030101010101" pitchFamily="2" charset="-122"/>
              </a:rPr>
              <a:t>line-height</a:t>
            </a:r>
            <a:endParaRPr lang="en-US" altLang="zh-CN" sz="1600">
              <a:latin typeface="宋体" panose="02010600030101010101" pitchFamily="2" charset="-122"/>
              <a:ea typeface="宋体" panose="02010600030101010101" pitchFamily="2" charset="-122"/>
            </a:endParaRPr>
          </a:p>
          <a:p>
            <a:pPr lvl="1" fontAlgn="auto">
              <a:lnSpc>
                <a:spcPct val="150000"/>
              </a:lnSpc>
              <a:spcBef>
                <a:spcPts val="0"/>
              </a:spcBef>
            </a:pPr>
            <a:r>
              <a:rPr lang="zh-CN" altLang="en-US" sz="1600">
                <a:latin typeface="宋体" panose="02010600030101010101" pitchFamily="2" charset="-122"/>
                <a:ea typeface="宋体" panose="02010600030101010101" pitchFamily="2" charset="-122"/>
              </a:rPr>
              <a:t>宽高属性：</a:t>
            </a:r>
            <a:r>
              <a:rPr lang="en-US" altLang="zh-CN" sz="1600">
                <a:latin typeface="宋体" panose="02010600030101010101" pitchFamily="2" charset="-122"/>
                <a:ea typeface="宋体" panose="02010600030101010101" pitchFamily="2" charset="-122"/>
              </a:rPr>
              <a:t>width</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height</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min-height</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max-height</a:t>
            </a:r>
            <a:endParaRPr lang="en-US" altLang="zh-CN" sz="1600">
              <a:latin typeface="宋体" panose="02010600030101010101" pitchFamily="2" charset="-122"/>
              <a:ea typeface="宋体" panose="02010600030101010101" pitchFamily="2" charset="-122"/>
            </a:endParaRPr>
          </a:p>
          <a:p>
            <a:pPr lvl="1" fontAlgn="auto">
              <a:lnSpc>
                <a:spcPct val="150000"/>
              </a:lnSpc>
              <a:spcBef>
                <a:spcPts val="0"/>
              </a:spcBef>
            </a:pPr>
            <a:r>
              <a:rPr lang="zh-CN" altLang="en-US" sz="1600">
                <a:latin typeface="宋体" panose="02010600030101010101" pitchFamily="2" charset="-122"/>
                <a:ea typeface="宋体" panose="02010600030101010101" pitchFamily="2" charset="-122"/>
              </a:rPr>
              <a:t>背景属性：</a:t>
            </a:r>
            <a:r>
              <a:rPr lang="en-US" altLang="zh-CN" sz="1600">
                <a:latin typeface="宋体" panose="02010600030101010101" pitchFamily="2" charset="-122"/>
                <a:ea typeface="宋体" panose="02010600030101010101" pitchFamily="2" charset="-122"/>
              </a:rPr>
              <a:t>background</a:t>
            </a:r>
            <a:endParaRPr lang="en-US" altLang="zh-CN" sz="1600">
              <a:latin typeface="宋体" panose="02010600030101010101" pitchFamily="2" charset="-122"/>
              <a:ea typeface="宋体" panose="02010600030101010101" pitchFamily="2" charset="-122"/>
            </a:endParaRPr>
          </a:p>
          <a:p>
            <a:pPr lvl="1" fontAlgn="auto">
              <a:lnSpc>
                <a:spcPct val="150000"/>
              </a:lnSpc>
              <a:spcBef>
                <a:spcPts val="0"/>
              </a:spcBef>
            </a:pPr>
            <a:r>
              <a:rPr lang="zh-CN" altLang="en-US" sz="1600">
                <a:latin typeface="宋体" panose="02010600030101010101" pitchFamily="2" charset="-122"/>
                <a:ea typeface="宋体" panose="02010600030101010101" pitchFamily="2" charset="-122"/>
              </a:rPr>
              <a:t>列表属性：</a:t>
            </a:r>
            <a:r>
              <a:rPr lang="en-US" altLang="zh-CN" sz="1600">
                <a:latin typeface="宋体" panose="02010600030101010101" pitchFamily="2" charset="-122"/>
                <a:ea typeface="宋体" panose="02010600030101010101" pitchFamily="2" charset="-122"/>
              </a:rPr>
              <a:t>list-style</a:t>
            </a:r>
            <a:endParaRPr lang="en-US" altLang="zh-CN" sz="1600">
              <a:latin typeface="宋体" panose="02010600030101010101" pitchFamily="2" charset="-122"/>
              <a:ea typeface="宋体" panose="02010600030101010101" pitchFamily="2" charset="-122"/>
            </a:endParaRPr>
          </a:p>
          <a:p>
            <a:pPr lvl="1" fontAlgn="auto">
              <a:lnSpc>
                <a:spcPct val="150000"/>
              </a:lnSpc>
              <a:spcBef>
                <a:spcPts val="0"/>
              </a:spcBef>
            </a:pPr>
            <a:r>
              <a:rPr lang="zh-CN" altLang="en-US" sz="1600">
                <a:latin typeface="宋体" panose="02010600030101010101" pitchFamily="2" charset="-122"/>
                <a:ea typeface="宋体" panose="02010600030101010101" pitchFamily="2" charset="-122"/>
              </a:rPr>
              <a:t>字体颜色：</a:t>
            </a:r>
            <a:r>
              <a:rPr lang="en-US" altLang="zh-CN" sz="1600">
                <a:latin typeface="宋体" panose="02010600030101010101" pitchFamily="2" charset="-122"/>
                <a:ea typeface="宋体" panose="02010600030101010101" pitchFamily="2" charset="-122"/>
              </a:rPr>
              <a:t>color</a:t>
            </a:r>
            <a:endParaRPr lang="en-US" altLang="zh-CN" sz="16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3755" y="602615"/>
            <a:ext cx="7670800" cy="3046095"/>
          </a:xfrm>
          <a:prstGeom prst="rect">
            <a:avLst/>
          </a:prstGeom>
          <a:noFill/>
        </p:spPr>
        <p:txBody>
          <a:bodyPr wrap="square" rtlCol="0">
            <a:spAutoFit/>
          </a:bodyPr>
          <a:lstStyle/>
          <a:p>
            <a:pPr fontAlgn="auto">
              <a:lnSpc>
                <a:spcPct val="150000"/>
              </a:lnSpc>
              <a:spcBef>
                <a:spcPts val="0"/>
              </a:spcBef>
            </a:pPr>
            <a:r>
              <a:rPr lang="zh-CN" altLang="en-US" sz="1600" dirty="0">
                <a:solidFill>
                  <a:schemeClr val="tx1"/>
                </a:solidFill>
                <a:effectLst/>
                <a:latin typeface="宋体" panose="02010600030101010101" pitchFamily="2" charset="-122"/>
                <a:ea typeface="宋体" panose="02010600030101010101" pitchFamily="2" charset="-122"/>
                <a:sym typeface="+mn-ea"/>
              </a:rPr>
              <a:t>页面布局应用属性</a:t>
            </a:r>
            <a:r>
              <a:rPr lang="en-US" altLang="zh-CN" sz="1600" dirty="0">
                <a:solidFill>
                  <a:schemeClr val="tx1"/>
                </a:solidFill>
                <a:effectLst/>
                <a:latin typeface="宋体" panose="02010600030101010101" pitchFamily="2" charset="-122"/>
                <a:ea typeface="宋体" panose="02010600030101010101" pitchFamily="2" charset="-122"/>
                <a:sym typeface="+mn-ea"/>
              </a:rPr>
              <a:t>(</a:t>
            </a:r>
            <a:r>
              <a:rPr lang="zh-CN" altLang="en-US" sz="1600" dirty="0">
                <a:solidFill>
                  <a:schemeClr val="tx1"/>
                </a:solidFill>
                <a:effectLst/>
                <a:latin typeface="宋体" panose="02010600030101010101" pitchFamily="2" charset="-122"/>
                <a:ea typeface="宋体" panose="02010600030101010101" pitchFamily="2" charset="-122"/>
                <a:sym typeface="+mn-ea"/>
              </a:rPr>
              <a:t>二</a:t>
            </a:r>
            <a:r>
              <a:rPr lang="en-US" altLang="zh-CN" sz="1600" dirty="0">
                <a:solidFill>
                  <a:schemeClr val="tx1"/>
                </a:solidFill>
                <a:effectLst/>
                <a:latin typeface="宋体" panose="02010600030101010101" pitchFamily="2" charset="-122"/>
                <a:ea typeface="宋体" panose="02010600030101010101" pitchFamily="2" charset="-122"/>
                <a:sym typeface="+mn-ea"/>
              </a:rPr>
              <a:t>)</a:t>
            </a:r>
            <a:endParaRPr lang="zh-CN" altLang="en-US" sz="1600" dirty="0">
              <a:solidFill>
                <a:schemeClr val="tx1"/>
              </a:solidFill>
              <a:effectLst/>
              <a:latin typeface="宋体" panose="02010600030101010101" pitchFamily="2" charset="-122"/>
              <a:ea typeface="宋体" panose="02010600030101010101" pitchFamily="2" charset="-122"/>
              <a:sym typeface="+mn-ea"/>
            </a:endParaRPr>
          </a:p>
          <a:p>
            <a:pPr lvl="1" fontAlgn="auto">
              <a:lnSpc>
                <a:spcPct val="150000"/>
              </a:lnSpc>
              <a:spcBef>
                <a:spcPts val="0"/>
              </a:spcBef>
            </a:pPr>
            <a:r>
              <a:rPr lang="zh-CN" altLang="en-US" sz="1600">
                <a:latin typeface="宋体" panose="02010600030101010101" pitchFamily="2" charset="-122"/>
                <a:ea typeface="宋体" panose="02010600030101010101" pitchFamily="2" charset="-122"/>
              </a:rPr>
              <a:t>定位属性：</a:t>
            </a:r>
            <a:r>
              <a:rPr lang="en-US" altLang="zh-CN" sz="1600">
                <a:latin typeface="宋体" panose="02010600030101010101" pitchFamily="2" charset="-122"/>
                <a:ea typeface="宋体" panose="02010600030101010101" pitchFamily="2" charset="-122"/>
              </a:rPr>
              <a:t>position</a:t>
            </a:r>
            <a:endParaRPr lang="en-US" altLang="zh-CN" sz="1600">
              <a:latin typeface="宋体" panose="02010600030101010101" pitchFamily="2" charset="-122"/>
              <a:ea typeface="宋体" panose="02010600030101010101" pitchFamily="2" charset="-122"/>
            </a:endParaRPr>
          </a:p>
          <a:p>
            <a:pPr lvl="1" fontAlgn="auto">
              <a:lnSpc>
                <a:spcPct val="150000"/>
              </a:lnSpc>
              <a:spcBef>
                <a:spcPts val="0"/>
              </a:spcBef>
            </a:pPr>
            <a:r>
              <a:rPr lang="zh-CN" altLang="en-US" sz="1600">
                <a:latin typeface="宋体" panose="02010600030101010101" pitchFamily="2" charset="-122"/>
                <a:ea typeface="宋体" panose="02010600030101010101" pitchFamily="2" charset="-122"/>
              </a:rPr>
              <a:t>布局属性</a:t>
            </a:r>
            <a:r>
              <a:rPr lang="en-US" altLang="zh-CN" sz="1600">
                <a:latin typeface="宋体" panose="02010600030101010101" pitchFamily="2" charset="-122"/>
                <a:ea typeface="宋体" panose="02010600030101010101" pitchFamily="2" charset="-122"/>
              </a:rPr>
              <a:t>:   display</a:t>
            </a:r>
            <a:endParaRPr lang="en-US" altLang="zh-CN" sz="1600">
              <a:latin typeface="宋体" panose="02010600030101010101" pitchFamily="2" charset="-122"/>
              <a:ea typeface="宋体" panose="02010600030101010101" pitchFamily="2" charset="-122"/>
            </a:endParaRPr>
          </a:p>
          <a:p>
            <a:pPr lvl="1" fontAlgn="auto">
              <a:lnSpc>
                <a:spcPct val="150000"/>
              </a:lnSpc>
              <a:spcBef>
                <a:spcPts val="0"/>
              </a:spcBef>
            </a:pPr>
            <a:r>
              <a:rPr lang="zh-CN" altLang="en-US" sz="1600">
                <a:latin typeface="宋体" panose="02010600030101010101" pitchFamily="2" charset="-122"/>
                <a:ea typeface="宋体" panose="02010600030101010101" pitchFamily="2" charset="-122"/>
              </a:rPr>
              <a:t>浮动属性：</a:t>
            </a:r>
            <a:r>
              <a:rPr lang="en-US" altLang="zh-CN" sz="1600">
                <a:latin typeface="宋体" panose="02010600030101010101" pitchFamily="2" charset="-122"/>
                <a:ea typeface="宋体" panose="02010600030101010101" pitchFamily="2" charset="-122"/>
              </a:rPr>
              <a:t>float</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clear</a:t>
            </a:r>
            <a:endParaRPr lang="en-US" altLang="zh-CN" sz="1600">
              <a:latin typeface="宋体" panose="02010600030101010101" pitchFamily="2" charset="-122"/>
              <a:ea typeface="宋体" panose="02010600030101010101" pitchFamily="2" charset="-122"/>
            </a:endParaRPr>
          </a:p>
          <a:p>
            <a:pPr marL="0" lvl="1" fontAlgn="auto">
              <a:lnSpc>
                <a:spcPct val="150000"/>
              </a:lnSpc>
              <a:spcBef>
                <a:spcPts val="0"/>
              </a:spcBef>
            </a:pPr>
            <a:r>
              <a:rPr lang="zh-CN" altLang="en-US" sz="1600">
                <a:latin typeface="宋体" panose="02010600030101010101" pitchFamily="2" charset="-122"/>
                <a:ea typeface="宋体" panose="02010600030101010101" pitchFamily="2" charset="-122"/>
                <a:sym typeface="+mn-ea"/>
              </a:rPr>
              <a:t>   盒子模型：</a:t>
            </a:r>
            <a:r>
              <a:rPr lang="en-US" altLang="zh-CN" sz="1600">
                <a:latin typeface="宋体" panose="02010600030101010101" pitchFamily="2" charset="-122"/>
                <a:ea typeface="宋体" panose="02010600030101010101" pitchFamily="2" charset="-122"/>
                <a:sym typeface="+mn-ea"/>
              </a:rPr>
              <a:t>border</a:t>
            </a:r>
            <a:r>
              <a:rPr lang="zh-CN" altLang="en-US" sz="1600">
                <a:latin typeface="宋体" panose="02010600030101010101" pitchFamily="2" charset="-122"/>
                <a:ea typeface="宋体" panose="02010600030101010101" pitchFamily="2" charset="-122"/>
                <a:sym typeface="+mn-ea"/>
              </a:rPr>
              <a:t>、</a:t>
            </a:r>
            <a:r>
              <a:rPr lang="en-US" altLang="zh-CN" sz="1600">
                <a:latin typeface="宋体" panose="02010600030101010101" pitchFamily="2" charset="-122"/>
                <a:ea typeface="宋体" panose="02010600030101010101" pitchFamily="2" charset="-122"/>
                <a:sym typeface="+mn-ea"/>
              </a:rPr>
              <a:t>margin</a:t>
            </a:r>
            <a:r>
              <a:rPr lang="zh-CN" altLang="en-US" sz="1600">
                <a:latin typeface="宋体" panose="02010600030101010101" pitchFamily="2" charset="-122"/>
                <a:ea typeface="宋体" panose="02010600030101010101" pitchFamily="2" charset="-122"/>
                <a:sym typeface="+mn-ea"/>
              </a:rPr>
              <a:t>、</a:t>
            </a:r>
            <a:r>
              <a:rPr lang="en-US" altLang="zh-CN" sz="1600">
                <a:latin typeface="宋体" panose="02010600030101010101" pitchFamily="2" charset="-122"/>
                <a:ea typeface="宋体" panose="02010600030101010101" pitchFamily="2" charset="-122"/>
                <a:sym typeface="+mn-ea"/>
              </a:rPr>
              <a:t>padding</a:t>
            </a:r>
            <a:endParaRPr lang="en-US" altLang="zh-CN" sz="1600">
              <a:latin typeface="宋体" panose="02010600030101010101" pitchFamily="2" charset="-122"/>
              <a:ea typeface="宋体" panose="02010600030101010101" pitchFamily="2" charset="-122"/>
            </a:endParaRPr>
          </a:p>
          <a:p>
            <a:pPr lvl="1" fontAlgn="auto">
              <a:lnSpc>
                <a:spcPct val="150000"/>
              </a:lnSpc>
              <a:spcBef>
                <a:spcPts val="0"/>
              </a:spcBef>
            </a:pPr>
            <a:r>
              <a:rPr lang="zh-CN" altLang="en-US" sz="1600">
                <a:latin typeface="宋体" panose="02010600030101010101" pitchFamily="2" charset="-122"/>
                <a:ea typeface="宋体" panose="02010600030101010101" pitchFamily="2" charset="-122"/>
              </a:rPr>
              <a:t>圆角边框：</a:t>
            </a:r>
            <a:r>
              <a:rPr lang="en-US" altLang="zh-CN" sz="1600">
                <a:latin typeface="宋体" panose="02010600030101010101" pitchFamily="2" charset="-122"/>
                <a:ea typeface="宋体" panose="02010600030101010101" pitchFamily="2" charset="-122"/>
              </a:rPr>
              <a:t>border-radius</a:t>
            </a:r>
            <a:endParaRPr lang="en-US" altLang="zh-CN" sz="1600">
              <a:latin typeface="宋体" panose="02010600030101010101" pitchFamily="2" charset="-122"/>
              <a:ea typeface="宋体" panose="02010600030101010101" pitchFamily="2" charset="-122"/>
            </a:endParaRPr>
          </a:p>
          <a:p>
            <a:pPr lvl="1" fontAlgn="auto">
              <a:lnSpc>
                <a:spcPct val="150000"/>
              </a:lnSpc>
              <a:spcBef>
                <a:spcPts val="0"/>
              </a:spcBef>
            </a:pPr>
            <a:r>
              <a:rPr lang="zh-CN" altLang="en-US" sz="1600">
                <a:latin typeface="宋体" panose="02010600030101010101" pitchFamily="2" charset="-122"/>
                <a:ea typeface="宋体" panose="02010600030101010101" pitchFamily="2" charset="-122"/>
              </a:rPr>
              <a:t>阴影：</a:t>
            </a:r>
            <a:r>
              <a:rPr lang="en-US" altLang="zh-CN" sz="1600">
                <a:latin typeface="宋体" panose="02010600030101010101" pitchFamily="2" charset="-122"/>
                <a:ea typeface="宋体" panose="02010600030101010101" pitchFamily="2" charset="-122"/>
              </a:rPr>
              <a:t>	text-shadow</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box-shadow</a:t>
            </a:r>
            <a:endParaRPr lang="zh-CN" altLang="en-US" sz="1600">
              <a:latin typeface="宋体" panose="02010600030101010101" pitchFamily="2" charset="-122"/>
              <a:ea typeface="宋体" panose="02010600030101010101" pitchFamily="2" charset="-122"/>
            </a:endParaRPr>
          </a:p>
          <a:p>
            <a:pPr lvl="1" fontAlgn="auto">
              <a:lnSpc>
                <a:spcPct val="150000"/>
              </a:lnSpc>
              <a:spcBef>
                <a:spcPts val="0"/>
              </a:spcBef>
            </a:pPr>
            <a:endParaRPr lang="en-US" altLang="zh-CN" sz="16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a:spLocks noChangeArrowheads="1"/>
          </p:cNvSpPr>
          <p:nvPr/>
        </p:nvSpPr>
        <p:spPr bwMode="auto">
          <a:xfrm>
            <a:off x="1741805" y="2120265"/>
            <a:ext cx="486791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4" indent="0" fontAlgn="auto" hangingPunct="0">
              <a:lnSpc>
                <a:spcPct val="150000"/>
              </a:lnSpc>
              <a:spcBef>
                <a:spcPts val="0"/>
              </a:spcBef>
              <a:spcAft>
                <a:spcPts val="0"/>
              </a:spcAft>
              <a:defRPr/>
            </a:pPr>
            <a:r>
              <a:rPr lang="en-US" altLang="zh-CN" sz="2400" b="1">
                <a:solidFill>
                  <a:srgbClr val="2E4864"/>
                </a:solidFill>
                <a:latin typeface="+mn-ea"/>
                <a:ea typeface="+mn-ea"/>
              </a:rPr>
              <a:t>CSS</a:t>
            </a:r>
            <a:r>
              <a:rPr lang="zh-CN" altLang="en-US" sz="2400" b="1">
                <a:solidFill>
                  <a:srgbClr val="2E4864"/>
                </a:solidFill>
                <a:latin typeface="+mn-ea"/>
                <a:ea typeface="+mn-ea"/>
              </a:rPr>
              <a:t>浮动  定位</a:t>
            </a:r>
            <a:endParaRPr lang="zh-CN" altLang="en-US" sz="2400" b="1">
              <a:solidFill>
                <a:srgbClr val="2E4864"/>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92505" y="226695"/>
            <a:ext cx="7680960" cy="3253740"/>
          </a:xfrm>
          <a:prstGeom prst="rect">
            <a:avLst/>
          </a:prstGeom>
          <a:noFill/>
        </p:spPr>
        <p:txBody>
          <a:bodyPr wrap="square" rtlCol="0">
            <a:spAutoFit/>
          </a:bodyPr>
          <a:p>
            <a:pPr marL="0" indent="0" fontAlgn="auto">
              <a:lnSpc>
                <a:spcPct val="150000"/>
              </a:lnSpc>
              <a:spcBef>
                <a:spcPts val="0"/>
              </a:spcBef>
              <a:buNone/>
            </a:pPr>
            <a:endParaRPr lang="zh-CN" altLang="en-US" sz="1600" dirty="0" smtClean="0">
              <a:latin typeface="宋体" panose="02010600030101010101" pitchFamily="2" charset="-122"/>
              <a:ea typeface="宋体" panose="02010600030101010101" pitchFamily="2" charset="-122"/>
              <a:sym typeface="+mn-ea"/>
            </a:endParaRPr>
          </a:p>
          <a:p>
            <a:pPr marL="342900" indent="-342900" algn="l"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浮动定位指</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800100" lvl="1" indent="-342900" fontAlgn="auto">
              <a:lnSpc>
                <a:spcPct val="150000"/>
              </a:lnSpc>
              <a:spcBef>
                <a:spcPts val="0"/>
              </a:spcBef>
              <a:buSzTx/>
              <a:buFont typeface="Arial" panose="020B0604020202020204" pitchFamily="34" charset="0"/>
              <a:buChar char="•"/>
            </a:pPr>
            <a:r>
              <a:rPr lang="zh-CN" altLang="en-US" sz="1600" dirty="0" smtClean="0">
                <a:latin typeface="宋体" panose="02010600030101010101" pitchFamily="2" charset="-122"/>
                <a:ea typeface="宋体" panose="02010600030101010101" pitchFamily="2" charset="-122"/>
                <a:sym typeface="+mn-ea"/>
              </a:rPr>
              <a:t>将元素排除在普通流之外</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800100" lvl="1" indent="-342900" fontAlgn="auto">
              <a:lnSpc>
                <a:spcPct val="150000"/>
              </a:lnSpc>
              <a:spcBef>
                <a:spcPts val="0"/>
              </a:spcBef>
              <a:buSzTx/>
              <a:buFont typeface="Arial" panose="020B0604020202020204" pitchFamily="34" charset="0"/>
              <a:buChar char="•"/>
            </a:pPr>
            <a:r>
              <a:rPr lang="zh-CN" altLang="en-US" sz="1600" dirty="0" smtClean="0">
                <a:latin typeface="宋体" panose="02010600030101010101" pitchFamily="2" charset="-122"/>
                <a:ea typeface="宋体" panose="02010600030101010101" pitchFamily="2" charset="-122"/>
                <a:sym typeface="+mn-ea"/>
              </a:rPr>
              <a:t>元素将不在页面中占据空间</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800100" lvl="1" indent="-342900" fontAlgn="auto">
              <a:lnSpc>
                <a:spcPct val="150000"/>
              </a:lnSpc>
              <a:spcBef>
                <a:spcPts val="0"/>
              </a:spcBef>
              <a:buSzTx/>
              <a:buFont typeface="Arial" panose="020B0604020202020204" pitchFamily="34" charset="0"/>
              <a:buChar char="•"/>
            </a:pPr>
            <a:r>
              <a:rPr lang="zh-CN" altLang="en-US" sz="1600" dirty="0" smtClean="0">
                <a:latin typeface="宋体" panose="02010600030101010101" pitchFamily="2" charset="-122"/>
                <a:ea typeface="宋体" panose="02010600030101010101" pitchFamily="2" charset="-122"/>
                <a:sym typeface="+mn-ea"/>
              </a:rPr>
              <a:t>将浮动元素放置在包含框的左边或者右边</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800100" lvl="1" indent="-342900" fontAlgn="auto">
              <a:lnSpc>
                <a:spcPct val="150000"/>
              </a:lnSpc>
              <a:spcBef>
                <a:spcPts val="0"/>
              </a:spcBef>
              <a:buSzTx/>
              <a:buFont typeface="Arial" panose="020B0604020202020204" pitchFamily="34" charset="0"/>
              <a:buChar char="•"/>
            </a:pPr>
            <a:r>
              <a:rPr lang="zh-CN" altLang="en-US" sz="1600" dirty="0" smtClean="0">
                <a:latin typeface="宋体" panose="02010600030101010101" pitchFamily="2" charset="-122"/>
                <a:ea typeface="宋体" panose="02010600030101010101" pitchFamily="2" charset="-122"/>
                <a:sym typeface="+mn-ea"/>
              </a:rPr>
              <a:t>浮动元素依旧位于包含框之内</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342900" indent="-342900" algn="l"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浮动的框可以向左或者向右移动，直到他的外边缘碰到包含框或另一个浮动框的边框为止</a:t>
            </a:r>
            <a:endParaRPr lang="zh-CN" altLang="en-US" sz="1600" dirty="0" smtClean="0">
              <a:solidFill>
                <a:schemeClr val="tx1"/>
              </a:solidFill>
              <a:latin typeface="宋体" panose="02010600030101010101" pitchFamily="2" charset="-122"/>
              <a:ea typeface="宋体" panose="02010600030101010101" pitchFamily="2" charset="-122"/>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tags/tag1.xml><?xml version="1.0" encoding="utf-8"?>
<p:tagLst xmlns:p="http://schemas.openxmlformats.org/presentationml/2006/main">
  <p:tag name="KSO_WM_TAG_VERSION" val="1.0"/>
  <p:tag name="KSO_WM_BEAUTIFY_FLAG" val="#wm#"/>
  <p:tag name="KSO_WM_TEMPLATE_CATEGORY" val="custom"/>
  <p:tag name="KSO_WM_TEMPLATE_INDEX" val="160033"/>
  <p:tag name="KSO_WM_UNIT_TYPE" val="d"/>
  <p:tag name="KSO_WM_UNIT_INDEX" val="1"/>
  <p:tag name="KSO_WM_UNIT_CLEAR" val="0"/>
  <p:tag name="KSO_WM_UNIT_LAYERLEVEL" val="1"/>
  <p:tag name="KSO_WM_UNIT_VALUE" val="957*1435"/>
  <p:tag name="KSO_WM_UNIT_HIGHLIGHT" val="0"/>
  <p:tag name="KSO_WM_UNIT_COMPATIBLE" val="0"/>
  <p:tag name="KSO_WM_UNIT_ID" val="custom160033_11*d*1"/>
</p:tagLst>
</file>

<file path=ppt/tags/tag2.xml><?xml version="1.0" encoding="utf-8"?>
<p:tagLst xmlns:p="http://schemas.openxmlformats.org/presentationml/2006/main">
  <p:tag name="KSO_WM_TAG_VERSION" val="1.0"/>
  <p:tag name="KSO_WM_BEAUTIFY_FLAG" val="#wm#"/>
  <p:tag name="KSO_WM_TEMPLATE_CATEGORY" val="custom"/>
  <p:tag name="KSO_WM_TEMPLATE_INDEX" val="160033"/>
  <p:tag name="KSO_WM_UNIT_TYPE" val="d"/>
  <p:tag name="KSO_WM_UNIT_INDEX" val="2"/>
  <p:tag name="KSO_WM_UNIT_CLEAR" val="0"/>
  <p:tag name="KSO_WM_UNIT_LAYERLEVEL" val="1"/>
  <p:tag name="KSO_WM_UNIT_VALUE" val="957*1435"/>
  <p:tag name="KSO_WM_UNIT_HIGHLIGHT" val="0"/>
  <p:tag name="KSO_WM_UNIT_COMPATIBLE" val="0"/>
  <p:tag name="KSO_WM_UNIT_ID" val="custom160033_11*d*2"/>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033"/>
  <p:tag name="KSO_WM_UNIT_TYPE" val="d"/>
  <p:tag name="KSO_WM_UNIT_INDEX" val="1"/>
  <p:tag name="KSO_WM_UNIT_ID" val="custom160033_5*d*1"/>
  <p:tag name="KSO_WM_UNIT_CLEAR" val="0"/>
  <p:tag name="KSO_WM_UNIT_LAYERLEVEL" val="1"/>
  <p:tag name="KSO_WM_UNIT_VALUE" val="1261*2521"/>
  <p:tag name="KSO_WM_UNIT_HIGHLIGHT" val="0"/>
  <p:tag name="KSO_WM_UNIT_COMPATIBLE" val="0"/>
</p:tagLst>
</file>

<file path=ppt/theme/theme1.xml><?xml version="1.0" encoding="utf-8"?>
<a:theme xmlns:a="http://schemas.openxmlformats.org/drawingml/2006/main" name="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蓝色沉稳">
      <a:dk1>
        <a:sysClr val="windowText" lastClr="000000"/>
      </a:dk1>
      <a:lt1>
        <a:sysClr val="window" lastClr="FFFFFF"/>
      </a:lt1>
      <a:dk2>
        <a:srgbClr val="44546A"/>
      </a:dk2>
      <a:lt2>
        <a:srgbClr val="E7E6E6"/>
      </a:lt2>
      <a:accent1>
        <a:srgbClr val="1F4E79"/>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1">
      <a:majorFont>
        <a:latin typeface="Calibri"/>
        <a:ea typeface="微软雅黑"/>
        <a:cs typeface=""/>
      </a:majorFont>
      <a:minorFont>
        <a:latin typeface="Calibr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4100</Words>
  <Application>WPS 演示</Application>
  <PresentationFormat>全屏显示(16:9)</PresentationFormat>
  <Paragraphs>265</Paragraphs>
  <Slides>33</Slides>
  <Notes>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33</vt:i4>
      </vt:variant>
    </vt:vector>
  </HeadingPairs>
  <TitlesOfParts>
    <vt:vector size="47" baseType="lpstr">
      <vt:lpstr>Arial</vt:lpstr>
      <vt:lpstr>宋体</vt:lpstr>
      <vt:lpstr>Wingdings</vt:lpstr>
      <vt:lpstr>微软雅黑</vt:lpstr>
      <vt:lpstr>Calibri Light</vt:lpstr>
      <vt:lpstr>方正宋刻本秀楷简体</vt:lpstr>
      <vt:lpstr>Helvetica Light</vt:lpstr>
      <vt:lpstr>微软雅黑 Light</vt:lpstr>
      <vt:lpstr>黑体</vt:lpstr>
      <vt:lpstr>Arial Unicode MS</vt:lpstr>
      <vt:lpstr>Calibri</vt:lpstr>
      <vt:lpstr>方正兰亭黑_GBK</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6634.pptx</dc:title>
  <dc:creator/>
  <cp:lastModifiedBy>daxiong</cp:lastModifiedBy>
  <cp:revision>349</cp:revision>
  <dcterms:created xsi:type="dcterms:W3CDTF">2019-10-14T03:06:00Z</dcterms:created>
  <dcterms:modified xsi:type="dcterms:W3CDTF">2019-10-14T06:39:29Z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