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4" r:id="rId3"/>
  </p:sldMasterIdLst>
  <p:notesMasterIdLst>
    <p:notesMasterId r:id="rId5"/>
  </p:notesMasterIdLst>
  <p:handoutMasterIdLst>
    <p:handoutMasterId r:id="rId34"/>
  </p:handoutMasterIdLst>
  <p:sldIdLst>
    <p:sldId id="361" r:id="rId4"/>
    <p:sldId id="624" r:id="rId6"/>
    <p:sldId id="673" r:id="rId7"/>
    <p:sldId id="702" r:id="rId8"/>
    <p:sldId id="703" r:id="rId9"/>
    <p:sldId id="674" r:id="rId10"/>
    <p:sldId id="675" r:id="rId11"/>
    <p:sldId id="676" r:id="rId12"/>
    <p:sldId id="677" r:id="rId13"/>
    <p:sldId id="678" r:id="rId14"/>
    <p:sldId id="679" r:id="rId15"/>
    <p:sldId id="680" r:id="rId16"/>
    <p:sldId id="681" r:id="rId17"/>
    <p:sldId id="682" r:id="rId18"/>
    <p:sldId id="683" r:id="rId19"/>
    <p:sldId id="686" r:id="rId20"/>
    <p:sldId id="687" r:id="rId21"/>
    <p:sldId id="688" r:id="rId22"/>
    <p:sldId id="689" r:id="rId23"/>
    <p:sldId id="690" r:id="rId24"/>
    <p:sldId id="691" r:id="rId25"/>
    <p:sldId id="692" r:id="rId26"/>
    <p:sldId id="693" r:id="rId27"/>
    <p:sldId id="684" r:id="rId28"/>
    <p:sldId id="694" r:id="rId29"/>
    <p:sldId id="695" r:id="rId30"/>
    <p:sldId id="696" r:id="rId31"/>
    <p:sldId id="697" r:id="rId32"/>
    <p:sldId id="672" r:id="rId3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0E0E0"/>
    <a:srgbClr val="EFEFEF"/>
    <a:srgbClr val="2E4864"/>
    <a:srgbClr val="10327B"/>
    <a:srgbClr val="FAFAFA"/>
    <a:srgbClr val="FDFDFD"/>
    <a:srgbClr val="838E63"/>
    <a:srgbClr val="27506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303" autoAdjust="0"/>
  </p:normalViewPr>
  <p:slideViewPr>
    <p:cSldViewPr snapToGrid="0" showGuides="1">
      <p:cViewPr varScale="1">
        <p:scale>
          <a:sx n="165" d="100"/>
          <a:sy n="165" d="100"/>
        </p:scale>
        <p:origin x="366" y="132"/>
      </p:cViewPr>
      <p:guideLst>
        <p:guide orient="horz" pos="3134"/>
        <p:guide pos="323"/>
        <p:guide orient="horz" pos="108"/>
        <p:guide pos="3081"/>
        <p:guide orient="horz" pos="1666"/>
        <p:guide pos="55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横向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75" y="29210"/>
            <a:ext cx="1083945" cy="321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  <a:endParaRPr lang="en-US" altLang="zh-CN" sz="12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  <a:endParaRPr lang="en-US" altLang="zh-CN" sz="12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  <a:endParaRPr lang="en-US" altLang="zh-CN" sz="12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1741805" y="2120265"/>
            <a:ext cx="486791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lvl="4" indent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>
                <a:latin typeface="Arial" panose="020B0604020202020204" pitchFamily="34" charset="0"/>
                <a:ea typeface="宋体" panose="02010600030101010101" pitchFamily="2" charset="-122"/>
                <a:cs typeface="+mj-cs"/>
                <a:sym typeface="+mn-ea"/>
              </a:rPr>
              <a:t>CSS3动</a:t>
            </a:r>
            <a:r>
              <a:rPr lang="zh-CN" sz="2400">
                <a:latin typeface="Arial" panose="020B0604020202020204" pitchFamily="34" charset="0"/>
                <a:ea typeface="宋体" panose="02010600030101010101" pitchFamily="2" charset="-122"/>
                <a:cs typeface="+mj-cs"/>
                <a:sym typeface="+mn-ea"/>
              </a:rPr>
              <a:t>画</a:t>
            </a:r>
            <a:endParaRPr lang="zh-CN" altLang="en-US" sz="2400" b="1">
              <a:solidFill>
                <a:srgbClr val="2E4864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25805" y="172085"/>
            <a:ext cx="769175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685800" marR="0" lvl="0" indent="-68580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Char char="Ø"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文字阴影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1600200" marR="0" lvl="2" indent="-68580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Char char="Ø"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914400" marR="0" lvl="2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None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&lt;div class="text1"&gt;学习猿地&lt;/div&gt;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1600200" marR="0" lvl="2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Char char="Ø"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1600200" marR="0" lvl="2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Char char="Ø"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914400" marR="0" lvl="2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None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.text1{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914400" marR="0" lvl="2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            font-size: 50px;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914400" marR="0" lvl="2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            font-weight: bold;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914400" marR="0" lvl="2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            color: palegreen;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914400" marR="0" lvl="2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            text-shadow: 10px -5px 5px </a:t>
            </a: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#ccc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 ;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914400" marR="0" lvl="2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       }</a:t>
            </a:r>
            <a:endParaRPr lang="zh-CN" altLang="en-US" sz="1600"/>
          </a:p>
        </p:txBody>
      </p:sp>
      <p:pic>
        <p:nvPicPr>
          <p:cNvPr id="3" name="图片 2" descr="/Users/xuxiaoxiong/Desktop/WX20191021-154939.pngWX20191021-15493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705475" y="3511550"/>
            <a:ext cx="2712085" cy="1084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03605" y="325755"/>
            <a:ext cx="7877810" cy="3376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indent="0" algn="l" defTabSz="8255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CSS3 渐变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8255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CSS3 渐变（gradients）可以让你在两个或多个指定的颜色之间显示平稳的过渡。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以</a:t>
            </a: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前，你必须使用图像来实现这些效果。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现在</a:t>
            </a: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，使用 CSS3 渐变（gradients），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通过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代码来实现渐变可以减少请求和节约带宽</a:t>
            </a: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。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8255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8255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8255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CSS3 定义了两种类型的渐变（gradients）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8255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914400" marR="0" lvl="2" indent="0" algn="l" defTabSz="8255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线性渐变（Linear Gradients）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914400" marR="0" lvl="2" indent="0" algn="l" defTabSz="8255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径向渐变（Radial Gradients）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6805" y="3702685"/>
            <a:ext cx="1510030" cy="10661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0" y="3702685"/>
            <a:ext cx="1486535" cy="1069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-192405" y="206375"/>
            <a:ext cx="8805545" cy="473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marR="0" lvl="1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None/>
            </a:pPr>
            <a:r>
              <a:rPr 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      </a:t>
            </a:r>
            <a:r>
              <a:rPr lang="en-US" sz="160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 </a:t>
            </a:r>
            <a:r>
              <a:rPr sz="160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CSS3 渐变（Gradients）</a:t>
            </a:r>
            <a:endParaRPr kumimoji="0" sz="16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914400" marR="0" lvl="2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None/>
            </a:pPr>
            <a:r>
              <a:rPr lang="en-US" altLang="zh-CN" sz="160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</a:t>
            </a:r>
            <a:r>
              <a:rPr lang="zh-CN" altLang="en-US" sz="160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CSS3 定义了两种类型的渐变（gradients）：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1371600" marR="0" lvl="3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None/>
            </a:pPr>
            <a:r>
              <a:rPr lang="en-US" altLang="zh-CN" sz="160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1.</a:t>
            </a:r>
            <a:r>
              <a:rPr lang="zh-CN" altLang="en-US" sz="160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线性渐变（Linear Gradients）- 向下/向上/向左/向右/对角方向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1371600" marR="0" lvl="3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None/>
            </a:pPr>
            <a:r>
              <a:rPr lang="en-US" altLang="zh-CN" sz="160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</a:t>
            </a:r>
            <a:r>
              <a:rPr lang="zh-CN" altLang="en-US" sz="160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background: linear-gradient(direction, color-stop1, color-stop2, ...);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1371600" marR="0" lvl="3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None/>
            </a:pPr>
            <a:r>
              <a:rPr lang="en-US" altLang="zh-CN" sz="160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2.</a:t>
            </a:r>
            <a:r>
              <a:rPr lang="zh-CN" altLang="en-US" sz="160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径向渐变（Radial Gradients）- 由它们的中心定义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1371600" marR="0" lvl="3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None/>
            </a:pPr>
            <a:r>
              <a:rPr lang="en-US" altLang="zh-CN" sz="160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</a:t>
            </a:r>
            <a:r>
              <a:rPr lang="zh-CN" altLang="en-US" sz="160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background: radial-gradient(center, shape， size, start-color, ..., last-color);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1828800" marR="0" lvl="4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None/>
            </a:pPr>
            <a:r>
              <a:rPr lang="en-US" altLang="zh-CN" sz="160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</a:t>
            </a:r>
            <a:r>
              <a:rPr lang="zh-CN" altLang="en-US" sz="160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默认情况下，渐变的中心是 center（表示在中心点），渐变的形状是 ellipse（表示椭圆形）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1828800" marR="0" lvl="4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None/>
            </a:pPr>
            <a:r>
              <a:rPr lang="en-US" altLang="zh-CN" sz="160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</a:t>
            </a:r>
            <a:r>
              <a:rPr lang="zh-CN" altLang="en-US" sz="160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它可以是值 circle 或 ellipse。其中，circle 表示圆形，ellipse 表示椭圆形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40435" y="364490"/>
            <a:ext cx="762127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转换</a:t>
            </a:r>
            <a:r>
              <a:rPr lang="en-US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T</a:t>
            </a:r>
            <a:r>
              <a:rPr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ransform（2D转换）</a:t>
            </a:r>
            <a:endParaRPr sz="1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endParaRPr sz="1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0" marR="0" indent="0" algn="l" defTabSz="8255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CSS3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中的转换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允许我们对元素进行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旋转、缩放、移动或倾斜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。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它为分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2D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转换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 或 3D 转换。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8255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n>
                  <a:noFill/>
                </a:ln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在css2时代，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如果要做一些图片转换角度</a:t>
            </a:r>
            <a:r>
              <a:rPr lang="en-US" altLang="zh-CN" sz="1600">
                <a:ln>
                  <a:noFill/>
                </a:ln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，都依赖于图片、Flash或JavaScript才能完成。但是现在借助CSS3就可以轻松倾斜、缩放、移动以及翻转元素。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通过CSS变形，可以让元素生成静态视觉效果，但也可以很容易结合CSS3的transition和动画的keyframe产生一些动画效果。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8255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rtl="0" fontAlgn="auto">
              <a:lnSpc>
                <a:spcPct val="150000"/>
              </a:lnSpc>
              <a:buNone/>
            </a:pP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02665" y="325120"/>
            <a:ext cx="7947025" cy="2515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indent="0" algn="l" defTabSz="8255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二、转换</a:t>
            </a: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Transform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2D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的属性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8255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8255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通常的属性包含了属性名和属性值，而CSS3的transform属性是用函数来定义的。</a:t>
            </a: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T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ransform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2D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函数包括了</a:t>
            </a:r>
            <a:r>
              <a:rPr lang="zh-CN" altLang="en-US" sz="160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translate()、scale()、rotate()和skew()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8255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8255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书写格式</a:t>
            </a: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: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8255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transform:函数名(</a:t>
            </a: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x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轴值，</a:t>
            </a: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y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轴值);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8255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8255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转换的效果：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685" y="3117215"/>
            <a:ext cx="5041265" cy="1560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64235" y="276225"/>
            <a:ext cx="787844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indent="0" algn="l" defTabSz="8255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translate()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函数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0" marR="0" indent="0" algn="l" defTabSz="8255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translate()方法，根据左(X轴)和顶部(Y轴)位置给定的参数，从当前元素位置</a:t>
            </a:r>
            <a:r>
              <a:rPr lang="zh-CN" altLang="en-US" sz="160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移动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。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接受CSS的标准度量单位（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px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0" marR="0" indent="0" algn="l" defTabSz="8255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8255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　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translate(x,y)：转换，沿着X和Y轴移动元素。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0" marR="0" indent="0" algn="l" defTabSz="8255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rotate()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0" marR="0" indent="0" algn="l" defTabSz="8255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通过 rotate() 方法，元素顺时针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旋转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给定的角度。允许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负值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，元素将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逆时针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旋转。它以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deg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为单位，代表了旋转的角度。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53135" y="364490"/>
            <a:ext cx="7799070" cy="4199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indent="0" algn="l" defTabSz="8255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3.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scale()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0" marR="0" indent="0" algn="l" defTabSz="8255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通过</a:t>
            </a: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值把宽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和高</a:t>
            </a: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转换为原始尺寸的n倍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，接受两个参数，前面的为宽，后面的为高。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914400" marR="0" lvl="3" indent="0" algn="l" rtl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可取值：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914400" marR="0" lvl="4" indent="0" algn="l" rtl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默认值为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endParaRPr lang="en-US" altLang="zh-CN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914400" marR="0" lvl="4" indent="0" algn="l" rtl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缩小：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0-1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之间的数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914400" marR="0" lvl="4" indent="0" algn="l" rtl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放大：大于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的数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8255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160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skew()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8255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根据水平轴和垂直轴翻转，接受两个或一个值，两个值时前面为水平，后面为垂直的角度 ，一个值只是水平轴的角度。此函数是指元素的倾斜角度。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8255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2655" y="346710"/>
            <a:ext cx="78778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indent="0" algn="l" defTabSz="8255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三、转换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Transform 3D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的属性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0" marR="0" indent="0" algn="l" defTabSz="8255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8255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Transform </a:t>
            </a:r>
            <a:r>
              <a:rPr lang="en-US" altLang="zh-CN" sz="160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3D</a:t>
            </a:r>
            <a:r>
              <a:rPr lang="zh-CN" altLang="en-US" sz="160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常用</a:t>
            </a:r>
            <a:r>
              <a:rPr lang="en-US" altLang="zh-CN" sz="160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函数有：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655" y="1176655"/>
            <a:ext cx="7734300" cy="3657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42975" y="344805"/>
            <a:ext cx="781939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四、过度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T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ransition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什么是过渡</a:t>
            </a:r>
            <a:endParaRPr lang="zh-CN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css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的属性值在一段时间内</a:t>
            </a:r>
            <a:r>
              <a:rPr lang="zh-CN" altLang="en-US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平滑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的过渡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比如，鼠标悬停后，背景色在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1s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内，由白色平滑的过渡到红色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）指定四个要素：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过渡属性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，如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background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color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等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过渡所需时间</a:t>
            </a:r>
            <a:endParaRPr lang="zh-CN" altLang="en-US" sz="160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过渡函数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，即过渡的速度、方式等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过渡延迟时间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，表示开始执行的时间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2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）触发过渡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通过用户的行为触发，如点击、悬浮等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42975" y="295910"/>
            <a:ext cx="77895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过渡属性</a:t>
            </a:r>
            <a:endParaRPr 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sz="160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transition-property</a:t>
            </a: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 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none|all|</a:t>
            </a: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property;</a:t>
            </a:r>
            <a:endParaRPr lang="zh-CN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多个属性用</a:t>
            </a:r>
            <a:r>
              <a:rPr lang="zh-CN" sz="160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逗号</a:t>
            </a: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隔开</a:t>
            </a:r>
            <a:endParaRPr lang="zh-CN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可设置过渡的属性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颜色属性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取值为数值的属性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转换属性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渐变属性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阴影属性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582275" y="2169074"/>
            <a:ext cx="20425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>
                <a:solidFill>
                  <a:schemeClr val="accent1"/>
                </a:solidFill>
                <a:latin typeface="方正兰亭黑_GBK"/>
                <a:ea typeface="方正兰亭黑_GBK"/>
              </a:rPr>
              <a:t>CONTENTS</a:t>
            </a:r>
            <a:endParaRPr lang="zh-CN" altLang="en-US" sz="2400" b="1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15320" y="2682299"/>
            <a:ext cx="337400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cs typeface="+mj-ea"/>
              </a:rPr>
              <a:t>成就自己的只需要一套精品！</a:t>
            </a:r>
            <a:r>
              <a:rPr lang="en-US" altLang="zh-CN" sz="140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cs typeface="+mj-ea"/>
              </a:rPr>
              <a:t>	                  			--</a:t>
            </a:r>
            <a:r>
              <a:rPr lang="zh-CN" altLang="en-US" sz="140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cs typeface="+mj-ea"/>
              </a:rPr>
              <a:t>学习猿地</a:t>
            </a:r>
            <a:endParaRPr lang="zh-CN" altLang="en-US" sz="1400">
              <a:solidFill>
                <a:prstClr val="black">
                  <a:lumMod val="85000"/>
                  <a:lumOff val="15000"/>
                </a:prstClr>
              </a:solidFill>
              <a:latin typeface="+mj-ea"/>
              <a:cs typeface="+mj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227112" y="789284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227111" y="1689269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459275" y="789396"/>
            <a:ext cx="188785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00">
                <a:solidFill>
                  <a:schemeClr val="tx1"/>
                </a:solidFill>
                <a:latin typeface="+mj-ea"/>
                <a:ea typeface="宋体-简" panose="02010800040101010101" charset="-122"/>
                <a:cs typeface="+mj-ea"/>
              </a:rPr>
              <a:t>01.</a:t>
            </a:r>
            <a:r>
              <a:rPr lang="zh-CN" altLang="en-US" sz="1600">
                <a:solidFill>
                  <a:schemeClr val="tx1"/>
                </a:solidFill>
                <a:latin typeface="+mj-ea"/>
                <a:ea typeface="宋体-简" panose="02010800040101010101" charset="-122"/>
                <a:cs typeface="+mj-ea"/>
              </a:rPr>
              <a:t>浏览器私有前缀</a:t>
            </a:r>
            <a:endParaRPr lang="zh-CN" altLang="en-US" sz="1600">
              <a:solidFill>
                <a:schemeClr val="accent1"/>
              </a:solidFill>
              <a:latin typeface="+mj-ea"/>
              <a:ea typeface="宋体-简" panose="02010800040101010101" charset="-122"/>
              <a:cs typeface="+mj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447845" y="1663335"/>
            <a:ext cx="148145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00">
                <a:solidFill>
                  <a:schemeClr val="tx1"/>
                </a:solidFill>
                <a:latin typeface="+mj-ea"/>
                <a:ea typeface="宋体" panose="02010600030101010101" pitchFamily="2" charset="-122"/>
                <a:cs typeface="+mj-ea"/>
              </a:rPr>
              <a:t>02.</a:t>
            </a:r>
            <a:r>
              <a:rPr lang="zh-CN" altLang="en-US" sz="1600">
                <a:solidFill>
                  <a:schemeClr val="tx1"/>
                </a:solidFill>
                <a:latin typeface="+mj-ea"/>
                <a:ea typeface="宋体" panose="02010600030101010101" pitchFamily="2" charset="-122"/>
                <a:cs typeface="+mj-ea"/>
              </a:rPr>
              <a:t>圆角及阴影</a:t>
            </a:r>
            <a:endParaRPr lang="zh-CN" altLang="en-US" sz="1600">
              <a:solidFill>
                <a:schemeClr val="tx1"/>
              </a:solidFill>
              <a:latin typeface="+mj-ea"/>
              <a:ea typeface="宋体" panose="02010600030101010101" pitchFamily="2" charset="-122"/>
              <a:cs typeface="+mj-ea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227111" y="2669899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447845" y="2643965"/>
            <a:ext cx="179832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00">
                <a:solidFill>
                  <a:schemeClr val="tx1"/>
                </a:solidFill>
                <a:latin typeface="+mj-ea"/>
                <a:ea typeface="宋体" panose="02010600030101010101" pitchFamily="2" charset="-122"/>
                <a:cs typeface="+mj-ea"/>
              </a:rPr>
              <a:t>03.</a:t>
            </a:r>
            <a:r>
              <a:rPr sz="1600">
                <a:latin typeface="+mj-ea"/>
                <a:ea typeface="宋体" panose="02010600030101010101" pitchFamily="2" charset="-122"/>
                <a:cs typeface="+mj-ea"/>
                <a:sym typeface="Helvetica Light"/>
              </a:rPr>
              <a:t>转换</a:t>
            </a:r>
            <a:r>
              <a:rPr lang="en-US" sz="1600">
                <a:latin typeface="+mj-ea"/>
                <a:ea typeface="宋体" panose="02010600030101010101" pitchFamily="2" charset="-122"/>
                <a:cs typeface="+mj-ea"/>
                <a:sym typeface="Helvetica Light"/>
              </a:rPr>
              <a:t>T</a:t>
            </a:r>
            <a:r>
              <a:rPr sz="1600">
                <a:latin typeface="+mj-ea"/>
                <a:ea typeface="宋体" panose="02010600030101010101" pitchFamily="2" charset="-122"/>
                <a:cs typeface="+mj-ea"/>
                <a:sym typeface="Helvetica Light"/>
              </a:rPr>
              <a:t>ransform</a:t>
            </a:r>
            <a:endParaRPr lang="zh-CN" altLang="en-US" sz="1600">
              <a:solidFill>
                <a:schemeClr val="tx1"/>
              </a:solidFill>
              <a:latin typeface="+mj-ea"/>
              <a:ea typeface="宋体" panose="02010600030101010101" pitchFamily="2" charset="-122"/>
              <a:cs typeface="+mj-ea"/>
              <a:sym typeface="Helvetica Ligh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227111" y="3586029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447845" y="3560095"/>
            <a:ext cx="176403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00">
                <a:solidFill>
                  <a:schemeClr val="tx1"/>
                </a:solidFill>
                <a:latin typeface="+mj-ea"/>
                <a:ea typeface="宋体" panose="02010600030101010101" pitchFamily="2" charset="-122"/>
                <a:cs typeface="+mj-ea"/>
              </a:rPr>
              <a:t>04.</a:t>
            </a:r>
            <a:r>
              <a:rPr lang="zh-CN" altLang="en-US" sz="1600">
                <a:latin typeface="+mj-ea"/>
                <a:ea typeface="宋体" panose="02010600030101010101" pitchFamily="2" charset="-122"/>
                <a:cs typeface="+mj-ea"/>
                <a:sym typeface="Helvetica Light"/>
              </a:rPr>
              <a:t>过度</a:t>
            </a:r>
            <a:r>
              <a:rPr lang="en-US" altLang="zh-CN" sz="1600">
                <a:latin typeface="+mj-ea"/>
                <a:ea typeface="宋体" panose="02010600030101010101" pitchFamily="2" charset="-122"/>
                <a:cs typeface="+mj-ea"/>
                <a:sym typeface="Helvetica Light"/>
              </a:rPr>
              <a:t>T</a:t>
            </a:r>
            <a:r>
              <a:rPr lang="zh-CN" altLang="en-US" sz="1600">
                <a:latin typeface="+mj-ea"/>
                <a:ea typeface="宋体" panose="02010600030101010101" pitchFamily="2" charset="-122"/>
                <a:cs typeface="+mj-ea"/>
                <a:sym typeface="Helvetica Light"/>
              </a:rPr>
              <a:t>ransition</a:t>
            </a:r>
            <a:endParaRPr kumimoji="0" sz="16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j-ea"/>
              <a:ea typeface="宋体" panose="02010600030101010101" pitchFamily="2" charset="-122"/>
              <a:cs typeface="+mj-ea"/>
              <a:sym typeface="Helvetica Light"/>
            </a:endParaRPr>
          </a:p>
          <a:p>
            <a:endParaRPr lang="zh-CN" altLang="en-US" sz="1600">
              <a:solidFill>
                <a:schemeClr val="accent1"/>
              </a:solidFill>
              <a:latin typeface="+mj-ea"/>
              <a:ea typeface="宋体" panose="02010600030101010101" pitchFamily="2" charset="-122"/>
              <a:cs typeface="+mj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5227111" y="4418514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447845" y="4392580"/>
            <a:ext cx="1753235" cy="58356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1600">
                <a:solidFill>
                  <a:schemeClr val="tx1"/>
                </a:solidFill>
                <a:latin typeface="+mj-ea"/>
                <a:ea typeface="宋体" panose="02010600030101010101" pitchFamily="2" charset="-122"/>
                <a:cs typeface="+mj-ea"/>
              </a:rPr>
              <a:t>04.</a:t>
            </a:r>
            <a:r>
              <a:rPr sz="160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ea"/>
                <a:ea typeface="宋体" panose="02010600030101010101" pitchFamily="2" charset="-122"/>
                <a:cs typeface="+mj-ea"/>
                <a:sym typeface="Helvetica Light"/>
              </a:rPr>
              <a:t>动画animation</a:t>
            </a:r>
            <a:endParaRPr kumimoji="0" sz="16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j-ea"/>
              <a:ea typeface="宋体" panose="02010600030101010101" pitchFamily="2" charset="-122"/>
              <a:cs typeface="+mj-ea"/>
              <a:sym typeface="Helvetica Light"/>
            </a:endParaRPr>
          </a:p>
          <a:p>
            <a:endParaRPr lang="zh-CN" altLang="en-US" sz="1600">
              <a:solidFill>
                <a:schemeClr val="accent1"/>
              </a:solidFill>
              <a:latin typeface="+mj-ea"/>
              <a:ea typeface="宋体" panose="02010600030101010101" pitchFamily="2" charset="-122"/>
              <a:cs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3290" y="404495"/>
            <a:ext cx="773049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过渡时间</a:t>
            </a:r>
            <a:endParaRPr 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sz="160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transition-duration: </a:t>
            </a:r>
            <a:r>
              <a:rPr lang="en-US" altLang="zh-CN" sz="160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s|ms</a:t>
            </a:r>
            <a:r>
              <a:rPr lang="zh-CN" sz="160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;</a:t>
            </a:r>
            <a:endParaRPr lang="zh-CN" sz="1600" dirty="0">
              <a:solidFill>
                <a:srgbClr val="C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默认值为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，意味着不会有效果，所以必须设置</a:t>
            </a: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transition-duration属性</a:t>
            </a:r>
            <a:endParaRPr 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过渡函数</a:t>
            </a:r>
            <a:endParaRPr 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sz="160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transition-timing-function: ;</a:t>
            </a:r>
            <a:endParaRPr lang="zh-CN" sz="1600" dirty="0">
              <a:solidFill>
                <a:srgbClr val="C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取值：</a:t>
            </a:r>
            <a:endParaRPr lang="zh-CN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ease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：默认值，规定慢速开始，然后变快，然后慢速结束的过渡效果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linear：匀速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ease-in：规定以慢速开始，加速效果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ease-out：规定以慢速结束，减速效果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ease-in-out：规定以慢速开始和结束，先加速后减速效果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3290" y="424180"/>
            <a:ext cx="78289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过渡延迟</a:t>
            </a:r>
            <a:endParaRPr lang="zh-CN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sz="160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transition-delay: </a:t>
            </a:r>
            <a:r>
              <a:rPr lang="en-US" altLang="zh-CN" sz="160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s|ms</a:t>
            </a:r>
            <a:r>
              <a:rPr lang="zh-CN" sz="160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;</a:t>
            </a:r>
            <a:endParaRPr lang="zh-CN" sz="1600" dirty="0">
              <a:solidFill>
                <a:srgbClr val="C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改变元素属性值后多长时间开始执行过渡效果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85495" y="48895"/>
            <a:ext cx="8026400" cy="4834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5.</a:t>
            </a:r>
            <a:r>
              <a:rPr lang="zh-CN" sz="160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简写属性</a:t>
            </a:r>
            <a:r>
              <a:rPr lang="en-US" altLang="zh-CN" sz="160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transition</a:t>
            </a:r>
            <a:endParaRPr lang="en-US" altLang="zh-CN" sz="1600" dirty="0">
              <a:solidFill>
                <a:srgbClr val="C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transition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属性是一个简写属性，用于设置四个过渡属性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</a:t>
            </a:r>
            <a:r>
              <a:rPr lang="zh-CN" sz="160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transition</a:t>
            </a:r>
            <a:r>
              <a:rPr lang="en-US" altLang="zh-CN" sz="160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</a:t>
            </a:r>
            <a:r>
              <a:rPr lang="zh-CN" sz="160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property duration timing-function delay</a:t>
            </a:r>
            <a:r>
              <a:rPr lang="en-US" altLang="zh-CN" sz="160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;</a:t>
            </a:r>
            <a:endParaRPr lang="en-US" altLang="zh-CN" sz="1600" dirty="0">
              <a:solidFill>
                <a:srgbClr val="C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#box{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width: 200px;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height: 200px;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background-color: #1fb57b;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transition: background 4s linear 1s;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}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#box:hover{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background-color: red;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}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42975" y="295910"/>
            <a:ext cx="77793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五、</a:t>
            </a:r>
            <a:r>
              <a:rPr 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animation动画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过渡属性只能模拟动画效果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animation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属性可以制作类似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Flash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动画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通过</a:t>
            </a:r>
            <a:r>
              <a:rPr lang="zh-CN" altLang="en-US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关键帧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控制动画的每一步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使元素从一种样式逐渐变化为另一种样式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实现复杂的动画效果</a:t>
            </a:r>
            <a:endParaRPr lang="zh-CN" altLang="en-US" sz="160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03605" y="325120"/>
            <a:ext cx="804608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@keyframes</a:t>
            </a:r>
            <a:endParaRPr lang="zh-CN" altLang="en-US" sz="160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作用：用于</a:t>
            </a:r>
            <a:r>
              <a:rPr lang="zh-CN" altLang="en-US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声明动画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zh-CN" altLang="en-US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指定关键帧</a:t>
            </a:r>
            <a:endParaRPr lang="zh-CN" altLang="en-US" sz="160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帧，用于分解动画动作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每个帧代表某个时间点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定义每个帧上的动作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62660" y="315595"/>
            <a:ext cx="7858760" cy="4646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@keyframes的语法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 latinLnBrk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@keyframes name  {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from|0%{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css样式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}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percent{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css样式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}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to|100%{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css样式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}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}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540375" y="996315"/>
            <a:ext cx="3050540" cy="14122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l"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@-webkit-keyframes name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@-moz-keyframes name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@-o-keyframes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32815" y="345440"/>
            <a:ext cx="77597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2.animation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属性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animation</a:t>
            </a:r>
            <a:r>
              <a:rPr lang="zh-CN" altLang="en-US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属性用于控制动画</a:t>
            </a:r>
            <a:endParaRPr lang="zh-CN" altLang="en-US" sz="160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调用由@keyframes定义的动画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设置动画属性，如时间、次数等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animation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属性是一个简写属性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语法为：</a:t>
            </a:r>
            <a:r>
              <a:rPr lang="zh-CN" altLang="en-US" sz="160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animation:name  duration timing-function delay iteration-count direction;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14400" y="285750"/>
            <a:ext cx="7877810" cy="2145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动画子属性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animation-name: ;</a:t>
            </a:r>
            <a:r>
              <a:rPr lang="en-US" altLang="zh-CN" sz="160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调用动画，规定需要和keyframes的名字一致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animation-duration: s|ms;</a:t>
            </a:r>
            <a:r>
              <a:rPr lang="en-US" altLang="zh-CN" sz="160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动画完成一个周期所需要的时间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animation-timing-function: ;</a:t>
            </a:r>
            <a:r>
              <a:rPr lang="en-US" altLang="zh-CN" sz="160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规定动画的速度变化类型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animation-delay:s|ms ;</a:t>
            </a:r>
            <a:r>
              <a:rPr lang="en-US" altLang="zh-CN" sz="160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播放之前的延迟时间</a:t>
            </a:r>
            <a:endParaRPr lang="en-US" altLang="zh-CN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13765" y="58420"/>
            <a:ext cx="7640955" cy="4465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动画子属性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animation-iteration-count: 数值</a:t>
            </a:r>
            <a:r>
              <a:rPr lang="en-US" altLang="zh-CN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|infinite</a:t>
            </a:r>
            <a:r>
              <a:rPr lang="zh-CN" altLang="en-US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;</a:t>
            </a:r>
            <a:r>
              <a:rPr lang="en-US" altLang="zh-CN" sz="160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播放次数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infinite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表示无限次播放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animation-direction: normal|alternate;</a:t>
            </a:r>
            <a:r>
              <a:rPr lang="en-US" altLang="zh-CN" sz="160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动画播放方向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normal为默认值，表示正常播放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alternate表示轮流播放，即动画会在奇数次正常播放，而在偶数次向后播放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animation-fill-mode: forwards;</a:t>
            </a:r>
            <a:r>
              <a:rPr lang="en-US" altLang="zh-CN" sz="160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动画停在最后一帧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默认值为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none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animation-play-state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:paused|running;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 属性规定动画正在运行还是暂停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默认值为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running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/>
          <p:cNvSpPr txBox="1">
            <a:spLocks noChangeArrowheads="1"/>
          </p:cNvSpPr>
          <p:nvPr/>
        </p:nvSpPr>
        <p:spPr bwMode="auto">
          <a:xfrm>
            <a:off x="3084929" y="1830898"/>
            <a:ext cx="301980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>
                <a:solidFill>
                  <a:srgbClr val="2E4864"/>
                </a:solidFill>
                <a:latin typeface="+mn-ea"/>
                <a:ea typeface="+mn-ea"/>
              </a:rPr>
              <a:t>感谢您的支持与信任</a:t>
            </a:r>
            <a:endParaRPr lang="zh-CN" altLang="en-US" sz="2400" b="1">
              <a:solidFill>
                <a:srgbClr val="2E4864"/>
              </a:solidFill>
              <a:latin typeface="+mn-ea"/>
              <a:ea typeface="+mn-ea"/>
            </a:endParaRPr>
          </a:p>
        </p:txBody>
      </p:sp>
      <p:sp>
        <p:nvSpPr>
          <p:cNvPr id="26" name="文本框 6"/>
          <p:cNvSpPr txBox="1">
            <a:spLocks noChangeArrowheads="1"/>
          </p:cNvSpPr>
          <p:nvPr/>
        </p:nvSpPr>
        <p:spPr bwMode="auto">
          <a:xfrm>
            <a:off x="3257178" y="2588473"/>
            <a:ext cx="28480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chemeClr val="accent1"/>
                </a:solidFill>
                <a:latin typeface="+mn-lt"/>
                <a:ea typeface="方正兰亭黑_GBK"/>
              </a:rPr>
              <a:t>THANK YOU FOR WATCHING</a:t>
            </a:r>
            <a:endParaRPr lang="en-US" altLang="zh-CN" sz="1800">
              <a:solidFill>
                <a:schemeClr val="accent1"/>
              </a:solidFill>
              <a:latin typeface="+mn-lt"/>
              <a:ea typeface="方正兰亭黑_GB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02665" y="384810"/>
            <a:ext cx="72955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indent="0" algn="l" defTabSz="8255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CSS3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8255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CSS3是CSS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（层叠样式表）</a:t>
            </a: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技术的升级版本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。CSS3完全向后兼容，不必改变现有的设计，浏览器将永远支持CSS2。W3C的CSS3规范仍在开发。但是，许多新的CSS3属性已在现代浏览器使用。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04875" y="407670"/>
            <a:ext cx="8035925" cy="2637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一、浏览器内核以及其前缀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SS标准中各个属性都要经历从草案到推荐的过程，css3中的属性进展都不一样，浏览器厂商在标准尚未明确情况下提前支持会有风险，浏览器厂商对新属性的支持情况也不同，所以会加厂商前缀加以区分。如果某个属性已经从草案变为了或接近推荐方案，并且厂商已经完全实现了推荐属性，那就不用加厂商前缀。如border-radius已经很成熟，不用加前缀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5885" y="2740025"/>
            <a:ext cx="1991995" cy="19481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955" y="2402205"/>
            <a:ext cx="1331595" cy="228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72820" y="424180"/>
            <a:ext cx="7631430" cy="362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根据不同的浏览器内核，css前缀会有不同。最基本的浏览器内核有如下四种，其它的内核都是基于此四种进行再研发的。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Gecko内核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前缀为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-moz-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火狐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浏览器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Webkit内核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前缀为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-webkit-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也叫谷歌内核，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chrome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浏览器最先开发使用，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safari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浏览器也使用 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该内核。国内很多浏览器也使用了webkit内核，如360极速、世界之窗、猎豹等。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Trident内核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前缀为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-ms-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也称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IE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内核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Presto内核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前缀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-o-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目前只有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opera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采用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1785" y="276225"/>
            <a:ext cx="8331835" cy="4269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143000" marR="0" lvl="1" indent="-68580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Char char="Ø"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圆角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border-radius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1600200" marR="0" lvl="2" indent="-68580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Char char="Ø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语法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2057400" marR="0" lvl="3" indent="-68580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Char char="Ø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border-radius：value；四个角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2057400" marR="0" lvl="3" indent="-68580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Char char="Ø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border-radius：value value；左上右下、右上左下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2057400" marR="0" lvl="3" indent="-68580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Char char="Ø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border-radius：value value value value；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		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代表设置对象左上角、右上角、右下角、左下角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 b="1">
                <a:solidFill>
                  <a:schemeClr val="accent1"/>
                </a:solidFill>
                <a:ea typeface="宋体" panose="02010600030101010101" pitchFamily="2" charset="-122"/>
                <a:sym typeface="Helvetica Light"/>
              </a:rPr>
              <a:t>		</a:t>
            </a:r>
            <a:r>
              <a:rPr lang="zh-CN" altLang="en-US" sz="1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顺时针设置</a:t>
            </a:r>
            <a:endParaRPr lang="zh-CN" altLang="en-US" sz="1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endParaRPr lang="zh-CN" altLang="en-US" sz="1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9330" y="3714750"/>
            <a:ext cx="3525520" cy="829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9735" y="434340"/>
            <a:ext cx="7680960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143000" marR="0" lvl="1" indent="-68580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Char char="Ø"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盒阴影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box-shadow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1143000" marR="0" lvl="1" indent="-68580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Char char="Ø"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语法：box-shadow: h-shadow v-shadow blur spread color inset;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1260" y="1755140"/>
            <a:ext cx="7084060" cy="2105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64235" y="245745"/>
            <a:ext cx="7878445" cy="3669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685800" marR="0" lvl="0" indent="-68580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Char char="Ø"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盒阴影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914400" marR="0" lvl="2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HTML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文档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914400" marR="0" lvl="2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None/>
            </a:pP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&lt;div class="shadow"&gt;&lt;/div&gt;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1600200" marR="0" lvl="2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Char char="Ø"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914400" marR="0" lvl="2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CSS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样式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914400" marR="0" lvl="2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None/>
            </a:pP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.shadow{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914400" marR="0" lvl="2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            width: 300px;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914400" marR="0" lvl="2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            height: 100px;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914400" marR="0" lvl="2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            background-color: red;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914400" marR="0" lvl="2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            box-shadow: 10px 10px 5px 3px darkred;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914400" marR="0" lvl="2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        }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1600200" marR="0" lvl="2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Char char="Ø"/>
            </a:pP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1600200" marR="0" lvl="2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Char char="Ø"/>
            </a:pP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5720" y="3411220"/>
            <a:ext cx="2887345" cy="1108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0835" y="246380"/>
            <a:ext cx="78187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143000" marR="0" lvl="1" indent="-68580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Char char="Ø"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文字阴影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1600200" marR="0" lvl="2" indent="-68580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Char char="Ø"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语法：text-shadow: h-shadow v-shadow blur color;</a:t>
            </a:r>
            <a:endParaRPr lang="zh-CN" altLang="en-US" sz="1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755" y="1943735"/>
            <a:ext cx="6714490" cy="1969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蓝色沉稳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E7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1">
      <a:majorFont>
        <a:latin typeface="Calibri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4386</Words>
  <Application>WPS 演示</Application>
  <PresentationFormat>全屏显示(16:9)</PresentationFormat>
  <Paragraphs>256</Paragraphs>
  <Slides>29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Calibri Light</vt:lpstr>
      <vt:lpstr>方正宋刻本秀楷简体</vt:lpstr>
      <vt:lpstr>方正兰亭黑_GBK</vt:lpstr>
      <vt:lpstr>黑体</vt:lpstr>
      <vt:lpstr>宋体-简</vt:lpstr>
      <vt:lpstr>Helvetica Light</vt:lpstr>
      <vt:lpstr>Wingdings</vt:lpstr>
      <vt:lpstr>微软雅黑 Light</vt:lpstr>
      <vt:lpstr>Arial Unicode MS</vt:lpstr>
      <vt:lpstr>Calibri</vt:lpstr>
      <vt:lpstr>Helvetica Light</vt:lpstr>
      <vt:lpstr>宋体-简</vt:lpstr>
      <vt:lpstr>方正兰亭黑_GBK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6634.pptx</dc:title>
  <dc:creator/>
  <cp:lastModifiedBy>daxiong</cp:lastModifiedBy>
  <cp:revision>563</cp:revision>
  <dcterms:created xsi:type="dcterms:W3CDTF">2019-10-21T07:54:00Z</dcterms:created>
  <dcterms:modified xsi:type="dcterms:W3CDTF">2019-10-23T01:57:36Z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