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4" r:id="rId3"/>
  </p:sldMasterIdLst>
  <p:notesMasterIdLst>
    <p:notesMasterId r:id="rId5"/>
  </p:notesMasterIdLst>
  <p:handoutMasterIdLst>
    <p:handoutMasterId r:id="rId27"/>
  </p:handoutMasterIdLst>
  <p:sldIdLst>
    <p:sldId id="361" r:id="rId4"/>
    <p:sldId id="626" r:id="rId6"/>
    <p:sldId id="689" r:id="rId7"/>
    <p:sldId id="652" r:id="rId8"/>
    <p:sldId id="627" r:id="rId9"/>
    <p:sldId id="628" r:id="rId10"/>
    <p:sldId id="629" r:id="rId11"/>
    <p:sldId id="630" r:id="rId12"/>
    <p:sldId id="631" r:id="rId13"/>
    <p:sldId id="674" r:id="rId14"/>
    <p:sldId id="634" r:id="rId15"/>
    <p:sldId id="637" r:id="rId16"/>
    <p:sldId id="653" r:id="rId17"/>
    <p:sldId id="664" r:id="rId18"/>
    <p:sldId id="656" r:id="rId19"/>
    <p:sldId id="658" r:id="rId20"/>
    <p:sldId id="659" r:id="rId21"/>
    <p:sldId id="660" r:id="rId22"/>
    <p:sldId id="661" r:id="rId23"/>
    <p:sldId id="662" r:id="rId24"/>
    <p:sldId id="663" r:id="rId25"/>
    <p:sldId id="452" r:id="rId2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0E0E0"/>
    <a:srgbClr val="EFEFEF"/>
    <a:srgbClr val="2E4864"/>
    <a:srgbClr val="10327B"/>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03" autoAdjust="0"/>
  </p:normalViewPr>
  <p:slideViewPr>
    <p:cSldViewPr snapToGrid="0" showGuides="1">
      <p:cViewPr varScale="1">
        <p:scale>
          <a:sx n="165" d="100"/>
          <a:sy n="165" d="100"/>
        </p:scale>
        <p:origin x="366" y="132"/>
      </p:cViewPr>
      <p:guideLst>
        <p:guide orient="horz" pos="3126"/>
        <p:guide pos="323"/>
        <p:guide orient="horz" pos="105"/>
        <p:guide pos="2985"/>
        <p:guide orient="horz" pos="1676"/>
        <p:guide pos="5588"/>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横向"/>
          <p:cNvPicPr>
            <a:picLocks noChangeAspect="1"/>
          </p:cNvPicPr>
          <p:nvPr userDrawn="1"/>
        </p:nvPicPr>
        <p:blipFill>
          <a:blip r:embed="rId2"/>
          <a:stretch>
            <a:fillRect/>
          </a:stretch>
        </p:blipFill>
        <p:spPr>
          <a:xfrm>
            <a:off x="2540" y="8890"/>
            <a:ext cx="1404620" cy="415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347980" y="283845"/>
            <a:ext cx="509905" cy="275590"/>
          </a:xfrm>
          <a:prstGeom prst="rect">
            <a:avLst/>
          </a:prstGeom>
          <a:noFill/>
        </p:spPr>
        <p:txBody>
          <a:bodyPr wrap="square" rtlCol="0">
            <a:spAutoFit/>
          </a:bodyPr>
          <a:lstStyle/>
          <a:p>
            <a:r>
              <a:rPr lang="en-US" altLang="zh-CN" sz="1200" b="1" i="1">
                <a:solidFill>
                  <a:schemeClr val="bg1"/>
                </a:solidFill>
                <a:latin typeface="微软雅黑" panose="020B0503020204020204" pitchFamily="34" charset="-122"/>
                <a:ea typeface="微软雅黑" panose="020B0503020204020204" pitchFamily="34" charset="-122"/>
              </a:rPr>
              <a:t>SXT</a:t>
            </a:r>
            <a:endParaRPr lang="en-US" altLang="zh-CN" sz="1200" b="1" i="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347980" y="283845"/>
            <a:ext cx="509905" cy="275590"/>
          </a:xfrm>
          <a:prstGeom prst="rect">
            <a:avLst/>
          </a:prstGeom>
          <a:noFill/>
        </p:spPr>
        <p:txBody>
          <a:bodyPr wrap="square" rtlCol="0">
            <a:spAutoFit/>
          </a:bodyPr>
          <a:lstStyle/>
          <a:p>
            <a:r>
              <a:rPr lang="en-US" altLang="zh-CN" sz="1200" b="1" i="1">
                <a:solidFill>
                  <a:schemeClr val="bg1"/>
                </a:solidFill>
                <a:latin typeface="微软雅黑" panose="020B0503020204020204" pitchFamily="34" charset="-122"/>
                <a:ea typeface="微软雅黑" panose="020B0503020204020204" pitchFamily="34" charset="-122"/>
              </a:rPr>
              <a:t>SXT</a:t>
            </a:r>
            <a:endParaRPr lang="en-US" altLang="zh-CN" sz="1200" b="1" i="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347980" y="283845"/>
            <a:ext cx="509905" cy="275590"/>
          </a:xfrm>
          <a:prstGeom prst="rect">
            <a:avLst/>
          </a:prstGeom>
          <a:noFill/>
        </p:spPr>
        <p:txBody>
          <a:bodyPr wrap="square" rtlCol="0">
            <a:spAutoFit/>
          </a:bodyPr>
          <a:lstStyle/>
          <a:p>
            <a:r>
              <a:rPr lang="en-US" altLang="zh-CN" sz="1200" b="1" i="1">
                <a:solidFill>
                  <a:schemeClr val="bg1"/>
                </a:solidFill>
                <a:latin typeface="微软雅黑" panose="020B0503020204020204" pitchFamily="34" charset="-122"/>
                <a:ea typeface="微软雅黑" panose="020B0503020204020204" pitchFamily="34" charset="-122"/>
              </a:rPr>
              <a:t>SXT</a:t>
            </a:r>
            <a:endParaRPr lang="en-US" altLang="zh-CN" sz="1200" b="1" i="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2877185" y="2047240"/>
            <a:ext cx="43624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lvl="4" indent="0" fontAlgn="auto" hangingPunct="0">
              <a:lnSpc>
                <a:spcPct val="150000"/>
              </a:lnSpc>
              <a:spcBef>
                <a:spcPts val="0"/>
              </a:spcBef>
              <a:spcAft>
                <a:spcPts val="0"/>
              </a:spcAft>
              <a:defRPr/>
            </a:pPr>
            <a:r>
              <a:rPr lang="zh-CN" altLang="en-US" sz="2400" b="1">
                <a:solidFill>
                  <a:srgbClr val="2E4864"/>
                </a:solidFill>
                <a:latin typeface="+mn-ea"/>
                <a:ea typeface="+mn-ea"/>
              </a:rPr>
              <a:t>伸缩盒模型</a:t>
            </a:r>
            <a:r>
              <a:rPr lang="en-US" altLang="zh-CN" sz="2400" b="1">
                <a:solidFill>
                  <a:srgbClr val="2E4864"/>
                </a:solidFill>
                <a:latin typeface="+mn-ea"/>
                <a:ea typeface="+mn-ea"/>
              </a:rPr>
              <a:t>+</a:t>
            </a:r>
            <a:r>
              <a:rPr lang="zh-CN" altLang="zh-CN" sz="2400" b="1">
                <a:solidFill>
                  <a:srgbClr val="2E4864"/>
                </a:solidFill>
                <a:latin typeface="+mn-ea"/>
                <a:ea typeface="+mn-ea"/>
              </a:rPr>
              <a:t>响应式</a:t>
            </a:r>
            <a:r>
              <a:rPr lang="zh-CN" altLang="en-US" sz="2400" b="1">
                <a:solidFill>
                  <a:srgbClr val="2E4864"/>
                </a:solidFill>
                <a:latin typeface="+mn-ea"/>
                <a:ea typeface="+mn-ea"/>
              </a:rPr>
              <a:t>布局网页</a:t>
            </a:r>
            <a:endParaRPr lang="zh-CN" altLang="en-US" sz="2400" b="1">
              <a:solidFill>
                <a:srgbClr val="2E4864"/>
              </a:solidFill>
              <a:latin typeface="+mn-ea"/>
              <a:ea typeface="+mn-ea"/>
            </a:endParaRPr>
          </a:p>
          <a:p>
            <a:pPr lvl="4" indent="0" fontAlgn="auto" hangingPunct="0">
              <a:lnSpc>
                <a:spcPct val="150000"/>
              </a:lnSpc>
              <a:spcBef>
                <a:spcPts val="0"/>
              </a:spcBef>
              <a:spcAft>
                <a:spcPts val="0"/>
              </a:spcAft>
              <a:defRPr/>
            </a:pPr>
            <a:endParaRPr lang="zh-CN" altLang="en-US" sz="2400" b="1">
              <a:solidFill>
                <a:srgbClr val="2E4864"/>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3925" y="526415"/>
            <a:ext cx="7947025" cy="583565"/>
          </a:xfrm>
          <a:prstGeom prst="rect">
            <a:avLst/>
          </a:prstGeom>
          <a:noFill/>
        </p:spPr>
        <p:txBody>
          <a:bodyPr wrap="square" rtlCol="0">
            <a:spAutoFit/>
          </a:bodyPr>
          <a:p>
            <a:pPr algn="l"/>
            <a:r>
              <a:rPr lang="en-US" altLang="zh-CN" sz="1600">
                <a:latin typeface="宋体" panose="02010600030101010101" pitchFamily="2" charset="-122"/>
                <a:ea typeface="宋体" panose="02010600030101010101" pitchFamily="2" charset="-122"/>
                <a:sym typeface="+mn-ea"/>
              </a:rPr>
              <a:t>3.</a:t>
            </a:r>
            <a:r>
              <a:rPr lang="zh-CN" altLang="en-US" sz="1600">
                <a:latin typeface="宋体" panose="02010600030101010101" pitchFamily="2" charset="-122"/>
                <a:ea typeface="宋体" panose="02010600030101010101" pitchFamily="2" charset="-122"/>
                <a:sym typeface="+mn-ea"/>
              </a:rPr>
              <a:t>父容器常用属性</a:t>
            </a:r>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flex-wrap让弹性盒元素在必要的时候拆行</a:t>
            </a:r>
            <a:endParaRPr lang="en-US" altLang="zh-CN" sz="1600">
              <a:latin typeface="宋体" panose="02010600030101010101" pitchFamily="2" charset="-122"/>
              <a:ea typeface="宋体" panose="02010600030101010101" pitchFamily="2" charset="-122"/>
              <a:sym typeface="+mn-ea"/>
            </a:endParaRPr>
          </a:p>
        </p:txBody>
      </p:sp>
      <p:pic>
        <p:nvPicPr>
          <p:cNvPr id="3" name="图片 2" descr="/Users/xuxiaoxiong/Desktop/WX20191022-094812.pngWX20191022-094812"/>
          <p:cNvPicPr>
            <a:picLocks noChangeAspect="1"/>
          </p:cNvPicPr>
          <p:nvPr/>
        </p:nvPicPr>
        <p:blipFill>
          <a:blip r:embed="rId1"/>
          <a:srcRect/>
          <a:stretch>
            <a:fillRect/>
          </a:stretch>
        </p:blipFill>
        <p:spPr>
          <a:xfrm>
            <a:off x="2022793" y="1905000"/>
            <a:ext cx="5749290" cy="2007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94080" y="554355"/>
            <a:ext cx="7818755" cy="2760980"/>
          </a:xfrm>
          <a:prstGeom prst="rect">
            <a:avLst/>
          </a:prstGeom>
          <a:noFill/>
        </p:spPr>
        <p:txBody>
          <a:bodyPr wrap="square" rtlCol="0">
            <a:spAutoFit/>
          </a:bodyPr>
          <a:p>
            <a:pPr algn="l"/>
            <a:r>
              <a:rPr lang="en-US" altLang="zh-CN" sz="1600">
                <a:latin typeface="宋体" panose="02010600030101010101" pitchFamily="2" charset="-122"/>
                <a:ea typeface="宋体" panose="02010600030101010101" pitchFamily="2" charset="-122"/>
                <a:sym typeface="+mn-ea"/>
              </a:rPr>
              <a:t>4.</a:t>
            </a:r>
            <a:r>
              <a:rPr lang="zh-CN" altLang="en-US" sz="1600">
                <a:latin typeface="宋体" panose="02010600030101010101" pitchFamily="2" charset="-122"/>
                <a:ea typeface="宋体" panose="02010600030101010101" pitchFamily="2" charset="-122"/>
                <a:sym typeface="+mn-ea"/>
              </a:rPr>
              <a:t>子元素常用属性</a:t>
            </a:r>
            <a:endParaRPr lang="zh-CN" altLang="en-US" sz="1600">
              <a:latin typeface="宋体" panose="02010600030101010101" pitchFamily="2" charset="-122"/>
              <a:ea typeface="宋体" panose="02010600030101010101" pitchFamily="2" charset="-122"/>
            </a:endParaRPr>
          </a:p>
          <a:p>
            <a:pPr algn="l" fontAlgn="auto">
              <a:lnSpc>
                <a:spcPct val="150000"/>
              </a:lnSpc>
            </a:pPr>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伸缩盒中的每一个元素称为一个项目。</a:t>
            </a:r>
            <a:endParaRPr lang="zh-CN" altLang="en-US" sz="1600">
              <a:latin typeface="宋体" panose="02010600030101010101" pitchFamily="2" charset="-122"/>
              <a:ea typeface="宋体" panose="02010600030101010101" pitchFamily="2" charset="-122"/>
            </a:endParaRPr>
          </a:p>
          <a:p>
            <a:pPr algn="l" fontAlgn="auto">
              <a:lnSpc>
                <a:spcPct val="150000"/>
              </a:lnSpc>
            </a:pPr>
            <a:r>
              <a:rPr lang="zh-CN" altLang="en-US" sz="1600" b="1">
                <a:latin typeface="宋体" panose="02010600030101010101" pitchFamily="2" charset="-122"/>
                <a:ea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sym typeface="+mn-ea"/>
              </a:rPr>
              <a:t>flex-grow: </a:t>
            </a:r>
            <a:r>
              <a:rPr lang="en-US" altLang="zh-CN" sz="1600" b="1">
                <a:solidFill>
                  <a:srgbClr val="FF0000"/>
                </a:solidFill>
                <a:latin typeface="宋体" panose="02010600030101010101" pitchFamily="2" charset="-122"/>
                <a:ea typeface="宋体" panose="02010600030101010101" pitchFamily="2" charset="-122"/>
                <a:sym typeface="+mn-ea"/>
              </a:rPr>
              <a:t>number;</a:t>
            </a:r>
            <a:r>
              <a:rPr lang="zh-CN" altLang="en-US" sz="1600" b="1">
                <a:solidFill>
                  <a:srgbClr val="FF0000"/>
                </a:solidFill>
                <a:latin typeface="宋体" panose="02010600030101010101" pitchFamily="2" charset="-122"/>
                <a:ea typeface="宋体" panose="02010600030101010101" pitchFamily="2" charset="-122"/>
                <a:sym typeface="+mn-ea"/>
              </a:rPr>
              <a:t> </a:t>
            </a:r>
            <a:r>
              <a:rPr lang="zh-CN" altLang="en-US" sz="1600" b="1">
                <a:latin typeface="宋体" panose="02010600030101010101" pitchFamily="2" charset="-122"/>
                <a:ea typeface="宋体" panose="02010600030101010101" pitchFamily="2" charset="-122"/>
                <a:sym typeface="+mn-ea"/>
              </a:rPr>
              <a:t>  </a:t>
            </a:r>
            <a:endParaRPr lang="zh-CN" altLang="en-US" sz="1600" b="1">
              <a:latin typeface="宋体" panose="02010600030101010101" pitchFamily="2" charset="-122"/>
              <a:ea typeface="宋体" panose="02010600030101010101" pitchFamily="2" charset="-122"/>
              <a:sym typeface="+mn-ea"/>
            </a:endParaRPr>
          </a:p>
          <a:p>
            <a:pPr algn="l" fontAlgn="auto">
              <a:lnSpc>
                <a:spcPct val="150000"/>
              </a:lnSpc>
            </a:pPr>
            <a:r>
              <a:rPr lang="en-US" altLang="zh-CN" sz="1600" b="1">
                <a:latin typeface="宋体" panose="02010600030101010101" pitchFamily="2" charset="-122"/>
                <a:ea typeface="宋体" panose="02010600030101010101" pitchFamily="2" charset="-122"/>
                <a:sym typeface="+mn-ea"/>
              </a:rPr>
              <a:t>	</a:t>
            </a:r>
            <a:r>
              <a:rPr lang="zh-CN" altLang="en-US" sz="1600" b="1">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一个数字，规定项目将相对于其他灵活的项目进行扩展的量。默认值是 0。</a:t>
            </a:r>
            <a:endParaRPr lang="zh-CN" altLang="en-US" sz="1600">
              <a:latin typeface="宋体" panose="02010600030101010101" pitchFamily="2" charset="-122"/>
              <a:ea typeface="宋体" panose="02010600030101010101" pitchFamily="2" charset="-122"/>
              <a:sym typeface="+mn-ea"/>
            </a:endParaRPr>
          </a:p>
          <a:p>
            <a:pPr algn="l" fontAlgn="auto">
              <a:lnSpc>
                <a:spcPct val="150000"/>
              </a:lnSpc>
            </a:pPr>
            <a:r>
              <a:rPr lang="zh-CN" altLang="en-US" sz="1600">
                <a:latin typeface="宋体" panose="02010600030101010101" pitchFamily="2" charset="-122"/>
                <a:ea typeface="宋体" panose="02010600030101010101" pitchFamily="2" charset="-122"/>
                <a:sym typeface="+mn-ea"/>
              </a:rPr>
              <a:t>        .item1{ </a:t>
            </a:r>
            <a:r>
              <a:rPr lang="zh-CN" altLang="en-US" sz="1600">
                <a:solidFill>
                  <a:srgbClr val="FF0000"/>
                </a:solidFill>
                <a:latin typeface="宋体" panose="02010600030101010101" pitchFamily="2" charset="-122"/>
                <a:ea typeface="宋体" panose="02010600030101010101" pitchFamily="2" charset="-122"/>
                <a:sym typeface="+mn-ea"/>
              </a:rPr>
              <a:t>flex-grow: 1; </a:t>
            </a:r>
            <a:r>
              <a:rPr lang="zh-CN" altLang="en-US" sz="1600">
                <a:latin typeface="宋体" panose="02010600030101010101" pitchFamily="2" charset="-122"/>
                <a:ea typeface="宋体" panose="02010600030101010101" pitchFamily="2" charset="-122"/>
                <a:sym typeface="+mn-ea"/>
              </a:rPr>
              <a:t>background:pink}                </a:t>
            </a:r>
            <a:endParaRPr lang="zh-CN" altLang="en-US" sz="1600">
              <a:latin typeface="宋体" panose="02010600030101010101" pitchFamily="2" charset="-122"/>
              <a:ea typeface="宋体" panose="02010600030101010101" pitchFamily="2" charset="-122"/>
              <a:sym typeface="+mn-ea"/>
            </a:endParaRPr>
          </a:p>
          <a:p>
            <a:pPr algn="l" fontAlgn="auto">
              <a:lnSpc>
                <a:spcPct val="150000"/>
              </a:lnSpc>
            </a:pPr>
            <a:r>
              <a:rPr lang="zh-CN" altLang="en-US" sz="1600">
                <a:latin typeface="宋体" panose="02010600030101010101" pitchFamily="2" charset="-122"/>
                <a:ea typeface="宋体" panose="02010600030101010101" pitchFamily="2" charset="-122"/>
                <a:sym typeface="+mn-ea"/>
              </a:rPr>
              <a:t>        .item2{</a:t>
            </a:r>
            <a:r>
              <a:rPr lang="zh-CN" altLang="en-US" sz="1600">
                <a:solidFill>
                  <a:srgbClr val="FF0000"/>
                </a:solidFill>
                <a:latin typeface="宋体" panose="02010600030101010101" pitchFamily="2" charset="-122"/>
                <a:ea typeface="宋体" panose="02010600030101010101" pitchFamily="2" charset="-122"/>
                <a:sym typeface="+mn-ea"/>
              </a:rPr>
              <a:t> flex-grow: </a:t>
            </a:r>
            <a:r>
              <a:rPr lang="en-US" altLang="zh-CN" sz="1600">
                <a:solidFill>
                  <a:srgbClr val="FF0000"/>
                </a:solidFill>
                <a:latin typeface="宋体" panose="02010600030101010101" pitchFamily="2" charset="-122"/>
                <a:ea typeface="宋体" panose="02010600030101010101" pitchFamily="2" charset="-122"/>
                <a:sym typeface="+mn-ea"/>
              </a:rPr>
              <a:t>1</a:t>
            </a:r>
            <a:r>
              <a:rPr lang="zh-CN" altLang="en-US" sz="1600">
                <a:solidFill>
                  <a:srgbClr val="FF0000"/>
                </a:solidFill>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background:orange}             </a:t>
            </a:r>
            <a:endParaRPr lang="zh-CN" altLang="en-US" sz="1600">
              <a:latin typeface="宋体" panose="02010600030101010101" pitchFamily="2" charset="-122"/>
              <a:ea typeface="宋体" panose="02010600030101010101" pitchFamily="2" charset="-122"/>
              <a:sym typeface="+mn-ea"/>
            </a:endParaRPr>
          </a:p>
          <a:p>
            <a:pPr algn="l" fontAlgn="auto">
              <a:lnSpc>
                <a:spcPct val="150000"/>
              </a:lnSpc>
            </a:pPr>
            <a:r>
              <a:rPr lang="zh-CN" altLang="en-US" sz="1600">
                <a:latin typeface="宋体" panose="02010600030101010101" pitchFamily="2" charset="-122"/>
                <a:ea typeface="宋体" panose="02010600030101010101" pitchFamily="2" charset="-122"/>
                <a:sym typeface="+mn-ea"/>
              </a:rPr>
              <a:t>        .item3{ </a:t>
            </a:r>
            <a:r>
              <a:rPr lang="zh-CN" altLang="en-US" sz="1600">
                <a:solidFill>
                  <a:srgbClr val="FF0000"/>
                </a:solidFill>
                <a:latin typeface="宋体" panose="02010600030101010101" pitchFamily="2" charset="-122"/>
                <a:ea typeface="宋体" panose="02010600030101010101" pitchFamily="2" charset="-122"/>
                <a:sym typeface="+mn-ea"/>
              </a:rPr>
              <a:t>flex-grow: </a:t>
            </a:r>
            <a:r>
              <a:rPr lang="en-US" altLang="zh-CN" sz="1600">
                <a:solidFill>
                  <a:srgbClr val="FF0000"/>
                </a:solidFill>
                <a:latin typeface="宋体" panose="02010600030101010101" pitchFamily="2" charset="-122"/>
                <a:ea typeface="宋体" panose="02010600030101010101" pitchFamily="2" charset="-122"/>
                <a:sym typeface="+mn-ea"/>
              </a:rPr>
              <a:t>1</a:t>
            </a:r>
            <a:r>
              <a:rPr lang="zh-CN" altLang="en-US" sz="1600">
                <a:solidFill>
                  <a:srgbClr val="FF0000"/>
                </a:solidFill>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background:red}    </a:t>
            </a:r>
            <a:endParaRPr lang="en-US" altLang="zh-CN" sz="1600">
              <a:solidFill>
                <a:schemeClr val="tx1"/>
              </a:solidFill>
              <a:latin typeface="宋体" panose="02010600030101010101" pitchFamily="2" charset="-122"/>
              <a:ea typeface="宋体" panose="02010600030101010101" pitchFamily="2" charset="-122"/>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2505" y="478155"/>
            <a:ext cx="7700645" cy="4485005"/>
          </a:xfrm>
          <a:prstGeom prst="rect">
            <a:avLst/>
          </a:prstGeom>
          <a:noFill/>
        </p:spPr>
        <p:txBody>
          <a:bodyPr wrap="square" rtlCol="0">
            <a:spAutoFit/>
          </a:bodyPr>
          <a:p>
            <a:pPr algn="l"/>
            <a:r>
              <a:rPr lang="zh-CN" altLang="en-US" sz="1600">
                <a:latin typeface="宋体" panose="02010600030101010101" pitchFamily="2" charset="-122"/>
                <a:ea typeface="宋体" panose="02010600030101010101" pitchFamily="2" charset="-122"/>
                <a:sym typeface="+mn-ea"/>
              </a:rPr>
              <a:t>旧的伸缩盒</a:t>
            </a:r>
            <a:endParaRPr lang="zh-CN" altLang="en-US" sz="1600">
              <a:latin typeface="宋体" panose="02010600030101010101" pitchFamily="2" charset="-122"/>
              <a:ea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endParaRPr>
          </a:p>
          <a:p>
            <a:pPr algn="l"/>
            <a:r>
              <a:rPr lang="zh-CN" altLang="en-US" sz="1600">
                <a:latin typeface="宋体" panose="02010600030101010101" pitchFamily="2" charset="-122"/>
                <a:ea typeface="宋体" panose="02010600030101010101" pitchFamily="2" charset="-122"/>
                <a:sym typeface="+mn-ea"/>
              </a:rPr>
              <a:t>       伸缩盒从被提出到如今一直在修改，所以这里涉及到了新老写法</a:t>
            </a:r>
            <a:endParaRPr lang="zh-CN" altLang="en-US" sz="1600">
              <a:latin typeface="宋体" panose="02010600030101010101" pitchFamily="2" charset="-122"/>
              <a:ea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endParaRPr>
          </a:p>
          <a:p>
            <a:pPr algn="l"/>
            <a:r>
              <a:rPr lang="zh-CN" altLang="en-US" sz="1600">
                <a:latin typeface="宋体" panose="02010600030101010101" pitchFamily="2" charset="-122"/>
                <a:ea typeface="宋体" panose="02010600030101010101" pitchFamily="2" charset="-122"/>
                <a:sym typeface="+mn-ea"/>
              </a:rPr>
              <a:t>	伸缩盒最老版本</a:t>
            </a:r>
            <a:endParaRPr lang="zh-CN" altLang="en-US" sz="1600">
              <a:latin typeface="宋体" panose="02010600030101010101" pitchFamily="2" charset="-122"/>
              <a:ea typeface="宋体" panose="02010600030101010101" pitchFamily="2" charset="-122"/>
            </a:endParaRPr>
          </a:p>
          <a:p>
            <a:pPr algn="l"/>
            <a:r>
              <a:rPr lang="zh-CN" altLang="en-US" sz="1600">
                <a:latin typeface="宋体" panose="02010600030101010101" pitchFamily="2" charset="-122"/>
                <a:ea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sym typeface="+mn-ea"/>
              </a:rPr>
              <a:t>display:box;  </a:t>
            </a:r>
            <a:endParaRPr lang="zh-CN" altLang="en-US" sz="1600" b="1">
              <a:solidFill>
                <a:srgbClr val="FF0000"/>
              </a:solidFill>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将对象作为弹性伸缩盒显示（火狐和webkit内核都支持display:-webkit-box;或display:-moz-box;）</a:t>
            </a:r>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solidFill>
                  <a:srgbClr val="FF0000"/>
                </a:solidFill>
                <a:latin typeface="宋体" panose="02010600030101010101" pitchFamily="2" charset="-122"/>
                <a:ea typeface="宋体" panose="02010600030101010101" pitchFamily="2" charset="-122"/>
                <a:sym typeface="+mn-ea"/>
              </a:rPr>
              <a:t>子元素   </a:t>
            </a:r>
            <a:r>
              <a:rPr lang="en-US" altLang="zh-CN" sz="1600">
                <a:solidFill>
                  <a:srgbClr val="FF0000"/>
                </a:solidFill>
                <a:latin typeface="宋体" panose="02010600030101010101" pitchFamily="2" charset="-122"/>
                <a:ea typeface="宋体" panose="02010600030101010101" pitchFamily="2" charset="-122"/>
                <a:sym typeface="+mn-ea"/>
              </a:rPr>
              <a:t>box-flex:;</a:t>
            </a:r>
            <a:endParaRPr lang="en-US" altLang="zh-CN" sz="1600">
              <a:solidFill>
                <a:srgbClr val="FF0000"/>
              </a:solidFill>
              <a:latin typeface="宋体" panose="02010600030101010101" pitchFamily="2" charset="-122"/>
              <a:ea typeface="宋体" panose="02010600030101010101" pitchFamily="2" charset="-122"/>
            </a:endParaRPr>
          </a:p>
          <a:p>
            <a:pPr algn="l"/>
            <a:r>
              <a:rPr lang="zh-CN" altLang="en-US" sz="1600">
                <a:latin typeface="宋体" panose="02010600030101010101" pitchFamily="2" charset="-122"/>
                <a:ea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endParaRPr>
          </a:p>
          <a:p>
            <a:pPr algn="l"/>
            <a:r>
              <a:rPr lang="zh-CN" altLang="en-US" sz="1600">
                <a:latin typeface="宋体" panose="02010600030101010101" pitchFamily="2" charset="-122"/>
                <a:ea typeface="宋体" panose="02010600030101010101" pitchFamily="2" charset="-122"/>
                <a:sym typeface="+mn-ea"/>
              </a:rPr>
              <a:t>	伸缩盒过渡版本</a:t>
            </a:r>
            <a:endParaRPr lang="zh-CN" altLang="en-US" sz="1600">
              <a:latin typeface="宋体" panose="02010600030101010101" pitchFamily="2" charset="-122"/>
              <a:ea typeface="宋体" panose="02010600030101010101" pitchFamily="2" charset="-122"/>
            </a:endParaRPr>
          </a:p>
          <a:p>
            <a:pPr algn="l"/>
            <a:r>
              <a:rPr lang="zh-CN" altLang="en-US" sz="1600">
                <a:latin typeface="宋体" panose="02010600030101010101" pitchFamily="2" charset="-122"/>
                <a:ea typeface="宋体" panose="02010600030101010101" pitchFamily="2" charset="-122"/>
                <a:sym typeface="+mn-ea"/>
              </a:rPr>
              <a:t>	display:flexbox;  </a:t>
            </a:r>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将对象作为弹性伸缩盒显示</a:t>
            </a:r>
            <a:endParaRPr lang="zh-CN" altLang="en-US" sz="1600">
              <a:latin typeface="宋体" panose="02010600030101010101" pitchFamily="2" charset="-122"/>
              <a:ea typeface="宋体" panose="02010600030101010101" pitchFamily="2" charset="-122"/>
            </a:endParaRPr>
          </a:p>
          <a:p>
            <a:pPr algn="l"/>
            <a:r>
              <a:rPr lang="zh-CN" altLang="en-US" sz="1600">
                <a:latin typeface="宋体" panose="02010600030101010101" pitchFamily="2" charset="-122"/>
                <a:ea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endParaRPr>
          </a:p>
          <a:p>
            <a:pPr algn="l"/>
            <a:r>
              <a:rPr lang="zh-CN" altLang="en-US" sz="1600">
                <a:latin typeface="宋体" panose="02010600030101010101" pitchFamily="2" charset="-122"/>
                <a:ea typeface="宋体" panose="02010600030101010101" pitchFamily="2" charset="-122"/>
                <a:sym typeface="+mn-ea"/>
              </a:rPr>
              <a:t>	伸缩盒最新版本</a:t>
            </a:r>
            <a:endParaRPr lang="zh-CN" altLang="en-US" sz="1600">
              <a:latin typeface="宋体" panose="02010600030101010101" pitchFamily="2" charset="-122"/>
              <a:ea typeface="宋体" panose="02010600030101010101" pitchFamily="2" charset="-122"/>
            </a:endParaRPr>
          </a:p>
          <a:p>
            <a:pPr algn="l"/>
            <a:r>
              <a:rPr lang="zh-CN" altLang="en-US" sz="1600">
                <a:latin typeface="宋体" panose="02010600030101010101" pitchFamily="2" charset="-122"/>
                <a:ea typeface="宋体" panose="02010600030101010101" pitchFamily="2" charset="-122"/>
                <a:sym typeface="+mn-ea"/>
              </a:rPr>
              <a:t>	</a:t>
            </a:r>
            <a:r>
              <a:rPr lang="zh-CN" altLang="en-US" sz="1600" b="1">
                <a:latin typeface="宋体" panose="02010600030101010101" pitchFamily="2" charset="-122"/>
                <a:ea typeface="宋体" panose="02010600030101010101" pitchFamily="2" charset="-122"/>
                <a:sym typeface="+mn-ea"/>
              </a:rPr>
              <a:t>display:flex;  </a:t>
            </a:r>
            <a:endParaRPr lang="zh-CN" altLang="en-US" sz="1600" b="1">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将对象作为弹性伸缩盒显示</a:t>
            </a:r>
            <a:endParaRPr lang="zh-CN" altLang="en-US" sz="1600">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1243965" y="1981835"/>
            <a:ext cx="76708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4" indent="0" fontAlgn="auto" hangingPunct="0">
              <a:lnSpc>
                <a:spcPct val="150000"/>
              </a:lnSpc>
              <a:spcBef>
                <a:spcPts val="0"/>
              </a:spcBef>
              <a:spcAft>
                <a:spcPts val="0"/>
              </a:spcAft>
              <a:defRPr/>
            </a:pPr>
            <a:r>
              <a:rPr sz="2400">
                <a:latin typeface="Arial" panose="020B0604020202020204" pitchFamily="34" charset="0"/>
                <a:ea typeface="宋体" panose="02010600030101010101" pitchFamily="2" charset="-122"/>
                <a:cs typeface="+mj-cs"/>
                <a:sym typeface="+mn-ea"/>
              </a:rPr>
              <a:t>CSS3媒体查询</a:t>
            </a:r>
            <a:endParaRPr lang="zh-CN" altLang="en-US" sz="2400" b="1">
              <a:solidFill>
                <a:srgbClr val="2E4864"/>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02665" y="384810"/>
            <a:ext cx="7295515" cy="2461260"/>
          </a:xfrm>
          <a:prstGeom prst="rect">
            <a:avLst/>
          </a:prstGeom>
          <a:noFill/>
        </p:spPr>
        <p:txBody>
          <a:bodyPr wrap="square" rtlCol="0">
            <a:spAutoFit/>
          </a:bodyPr>
          <a:p>
            <a:pPr marL="0" marR="0" indent="0" algn="l" defTabSz="825500" rtl="0" latinLnBrk="0" hangingPunct="0">
              <a:spcBef>
                <a:spcPts val="0"/>
              </a:spcBef>
              <a:spcAft>
                <a:spcPts val="0"/>
              </a:spcAft>
              <a:buClrTx/>
              <a:buSzTx/>
              <a:buFontTx/>
              <a:buNone/>
            </a:pPr>
            <a:r>
              <a:rPr lang="zh-CN" altLang="en-US" sz="1800">
                <a:solidFill>
                  <a:schemeClr val="tx1"/>
                </a:solidFill>
                <a:latin typeface="宋体" panose="02010600030101010101" pitchFamily="2" charset="-122"/>
                <a:ea typeface="宋体" panose="02010600030101010101" pitchFamily="2" charset="-122"/>
                <a:sym typeface="Helvetica Light"/>
              </a:rPr>
              <a:t>一、</a:t>
            </a:r>
            <a:r>
              <a:rPr lang="en-US" altLang="zh-CN" sz="1800">
                <a:solidFill>
                  <a:schemeClr val="tx1"/>
                </a:solidFill>
                <a:latin typeface="宋体" panose="02010600030101010101" pitchFamily="2" charset="-122"/>
                <a:ea typeface="宋体" panose="02010600030101010101" pitchFamily="2" charset="-122"/>
                <a:sym typeface="Helvetica Light"/>
              </a:rPr>
              <a:t>M</a:t>
            </a:r>
            <a:r>
              <a:rPr lang="zh-CN" altLang="en-US" sz="1800">
                <a:solidFill>
                  <a:schemeClr val="tx1"/>
                </a:solidFill>
                <a:latin typeface="宋体" panose="02010600030101010101" pitchFamily="2" charset="-122"/>
                <a:ea typeface="宋体" panose="02010600030101010101" pitchFamily="2" charset="-122"/>
                <a:sym typeface="Helvetica Light"/>
              </a:rPr>
              <a:t>edia </a:t>
            </a:r>
            <a:r>
              <a:rPr lang="en-US" altLang="zh-CN" sz="1800">
                <a:solidFill>
                  <a:schemeClr val="tx1"/>
                </a:solidFill>
                <a:latin typeface="宋体" panose="02010600030101010101" pitchFamily="2" charset="-122"/>
                <a:ea typeface="宋体" panose="02010600030101010101" pitchFamily="2" charset="-122"/>
                <a:sym typeface="Helvetica Light"/>
              </a:rPr>
              <a:t>Q</a:t>
            </a:r>
            <a:r>
              <a:rPr lang="zh-CN" altLang="en-US" sz="1800">
                <a:solidFill>
                  <a:schemeClr val="tx1"/>
                </a:solidFill>
                <a:latin typeface="宋体" panose="02010600030101010101" pitchFamily="2" charset="-122"/>
                <a:ea typeface="宋体" panose="02010600030101010101" pitchFamily="2" charset="-122"/>
                <a:sym typeface="Helvetica Light"/>
              </a:rPr>
              <a:t>uery响应式布局</a:t>
            </a:r>
            <a:r>
              <a:rPr lang="en-US" altLang="zh-CN" sz="1800">
                <a:solidFill>
                  <a:schemeClr val="tx1"/>
                </a:solidFill>
                <a:latin typeface="宋体" panose="02010600030101010101" pitchFamily="2" charset="-122"/>
                <a:ea typeface="宋体" panose="02010600030101010101" pitchFamily="2" charset="-122"/>
                <a:sym typeface="Helvetica Light"/>
              </a:rPr>
              <a:t>—</a:t>
            </a:r>
            <a:r>
              <a:rPr lang="zh-CN" altLang="en-US" sz="1800">
                <a:solidFill>
                  <a:schemeClr val="tx1"/>
                </a:solidFill>
                <a:latin typeface="宋体" panose="02010600030101010101" pitchFamily="2" charset="-122"/>
                <a:ea typeface="宋体" panose="02010600030101010101" pitchFamily="2" charset="-122"/>
                <a:sym typeface="Helvetica Light"/>
              </a:rPr>
              <a:t>媒体查询</a:t>
            </a:r>
            <a:endParaRPr lang="zh-CN" altLang="en-US" sz="1800">
              <a:solidFill>
                <a:schemeClr val="tx1"/>
              </a:solidFill>
              <a:latin typeface="宋体" panose="02010600030101010101" pitchFamily="2" charset="-122"/>
              <a:ea typeface="宋体" panose="02010600030101010101" pitchFamily="2" charset="-122"/>
              <a:sym typeface="Helvetica Light"/>
            </a:endParaRPr>
          </a:p>
          <a:p>
            <a:pPr marL="0" marR="0" indent="0" algn="l" defTabSz="825500" rtl="0" fontAlgn="auto" hangingPunct="0">
              <a:lnSpc>
                <a:spcPct val="150000"/>
              </a:lnSpc>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zh-CN" sz="1600">
                <a:ln>
                  <a:noFill/>
                </a:ln>
                <a:solidFill>
                  <a:srgbClr val="000000"/>
                </a:solidFill>
                <a:effectLst/>
                <a:uFillTx/>
                <a:latin typeface="宋体" panose="02010600030101010101" pitchFamily="2" charset="-122"/>
                <a:ea typeface="宋体" panose="02010600030101010101" pitchFamily="2" charset="-122"/>
                <a:sym typeface="Helvetica Light"/>
              </a:rPr>
              <a:t>响</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应式布局是在2010年5月份提出的一个概念，简而言之，就是一个网站能够兼容多个终端——而不是为每个终端做一个特定的版本。这个概念是为解决移动互联网浏览而诞生的。</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lnSpc>
                <a:spcPct val="150000"/>
              </a:lnSpc>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响应式布局可以为不同终端的用户提供更加舒适的界面和更好的用户体验，而且随着目前大屏幕移动设备的普及，越来越多的网站采用这个技术。</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ctr" defTabSz="825500" rtl="0" latinLnBrk="0" hangingPunct="0">
              <a:spcBef>
                <a:spcPts val="0"/>
              </a:spcBef>
              <a:spcAft>
                <a:spcPts val="0"/>
              </a:spcAft>
              <a:buClrTx/>
              <a:buSzTx/>
              <a:buFontTx/>
              <a:buNone/>
            </a:pPr>
            <a:endParaRPr lang="zh-CN" altLang="en-US" sz="1600">
              <a:solidFill>
                <a:schemeClr val="tx1"/>
              </a:solidFill>
              <a:latin typeface="宋体" panose="02010600030101010101" pitchFamily="2" charset="-122"/>
              <a:ea typeface="宋体" panose="02010600030101010101" pitchFamily="2" charset="-122"/>
              <a:sym typeface="Helvetica Light"/>
            </a:endParaRPr>
          </a:p>
        </p:txBody>
      </p:sp>
      <p:pic>
        <p:nvPicPr>
          <p:cNvPr id="7" name="图片 6"/>
          <p:cNvPicPr>
            <a:picLocks noChangeAspect="1"/>
          </p:cNvPicPr>
          <p:nvPr/>
        </p:nvPicPr>
        <p:blipFill>
          <a:blip r:embed="rId1"/>
          <a:stretch>
            <a:fillRect/>
          </a:stretch>
        </p:blipFill>
        <p:spPr>
          <a:xfrm>
            <a:off x="1146810" y="3218180"/>
            <a:ext cx="2521585" cy="1412240"/>
          </a:xfrm>
          <a:prstGeom prst="rect">
            <a:avLst/>
          </a:prstGeom>
        </p:spPr>
      </p:pic>
      <p:pic>
        <p:nvPicPr>
          <p:cNvPr id="8" name="图片 7" descr="/Users/xuxiaoxiong/Desktop/WechatIMG35.jpegWechatIMG35"/>
          <p:cNvPicPr>
            <a:picLocks noChangeAspect="1"/>
          </p:cNvPicPr>
          <p:nvPr/>
        </p:nvPicPr>
        <p:blipFill>
          <a:blip r:embed="rId2"/>
          <a:srcRect/>
          <a:stretch>
            <a:fillRect/>
          </a:stretch>
        </p:blipFill>
        <p:spPr>
          <a:xfrm>
            <a:off x="5765800" y="3011170"/>
            <a:ext cx="2339975" cy="1618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3135" y="404495"/>
            <a:ext cx="7779385" cy="3992245"/>
          </a:xfrm>
          <a:prstGeom prst="rect">
            <a:avLst/>
          </a:prstGeom>
          <a:noFill/>
        </p:spPr>
        <p:txBody>
          <a:bodyPr wrap="square" rtlCol="0">
            <a:spAutoFit/>
          </a:bodyPr>
          <a:p>
            <a:pPr marL="0" marR="0" indent="0" algn="l" defTabSz="825500" rtl="0" latinLnBrk="0"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响应式设计一定是最佳选择吗？</a:t>
            </a:r>
            <a:endPar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endPar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atin typeface="宋体" panose="02010600030101010101" pitchFamily="2" charset="-122"/>
                <a:ea typeface="宋体" panose="02010600030101010101" pitchFamily="2" charset="-122"/>
                <a:sym typeface="Helvetica Light"/>
              </a:rPr>
              <a:t>	</a:t>
            </a:r>
            <a:r>
              <a:rPr lang="zh-CN" altLang="en-US" sz="1600">
                <a:latin typeface="宋体" panose="02010600030101010101" pitchFamily="2" charset="-122"/>
                <a:ea typeface="宋体" panose="02010600030101010101" pitchFamily="2" charset="-122"/>
                <a:sym typeface="Helvetica Light"/>
              </a:rPr>
              <a:t>如果预算充足且形势需要，做一个真正的</a:t>
            </a:r>
            <a:r>
              <a:rPr lang="en-US" altLang="zh-CN" sz="1600">
                <a:latin typeface="宋体" panose="02010600030101010101" pitchFamily="2" charset="-122"/>
                <a:ea typeface="宋体" panose="02010600030101010101" pitchFamily="2" charset="-122"/>
                <a:sym typeface="Helvetica Light"/>
              </a:rPr>
              <a:t>“</a:t>
            </a:r>
            <a:r>
              <a:rPr lang="zh-CN" altLang="en-US" sz="1600">
                <a:latin typeface="宋体" panose="02010600030101010101" pitchFamily="2" charset="-122"/>
                <a:ea typeface="宋体" panose="02010600030101010101" pitchFamily="2" charset="-122"/>
                <a:sym typeface="Helvetica Light"/>
              </a:rPr>
              <a:t>手机版</a:t>
            </a:r>
            <a:r>
              <a:rPr lang="en-US" altLang="zh-CN" sz="1600">
                <a:latin typeface="宋体" panose="02010600030101010101" pitchFamily="2" charset="-122"/>
                <a:ea typeface="宋体" panose="02010600030101010101" pitchFamily="2" charset="-122"/>
                <a:sym typeface="Helvetica Light"/>
              </a:rPr>
              <a:t>”</a:t>
            </a:r>
            <a:r>
              <a:rPr lang="zh-CN" altLang="en-US" sz="1600">
                <a:latin typeface="宋体" panose="02010600030101010101" pitchFamily="2" charset="-122"/>
                <a:ea typeface="宋体" panose="02010600030101010101" pitchFamily="2" charset="-122"/>
                <a:sym typeface="Helvetica Light"/>
              </a:rPr>
              <a:t>网站是首选。因为响应式设计没有专门设计一个手机版网站的功能多，比如获取当前用户的</a:t>
            </a:r>
            <a:r>
              <a:rPr lang="en-US" altLang="zh-CN" sz="1600">
                <a:latin typeface="宋体" panose="02010600030101010101" pitchFamily="2" charset="-122"/>
                <a:ea typeface="宋体" panose="02010600030101010101" pitchFamily="2" charset="-122"/>
                <a:sym typeface="Helvetica Light"/>
              </a:rPr>
              <a:t>GPS</a:t>
            </a:r>
            <a:r>
              <a:rPr lang="zh-CN" altLang="en-US" sz="1600">
                <a:latin typeface="宋体" panose="02010600030101010101" pitchFamily="2" charset="-122"/>
                <a:ea typeface="宋体" panose="02010600030101010101" pitchFamily="2" charset="-122"/>
                <a:sym typeface="Helvetica Light"/>
              </a:rPr>
              <a:t>定位，只是用响应式设计会很难实现。</a:t>
            </a:r>
            <a:r>
              <a:rPr lang="zh-CN" altLang="en-US" sz="1600" b="1">
                <a:latin typeface="宋体" panose="02010600030101010101" pitchFamily="2" charset="-122"/>
                <a:ea typeface="宋体" panose="02010600030101010101" pitchFamily="2" charset="-122"/>
                <a:sym typeface="Helvetica Light"/>
              </a:rPr>
              <a:t>但如果只是根据视口大小为用户提供匹配的视觉效果还是优先选择响应式设计。</a:t>
            </a:r>
            <a:endParaRPr lang="zh-CN" altLang="en-US" sz="1600" b="1">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atin typeface="宋体" panose="02010600030101010101" pitchFamily="2" charset="-122"/>
                <a:ea typeface="宋体" panose="02010600030101010101" pitchFamily="2" charset="-122"/>
                <a:sym typeface="Helvetica Light"/>
              </a:rPr>
              <a:t>	优点：</a:t>
            </a:r>
            <a:endParaRPr lang="en-US" altLang="zh-CN" sz="1600">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atin typeface="宋体" panose="02010600030101010101" pitchFamily="2" charset="-122"/>
                <a:ea typeface="宋体" panose="02010600030101010101" pitchFamily="2" charset="-122"/>
                <a:sym typeface="Helvetica Light"/>
              </a:rPr>
              <a:t>	1.面对不同分辨率设备灵活性强</a:t>
            </a:r>
            <a:endParaRPr lang="en-US" altLang="zh-CN" sz="1600">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atin typeface="宋体" panose="02010600030101010101" pitchFamily="2" charset="-122"/>
                <a:ea typeface="宋体" panose="02010600030101010101" pitchFamily="2" charset="-122"/>
                <a:sym typeface="Helvetica Light"/>
              </a:rPr>
              <a:t>	2.能够快捷解决多设备显示适应问题</a:t>
            </a:r>
            <a:endParaRPr lang="en-US" altLang="zh-CN" sz="1600">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缺点：</a:t>
            </a:r>
            <a:endPar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1.</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兼容各种设备工作量大，效率略慢</a:t>
            </a:r>
            <a:endPar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2.</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代码累赘，会出现隐藏无用的元素，加载时间加长</a:t>
            </a:r>
            <a:endPar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3.</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其实这是一种折中性质的设计解决方案，多方面因素影响而达不到最佳效果</a:t>
            </a:r>
            <a:endPar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4.</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一定程度上改变了网站原有的布局结构，会出现用户混淆的情况</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02665" y="502920"/>
            <a:ext cx="7265670" cy="791210"/>
          </a:xfrm>
          <a:prstGeom prst="rect">
            <a:avLst/>
          </a:prstGeom>
          <a:noFill/>
        </p:spPr>
        <p:txBody>
          <a:bodyPr wrap="square" rtlCol="0">
            <a:spAutoFit/>
          </a:bodyPr>
          <a:p>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页面的布局会根据浏览器的尺寸在1列，</a:t>
            </a:r>
            <a:endPar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endParaRPr>
          </a:p>
          <a:p>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2列和4列之间切换</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endParaRPr lang="zh-CN" altLang="en-US"/>
          </a:p>
        </p:txBody>
      </p:sp>
      <p:pic>
        <p:nvPicPr>
          <p:cNvPr id="3" name="图片 2" descr="/Users/xuxiaoxiong/Desktop/WechatIMG36.jpegWechatIMG36"/>
          <p:cNvPicPr>
            <a:picLocks noChangeAspect="1"/>
          </p:cNvPicPr>
          <p:nvPr/>
        </p:nvPicPr>
        <p:blipFill>
          <a:blip r:embed="rId1"/>
          <a:srcRect/>
          <a:stretch>
            <a:fillRect/>
          </a:stretch>
        </p:blipFill>
        <p:spPr>
          <a:xfrm>
            <a:off x="5843270" y="503238"/>
            <a:ext cx="2690495" cy="3912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62660" y="374650"/>
            <a:ext cx="7809230" cy="4238625"/>
          </a:xfrm>
          <a:prstGeom prst="rect">
            <a:avLst/>
          </a:prstGeom>
          <a:noFill/>
        </p:spPr>
        <p:txBody>
          <a:bodyPr wrap="square" rtlCol="0">
            <a:spAutoFit/>
          </a:bodyPr>
          <a:p>
            <a:pPr marL="0" marR="0" indent="0" algn="l" defTabSz="825500" rtl="0" latinLnBrk="0" hangingPunct="0">
              <a:spcBef>
                <a:spcPts val="0"/>
              </a:spcBef>
              <a:spcAft>
                <a:spcPts val="0"/>
              </a:spcAft>
              <a:buClrTx/>
              <a:buSzTx/>
              <a:buFontTx/>
              <a:buNone/>
            </a:pPr>
            <a:r>
              <a:rPr sz="1600">
                <a:latin typeface="宋体" panose="02010600030101010101" pitchFamily="2" charset="-122"/>
                <a:ea typeface="宋体" panose="02010600030101010101" pitchFamily="2" charset="-122"/>
                <a:sym typeface="Helvetica Light"/>
              </a:rPr>
              <a:t>CSS中的Media Query（媒介查询）是什么？</a:t>
            </a:r>
            <a:endParaRPr sz="1600">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endParaRPr lang="zh-CN" altLang="en-US" sz="1600">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atin typeface="宋体" panose="02010600030101010101" pitchFamily="2" charset="-122"/>
                <a:ea typeface="宋体" panose="02010600030101010101" pitchFamily="2" charset="-122"/>
                <a:sym typeface="Helvetica Light"/>
              </a:rPr>
              <a:t>	</a:t>
            </a:r>
            <a:r>
              <a:rPr lang="zh-CN" altLang="en-US" sz="1600">
                <a:latin typeface="宋体" panose="02010600030101010101" pitchFamily="2" charset="-122"/>
                <a:ea typeface="宋体" panose="02010600030101010101" pitchFamily="2" charset="-122"/>
                <a:sym typeface="Helvetica Light"/>
              </a:rPr>
              <a:t>作为CSS3规范的一部分，</a:t>
            </a:r>
            <a:r>
              <a:rPr lang="zh-CN" altLang="en-US" sz="1600">
                <a:solidFill>
                  <a:srgbClr val="FF0000"/>
                </a:solidFill>
                <a:latin typeface="宋体" panose="02010600030101010101" pitchFamily="2" charset="-122"/>
                <a:ea typeface="宋体" panose="02010600030101010101" pitchFamily="2" charset="-122"/>
                <a:sym typeface="Helvetica Light"/>
              </a:rPr>
              <a:t>媒体查询可以针对不同的屏幕尺寸设置不同的样式</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，它为每种类型的用户提供了最佳的体验，网站在任何尺寸设置下都能有最佳的显示效果。</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atin typeface="宋体" panose="02010600030101010101" pitchFamily="2" charset="-122"/>
                <a:ea typeface="宋体" panose="02010600030101010101" pitchFamily="2" charset="-122"/>
                <a:sym typeface="Helvetica Light"/>
              </a:rPr>
              <a:t>	通过不同的媒体类型和条件定义样式表规则。</a:t>
            </a:r>
            <a:endParaRPr lang="en-US" altLang="zh-CN" sz="1600">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endParaRPr kumimoji="0" lang="en-US"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媒体查询让CSS可以更精确作用于不同的媒体类型和同一媒体的不同条件。</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endParaRPr kumimoji="0" lang="en-US"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媒体查询的大部分媒体特性都接受min和max用于表达“大于或等于”和“小与或等于”。如：width会有</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min-width和max-width</a:t>
            </a:r>
            <a:endParaRPr kumimoji="0" lang="zh-CN" altLang="en-US"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endParaRPr kumimoji="0" lang="en-US"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Media Queries功能是非常强大的，他可以让你定制不同的分辨率和设备，并在不改变内容的情况下，让你制作的web页面在不同的分辨率和设备下都能显示正常，并且不会因此而丢失样式</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3425" y="421640"/>
            <a:ext cx="7799070" cy="4769485"/>
          </a:xfrm>
          <a:prstGeom prst="rect">
            <a:avLst/>
          </a:prstGeom>
          <a:noFill/>
        </p:spPr>
        <p:txBody>
          <a:bodyPr wrap="square" rtlCol="0">
            <a:spAutoFit/>
          </a:bodyPr>
          <a:p>
            <a:pPr marL="0" marR="0" indent="0" algn="l" defTabSz="825500" rtl="0" latinLnBrk="0" hangingPunct="0">
              <a:spcBef>
                <a:spcPts val="0"/>
              </a:spcBef>
              <a:spcAft>
                <a:spcPts val="0"/>
              </a:spcAft>
              <a:buClrTx/>
              <a:buSzTx/>
              <a:buFontTx/>
              <a:buNone/>
            </a:pPr>
            <a:r>
              <a:rPr lang="zh-CN" altLang="en-US" sz="1600">
                <a:latin typeface="宋体" panose="02010600030101010101" pitchFamily="2" charset="-122"/>
                <a:ea typeface="宋体" panose="02010600030101010101" pitchFamily="2" charset="-122"/>
                <a:sym typeface="Helvetica Light"/>
              </a:rPr>
              <a:t>媒体查询实例</a:t>
            </a:r>
            <a:endParaRPr lang="zh-CN" altLang="en-US" sz="1600">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endParaRPr kumimoji="0" lang="en-US"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通过此实例观察媒体查询的功能后，再来分析语法</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endParaRPr kumimoji="0" lang="en-US"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body{background-color:grey; }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正常情况是灰色</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@media screen and (</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min-width: </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992</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px)</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//宽度大于 992px 的时候被应用 pc</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端</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.class {background: #666;}  }  </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@media screen and (</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max-width: </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768</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px</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//宽度小于768px的时候被应用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移动端</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.class { background: #ccc; }  }</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@media screen and</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 (min-width: </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768</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x) and (max-width: </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992</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px)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//宽度在 768px 和 992px 之间的时候被应用</a:t>
            </a:r>
            <a:endParaRPr kumimoji="0" lang="en-US"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lvl="1" indent="0" algn="l" defTabSz="825500" rtl="0" fontAlgn="auto"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.class {  background: #333;  }   }</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lvl="1" indent="0" algn="l" defTabSz="825500" rtl="0" fontAlgn="auto"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457200" marR="0" lvl="1" indent="0" algn="l" defTabSz="825500" rtl="0" fontAlgn="auto"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457200" marR="0" lvl="1" indent="0" algn="l" defTabSz="825500" rtl="0" fontAlgn="auto"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457200" marR="0" lvl="1" indent="0" algn="l" defTabSz="825500" rtl="0" fontAlgn="auto"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3135" y="394335"/>
            <a:ext cx="7947025" cy="4730750"/>
          </a:xfrm>
          <a:prstGeom prst="rect">
            <a:avLst/>
          </a:prstGeom>
          <a:noFill/>
        </p:spPr>
        <p:txBody>
          <a:bodyPr wrap="square" rtlCol="0">
            <a:spAutoFit/>
          </a:bodyPr>
          <a:p>
            <a:pPr marL="0" marR="0" indent="0" algn="l" defTabSz="825500" rtl="0" latinLnBrk="0"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使用</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Media Query</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的基本语法</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@media mediatype and|not|only (media feature) {</a:t>
            </a:r>
            <a:endParaRPr kumimoji="0" lang="zh-CN" altLang="en-US"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       CSS-Code;</a:t>
            </a:r>
            <a:endParaRPr kumimoji="0" lang="zh-CN" altLang="en-US"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 }</a:t>
            </a:r>
            <a:endParaRPr kumimoji="0" lang="zh-CN" altLang="en-US"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以上通过</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@media</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定义媒体查询，</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mediatype</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代表了设备类型</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，目前只有</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screen</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最常用，</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and|not|only</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为条件，</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media feature</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为媒体特点，通常是写设备的</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宽度</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atin typeface="宋体" panose="02010600030101010101" pitchFamily="2" charset="-122"/>
                <a:ea typeface="宋体" panose="02010600030101010101" pitchFamily="2" charset="-122"/>
                <a:sym typeface="Helvetica Light"/>
              </a:rPr>
              <a:t>	</a:t>
            </a:r>
            <a:r>
              <a:rPr lang="zh-CN" altLang="en-US" sz="1600">
                <a:latin typeface="宋体" panose="02010600030101010101" pitchFamily="2" charset="-122"/>
                <a:ea typeface="宋体" panose="02010600030101010101" pitchFamily="2" charset="-122"/>
                <a:sym typeface="Helvetica Light"/>
              </a:rPr>
              <a:t>@media screen and (max-width:960px) 的意思为：当前设备为</a:t>
            </a:r>
            <a:r>
              <a:rPr lang="en-US" altLang="zh-CN" sz="1600">
                <a:latin typeface="宋体" panose="02010600030101010101" pitchFamily="2" charset="-122"/>
                <a:ea typeface="宋体" panose="02010600030101010101" pitchFamily="2" charset="-122"/>
                <a:sym typeface="Helvetica Light"/>
              </a:rPr>
              <a:t>screen</a:t>
            </a:r>
            <a:r>
              <a:rPr lang="zh-CN" altLang="en-US" sz="1600">
                <a:latin typeface="宋体" panose="02010600030101010101" pitchFamily="2" charset="-122"/>
                <a:ea typeface="宋体" panose="02010600030101010101" pitchFamily="2" charset="-122"/>
                <a:sym typeface="Helvetica Light"/>
              </a:rPr>
              <a:t>（电脑、平板、手机）时，并且最大宽度为</a:t>
            </a:r>
            <a:r>
              <a:rPr lang="en-US" altLang="zh-CN" sz="1600">
                <a:latin typeface="宋体" panose="02010600030101010101" pitchFamily="2" charset="-122"/>
                <a:ea typeface="宋体" panose="02010600030101010101" pitchFamily="2" charset="-122"/>
                <a:sym typeface="Helvetica Light"/>
              </a:rPr>
              <a:t>960</a:t>
            </a:r>
            <a:r>
              <a:rPr lang="zh-CN" altLang="en-US" sz="1600">
                <a:latin typeface="宋体" panose="02010600030101010101" pitchFamily="2" charset="-122"/>
                <a:ea typeface="宋体" panose="02010600030101010101" pitchFamily="2" charset="-122"/>
                <a:sym typeface="Helvetica Light"/>
              </a:rPr>
              <a:t>时，显示的样式。</a:t>
            </a:r>
            <a:endParaRPr lang="zh-CN" altLang="en-US" sz="1600">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媒体类型有：</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all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所有设备</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print	用于打印机和打印预览</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screen	用于电脑屏幕，平板电脑，智能手机等</a:t>
            </a:r>
            <a:endParaRPr kumimoji="0" lang="zh-CN" altLang="en-US"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speech	应用于屏幕阅读器等发声设备</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2019-10-21_160106"/>
          <p:cNvPicPr>
            <a:picLocks noChangeAspect="1"/>
          </p:cNvPicPr>
          <p:nvPr/>
        </p:nvPicPr>
        <p:blipFill>
          <a:blip r:embed="rId1"/>
          <a:stretch>
            <a:fillRect/>
          </a:stretch>
        </p:blipFill>
        <p:spPr>
          <a:xfrm>
            <a:off x="322580" y="433070"/>
            <a:ext cx="8115935" cy="4710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3135" y="473710"/>
            <a:ext cx="7769225" cy="3500120"/>
          </a:xfrm>
          <a:prstGeom prst="rect">
            <a:avLst/>
          </a:prstGeom>
          <a:noFill/>
        </p:spPr>
        <p:txBody>
          <a:bodyPr wrap="square" rtlCol="0">
            <a:spAutoFit/>
          </a:bodyPr>
          <a:p>
            <a:pPr marL="0" marR="0" indent="0" algn="l" defTabSz="825500" rtl="0" latinLnBrk="0" hangingPunct="0">
              <a:spcBef>
                <a:spcPts val="0"/>
              </a:spcBef>
              <a:spcAft>
                <a:spcPts val="0"/>
              </a:spcAft>
              <a:buClrTx/>
              <a:buSzTx/>
              <a:buFontTx/>
              <a:buNone/>
            </a:pPr>
            <a:r>
              <a:rPr lang="zh-CN" altLang="zh-CN" sz="1600">
                <a:ln>
                  <a:noFill/>
                </a:ln>
                <a:solidFill>
                  <a:srgbClr val="000000"/>
                </a:solidFill>
                <a:effectLst/>
                <a:uFillTx/>
                <a:latin typeface="宋体" panose="02010600030101010101" pitchFamily="2" charset="-122"/>
                <a:ea typeface="宋体" panose="02010600030101010101" pitchFamily="2" charset="-122"/>
                <a:sym typeface="Helvetica Light"/>
              </a:rPr>
              <a:t>用媒体查询改造我们的设计：</a:t>
            </a:r>
            <a:endParaRPr kumimoji="0" lang="zh-CN"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kumimoji="0" lang="zh-CN"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我们都知道，样式表里面，后面的样式会覆盖前面的样式。因此，我们可以在设置好网站基本样式后，使用媒体查询来进一步重写相应的部分。例如，在</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PC</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端将导航显示成简单的链接，然后再针对小视口，使用媒体查询重写这一部分。理论上讲最好是从小屏幕设备开始设计，然后渐进增强。但实际上我们使用媒体查询要解决的问题，都是已经存在</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PC</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端站点了，更多的是要将现有的桌面版网页改造成响应式的。</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加载媒体查询的最佳方法：</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使用多个独立的</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CSS</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文件会增加</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HTTP</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请求的数量，使页面加载变慢。所以我们的媒体查询样式的文件尽量</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放在一个里面，以注释加以区分</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3765" y="451485"/>
            <a:ext cx="7897495" cy="4977130"/>
          </a:xfrm>
          <a:prstGeom prst="rect">
            <a:avLst/>
          </a:prstGeom>
          <a:noFill/>
        </p:spPr>
        <p:txBody>
          <a:bodyPr wrap="square" rtlCol="0">
            <a:spAutoFit/>
          </a:bodyPr>
          <a:p>
            <a:pPr marL="0" marR="0" indent="0" algn="l" defTabSz="825500" rtl="0" latinLnBrk="0" hangingPunct="0">
              <a:spcBef>
                <a:spcPts val="0"/>
              </a:spcBef>
              <a:spcAft>
                <a:spcPts val="0"/>
              </a:spcAft>
              <a:buClrTx/>
              <a:buSzTx/>
              <a:buFontTx/>
              <a:buNone/>
            </a:pP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阻止移动浏览器自动调整页面大小</a:t>
            </a:r>
            <a:endParaRPr kumimoji="0" lang="en-US"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kumimoji="0" lang="en-US"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ios</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和</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android</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浏览器都基于</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webkit</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内核，这两种浏览器和许多其它浏览器都支持用</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viewport meta</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元素覆盖默认的画布缩放设置。只需要在</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HTML</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的</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&lt;head&gt;</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标签中插入一个</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&lt;meta&gt;</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标签，</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meta</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标签中可以设置具体的宽度或缩放比。下面为示例</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&lt;meta name="viewport"  content="initial-scale=1.0,width=device-width" /&gt; </a:t>
            </a:r>
            <a:endParaRPr kumimoji="0" lang="en-US" altLang="zh-CN"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endParaRPr kumimoji="0" lang="en-US" altLang="zh-CN"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name=”</a:t>
            </a:r>
            <a:r>
              <a:rPr lang="en-US" altLang="zh-CN" sz="1600">
                <a:latin typeface="宋体" panose="02010600030101010101" pitchFamily="2" charset="-122"/>
                <a:ea typeface="宋体" panose="02010600030101010101" pitchFamily="2" charset="-122"/>
                <a:sym typeface="Helvetica Light"/>
              </a:rPr>
              <a:t>viewport</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说明此</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meta</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标签定义视口的属性</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initial-scale=2.0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意思是将页面放大两倍</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en-US" altLang="zh-CN" sz="1600">
                <a:latin typeface="宋体" panose="02010600030101010101" pitchFamily="2" charset="-122"/>
                <a:ea typeface="宋体" panose="02010600030101010101" pitchFamily="2" charset="-122"/>
                <a:sym typeface="Helvetica Light"/>
              </a:rPr>
              <a:t>width=device-width   </a:t>
            </a:r>
            <a:r>
              <a:rPr lang="zh-CN" altLang="en-US" sz="1600">
                <a:latin typeface="宋体" panose="02010600030101010101" pitchFamily="2" charset="-122"/>
                <a:ea typeface="宋体" panose="02010600030101010101" pitchFamily="2" charset="-122"/>
                <a:sym typeface="Helvetica Light"/>
              </a:rPr>
              <a:t>告诉浏览器页面的宽度等于设备宽度</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endParaRPr kumimoji="0" lang="en-US"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允许用户将页面最大放大至设备宽度</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3</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倍，最小压缩至设备宽度的一半</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&lt;meta name=”viewport” content=”width=device-width, maximum-scale=3, minimum-scale=0.5” /&gt;</a:t>
            </a:r>
            <a:endParaRPr kumimoji="0" lang="en-US"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endParaRPr kumimoji="0" lang="en-US" altLang="zh-CN"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禁止用户缩放，可以在混合</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APP</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时，为了使</a:t>
            </a: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html</a:t>
            </a:r>
            <a:r>
              <a:rPr lang="zh-CN" altLang="en-US" sz="1600">
                <a:ln>
                  <a:noFill/>
                </a:ln>
                <a:solidFill>
                  <a:srgbClr val="000000"/>
                </a:solidFill>
                <a:effectLst/>
                <a:uFillTx/>
                <a:latin typeface="宋体" panose="02010600030101010101" pitchFamily="2" charset="-122"/>
                <a:ea typeface="宋体" panose="02010600030101010101" pitchFamily="2" charset="-122"/>
                <a:sym typeface="Helvetica Light"/>
              </a:rPr>
              <a:t>页面更逼真，使页面无法缩放</a:t>
            </a:r>
            <a:endParaRPr kumimoji="0" lang="zh-CN" altLang="en-US" sz="16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latinLnBrk="0" hangingPunct="0">
              <a:spcBef>
                <a:spcPts val="0"/>
              </a:spcBef>
              <a:spcAft>
                <a:spcPts val="0"/>
              </a:spcAft>
              <a:buClrTx/>
              <a:buSzTx/>
              <a:buFontTx/>
              <a:buNone/>
            </a:pPr>
            <a:r>
              <a:rPr lang="en-US" altLang="zh-CN" sz="1600">
                <a:ln>
                  <a:noFill/>
                </a:ln>
                <a:solidFill>
                  <a:srgbClr val="000000"/>
                </a:solidFill>
                <a:effectLst/>
                <a:uFillTx/>
                <a:latin typeface="宋体" panose="02010600030101010101" pitchFamily="2" charset="-122"/>
                <a:ea typeface="宋体" panose="02010600030101010101" pitchFamily="2" charset="-122"/>
                <a:sym typeface="Helvetica Light"/>
              </a:rPr>
              <a:t>&lt;meta name=”viewport” content=”initial-scale=1.0, user-scalable=no” /&gt;   //</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user-scalable=no</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是禁止缩放</a:t>
            </a:r>
            <a:endParaRPr kumimoji="0" lang="zh-CN" altLang="en-US"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4929" y="1830898"/>
            <a:ext cx="30198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rgbClr val="2E4864"/>
                </a:solidFill>
                <a:latin typeface="+mn-ea"/>
                <a:ea typeface="+mn-ea"/>
              </a:rPr>
              <a:t>感谢您的支持与信任</a:t>
            </a:r>
            <a:endParaRPr lang="zh-CN" altLang="en-US" sz="2400" b="1">
              <a:solidFill>
                <a:srgbClr val="2E4864"/>
              </a:solidFill>
              <a:latin typeface="+mn-ea"/>
              <a:ea typeface="+mn-ea"/>
            </a:endParaRPr>
          </a:p>
        </p:txBody>
      </p:sp>
      <p:sp>
        <p:nvSpPr>
          <p:cNvPr id="26" name="文本框 6"/>
          <p:cNvSpPr txBox="1">
            <a:spLocks noChangeArrowheads="1"/>
          </p:cNvSpPr>
          <p:nvPr/>
        </p:nvSpPr>
        <p:spPr bwMode="auto">
          <a:xfrm>
            <a:off x="3257178" y="2588473"/>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endParaRPr lang="en-US" altLang="zh-CN" sz="1800">
              <a:solidFill>
                <a:schemeClr val="accent1"/>
              </a:solidFill>
              <a:latin typeface="+mn-lt"/>
              <a:ea typeface="方正兰亭黑_GBK"/>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Users/xuxiaoxiong/Desktop/WechatIMG36.jpegWechatIMG36"/>
          <p:cNvPicPr>
            <a:picLocks noChangeAspect="1"/>
          </p:cNvPicPr>
          <p:nvPr/>
        </p:nvPicPr>
        <p:blipFill>
          <a:blip r:embed="rId1"/>
          <a:srcRect/>
          <a:stretch>
            <a:fillRect/>
          </a:stretch>
        </p:blipFill>
        <p:spPr>
          <a:xfrm>
            <a:off x="3226435" y="614998"/>
            <a:ext cx="2690495" cy="3912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02665" y="453390"/>
            <a:ext cx="7769225" cy="3992245"/>
          </a:xfrm>
          <a:prstGeom prst="rect">
            <a:avLst/>
          </a:prstGeom>
          <a:noFill/>
        </p:spPr>
        <p:txBody>
          <a:bodyPr wrap="square" rtlCol="0">
            <a:spAutoFit/>
          </a:bodyPr>
          <a:p>
            <a:r>
              <a:rPr lang="zh-CN" altLang="zh-CN" sz="1600">
                <a:solidFill>
                  <a:schemeClr val="tx1"/>
                </a:solidFill>
                <a:latin typeface="宋体" panose="02010600030101010101" pitchFamily="2" charset="-122"/>
                <a:ea typeface="宋体" panose="02010600030101010101" pitchFamily="2" charset="-122"/>
                <a:sym typeface="+mn-ea"/>
              </a:rPr>
              <a:t>四、伸缩盒模型</a:t>
            </a:r>
            <a:r>
              <a:rPr lang="en-US" altLang="zh-CN" sz="1600">
                <a:solidFill>
                  <a:schemeClr val="tx1"/>
                </a:solidFill>
                <a:latin typeface="宋体" panose="02010600030101010101" pitchFamily="2" charset="-122"/>
                <a:ea typeface="宋体" panose="02010600030101010101" pitchFamily="2" charset="-122"/>
                <a:sym typeface="+mn-ea"/>
              </a:rPr>
              <a:t>flexbox</a:t>
            </a:r>
            <a:endParaRPr lang="en-US" altLang="zh-CN" sz="1600">
              <a:solidFill>
                <a:schemeClr val="tx1"/>
              </a:solidFill>
              <a:latin typeface="宋体" panose="02010600030101010101" pitchFamily="2" charset="-122"/>
              <a:ea typeface="宋体" panose="02010600030101010101" pitchFamily="2" charset="-122"/>
              <a:sym typeface="+mn-ea"/>
            </a:endParaRPr>
          </a:p>
          <a:p>
            <a:endParaRPr lang="en-US" altLang="zh-CN" sz="1600">
              <a:solidFill>
                <a:schemeClr val="tx1"/>
              </a:solidFill>
              <a:latin typeface="宋体" panose="02010600030101010101" pitchFamily="2" charset="-122"/>
              <a:ea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伸缩盒模型也叫弹性盒模型，或</a:t>
            </a:r>
            <a:r>
              <a:rPr lang="en-US" altLang="zh-CN" sz="1600">
                <a:solidFill>
                  <a:srgbClr val="FF0000"/>
                </a:solidFill>
                <a:latin typeface="宋体" panose="02010600030101010101" pitchFamily="2" charset="-122"/>
                <a:ea typeface="宋体" panose="02010600030101010101" pitchFamily="2" charset="-122"/>
                <a:sym typeface="+mn-ea"/>
              </a:rPr>
              <a:t>flexBox</a:t>
            </a:r>
            <a:r>
              <a:rPr lang="zh-CN" altLang="en-US" sz="1600">
                <a:latin typeface="宋体" panose="02010600030101010101" pitchFamily="2" charset="-122"/>
                <a:ea typeface="宋体" panose="02010600030101010101" pitchFamily="2" charset="-122"/>
                <a:sym typeface="+mn-ea"/>
              </a:rPr>
              <a:t>。它</a:t>
            </a:r>
            <a:r>
              <a:rPr lang="en-US" altLang="zh-CN" sz="1600">
                <a:latin typeface="宋体" panose="02010600030101010101" pitchFamily="2" charset="-122"/>
                <a:ea typeface="宋体" panose="02010600030101010101" pitchFamily="2" charset="-122"/>
                <a:sym typeface="+mn-ea"/>
              </a:rPr>
              <a:t>决定一个盒子在其它盒子中的分布，以及如何处理可用的空间。使用该模型，可以轻松的创建“自适应”浏览器窗口的流动布局。</a:t>
            </a:r>
            <a:endParaRPr lang="en-US" altLang="zh-CN" sz="1600">
              <a:latin typeface="宋体" panose="02010600030101010101" pitchFamily="2" charset="-122"/>
              <a:ea typeface="宋体" panose="02010600030101010101" pitchFamily="2" charset="-122"/>
            </a:endParaRPr>
          </a:p>
          <a:p>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         flexbox是一个很新的东西，在w3c希望可以使用flexbox实现一些更复杂的布局和应用。</a:t>
            </a:r>
            <a:r>
              <a:rPr lang="en-US" altLang="zh-CN" sz="1600">
                <a:latin typeface="宋体" panose="02010600030101010101" pitchFamily="2" charset="-122"/>
                <a:ea typeface="宋体" panose="02010600030101010101" pitchFamily="2" charset="-122"/>
                <a:sym typeface="+mn-ea"/>
              </a:rPr>
              <a:t>传统盒模型基于HTML文档流排列，使用弹性盒模型可以规定特定的顺序。要开启弹性盒模型，只需要设置display的属性值 flex，因为它是CSS3中为display新添加的值类型。</a:t>
            </a:r>
            <a:endParaRPr lang="en-US" altLang="zh-CN" sz="1600">
              <a:latin typeface="宋体" panose="02010600030101010101" pitchFamily="2" charset="-122"/>
              <a:ea typeface="宋体" panose="02010600030101010101" pitchFamily="2" charset="-122"/>
            </a:endParaRPr>
          </a:p>
          <a:p>
            <a:endParaRPr lang="en-US" altLang="zh-CN" sz="1600">
              <a:latin typeface="宋体" panose="02010600030101010101" pitchFamily="2" charset="-122"/>
              <a:ea typeface="宋体" panose="02010600030101010101" pitchFamily="2" charset="-122"/>
            </a:endParaRPr>
          </a:p>
          <a:p>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sym typeface="+mn-ea"/>
              </a:rPr>
              <a:t>目的：在浏览器窗口变化时，盒子相应改变大小。</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sym typeface="+mn-ea"/>
              </a:rPr>
              <a:t>设置了弹性盒模型后，float，clear和vertical-align在flex中不起作用。</a:t>
            </a:r>
            <a:endParaRPr lang="en-US" altLang="zh-CN" sz="1600">
              <a:latin typeface="宋体" panose="02010600030101010101" pitchFamily="2" charset="-122"/>
              <a:ea typeface="宋体" panose="02010600030101010101" pitchFamily="2" charset="-122"/>
            </a:endParaRPr>
          </a:p>
          <a:p>
            <a:endParaRPr lang="en-US" altLang="zh-CN" sz="1600">
              <a:solidFill>
                <a:schemeClr val="tx1"/>
              </a:solidFill>
              <a:latin typeface="宋体" panose="02010600030101010101" pitchFamily="2" charset="-122"/>
              <a:ea typeface="宋体" panose="02010600030101010101" pitchFamily="2" charset="-122"/>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00430" y="431165"/>
            <a:ext cx="7917180" cy="44850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sym typeface="+mn-ea"/>
              </a:rPr>
              <a:t>flexbox的基础知识</a:t>
            </a:r>
            <a:endParaRPr lang="zh-CN" altLang="en-US"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由于 flexbox是一个整体的模块，它们之中一些属性是在父容器上设置，而一些是在子容器上设置。</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一个flexbox的基本结构：</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         .box{ </a:t>
            </a:r>
            <a:r>
              <a:rPr lang="zh-CN" altLang="en-US" sz="1600">
                <a:solidFill>
                  <a:srgbClr val="FF0000"/>
                </a:solidFill>
                <a:latin typeface="宋体" panose="02010600030101010101" pitchFamily="2" charset="-122"/>
                <a:ea typeface="宋体" panose="02010600030101010101" pitchFamily="2" charset="-122"/>
                <a:sym typeface="+mn-ea"/>
              </a:rPr>
              <a:t>display: flex;</a:t>
            </a:r>
            <a:r>
              <a:rPr lang="zh-CN" altLang="en-US" sz="1600">
                <a:latin typeface="宋体" panose="02010600030101010101" pitchFamily="2" charset="-122"/>
                <a:ea typeface="宋体" panose="02010600030101010101" pitchFamily="2" charset="-122"/>
                <a:sym typeface="+mn-ea"/>
              </a:rPr>
              <a:t>}    </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最外层的为父容器，定义此容器为弹性布局</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        .item1{ </a:t>
            </a:r>
            <a:r>
              <a:rPr lang="zh-CN" altLang="en-US" sz="1600">
                <a:solidFill>
                  <a:srgbClr val="FF0000"/>
                </a:solidFill>
                <a:latin typeface="宋体" panose="02010600030101010101" pitchFamily="2" charset="-122"/>
                <a:ea typeface="宋体" panose="02010600030101010101" pitchFamily="2" charset="-122"/>
                <a:sym typeface="+mn-ea"/>
              </a:rPr>
              <a:t>flex-grow: 1; </a:t>
            </a:r>
            <a:r>
              <a:rPr lang="zh-CN" altLang="en-US" sz="1600">
                <a:latin typeface="宋体" panose="02010600030101010101" pitchFamily="2" charset="-122"/>
                <a:ea typeface="宋体" panose="02010600030101010101" pitchFamily="2" charset="-122"/>
                <a:sym typeface="+mn-ea"/>
              </a:rPr>
              <a:t>background:pink}       </a:t>
            </a:r>
            <a:r>
              <a:rPr lang="en-US" altLang="zh-CN" sz="1600">
                <a:latin typeface="宋体" panose="02010600030101010101" pitchFamily="2" charset="-122"/>
                <a:ea typeface="宋体" panose="02010600030101010101" pitchFamily="2" charset="-122"/>
                <a:sym typeface="+mn-ea"/>
              </a:rPr>
              <a:t>flex-grow</a:t>
            </a:r>
            <a:r>
              <a:rPr lang="zh-CN" altLang="en-US" sz="1600">
                <a:latin typeface="宋体" panose="02010600030101010101" pitchFamily="2" charset="-122"/>
                <a:ea typeface="宋体" panose="02010600030101010101" pitchFamily="2" charset="-122"/>
                <a:sym typeface="+mn-ea"/>
              </a:rPr>
              <a:t>占</a:t>
            </a:r>
            <a:r>
              <a:rPr lang="en-US" altLang="zh-CN" sz="1600">
                <a:latin typeface="宋体" panose="02010600030101010101" pitchFamily="2" charset="-122"/>
                <a:ea typeface="宋体" panose="02010600030101010101" pitchFamily="2" charset="-122"/>
                <a:sym typeface="+mn-ea"/>
              </a:rPr>
              <a:t>1</a:t>
            </a:r>
            <a:r>
              <a:rPr lang="zh-CN" altLang="en-US" sz="1600">
                <a:latin typeface="宋体" panose="02010600030101010101" pitchFamily="2" charset="-122"/>
                <a:ea typeface="宋体" panose="02010600030101010101" pitchFamily="2" charset="-122"/>
                <a:sym typeface="+mn-ea"/>
              </a:rPr>
              <a:t>比例</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        .item2{</a:t>
            </a:r>
            <a:r>
              <a:rPr lang="zh-CN" altLang="en-US" sz="1600">
                <a:solidFill>
                  <a:srgbClr val="FF0000"/>
                </a:solidFill>
                <a:latin typeface="宋体" panose="02010600030101010101" pitchFamily="2" charset="-122"/>
                <a:ea typeface="宋体" panose="02010600030101010101" pitchFamily="2" charset="-122"/>
                <a:sym typeface="+mn-ea"/>
              </a:rPr>
              <a:t> flex-grow: 2; </a:t>
            </a:r>
            <a:r>
              <a:rPr lang="zh-CN" altLang="en-US" sz="1600">
                <a:latin typeface="宋体" panose="02010600030101010101" pitchFamily="2" charset="-122"/>
                <a:ea typeface="宋体" panose="02010600030101010101" pitchFamily="2" charset="-122"/>
                <a:sym typeface="+mn-ea"/>
              </a:rPr>
              <a:t>background:orange}     占</a:t>
            </a:r>
            <a:r>
              <a:rPr lang="en-US" altLang="zh-CN" sz="1600">
                <a:latin typeface="宋体" panose="02010600030101010101" pitchFamily="2" charset="-122"/>
                <a:ea typeface="宋体" panose="02010600030101010101" pitchFamily="2" charset="-122"/>
                <a:sym typeface="+mn-ea"/>
              </a:rPr>
              <a:t>2</a:t>
            </a:r>
            <a:r>
              <a:rPr lang="zh-CN" altLang="en-US" sz="1600">
                <a:latin typeface="宋体" panose="02010600030101010101" pitchFamily="2" charset="-122"/>
                <a:ea typeface="宋体" panose="02010600030101010101" pitchFamily="2" charset="-122"/>
                <a:sym typeface="+mn-ea"/>
              </a:rPr>
              <a:t>比例</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        .item3{ </a:t>
            </a:r>
            <a:r>
              <a:rPr lang="zh-CN" altLang="en-US" sz="1600">
                <a:solidFill>
                  <a:srgbClr val="FF0000"/>
                </a:solidFill>
                <a:latin typeface="宋体" panose="02010600030101010101" pitchFamily="2" charset="-122"/>
                <a:ea typeface="宋体" panose="02010600030101010101" pitchFamily="2" charset="-122"/>
                <a:sym typeface="+mn-ea"/>
              </a:rPr>
              <a:t>flex-grow: 3; </a:t>
            </a:r>
            <a:r>
              <a:rPr lang="zh-CN" altLang="en-US" sz="1600">
                <a:latin typeface="宋体" panose="02010600030101010101" pitchFamily="2" charset="-122"/>
                <a:ea typeface="宋体" panose="02010600030101010101" pitchFamily="2" charset="-122"/>
                <a:sym typeface="+mn-ea"/>
              </a:rPr>
              <a:t>background:red}        占</a:t>
            </a:r>
            <a:r>
              <a:rPr lang="en-US" altLang="zh-CN" sz="1600">
                <a:latin typeface="宋体" panose="02010600030101010101" pitchFamily="2" charset="-122"/>
                <a:ea typeface="宋体" panose="02010600030101010101" pitchFamily="2" charset="-122"/>
                <a:sym typeface="+mn-ea"/>
              </a:rPr>
              <a:t>3</a:t>
            </a:r>
            <a:r>
              <a:rPr lang="zh-CN" altLang="en-US" sz="1600">
                <a:latin typeface="宋体" panose="02010600030101010101" pitchFamily="2" charset="-122"/>
                <a:ea typeface="宋体" panose="02010600030101010101" pitchFamily="2" charset="-122"/>
                <a:sym typeface="+mn-ea"/>
              </a:rPr>
              <a:t>比例</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    &lt;div class="box"&gt;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        &lt;div class="item1"&gt;1&lt;/div&gt;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        &lt;div class="item2"&gt;2&lt;/div&gt;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        &lt;div class="item3"&gt;3&lt;/div&gt;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    &lt;/div&gt;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1.首先规定哪个是父容器，父容器中包含多个“项目”（每个子div），项目是可以在父容器中弹性布局的。</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2.其次还可以规定父容器中要怎么来显示它里面的项目，如是否换行、项目排列方向等</a:t>
            </a:r>
            <a:endParaRPr lang="zh-CN" altLang="en-US" sz="1600">
              <a:latin typeface="宋体" panose="02010600030101010101" pitchFamily="2" charset="-122"/>
              <a:ea typeface="宋体" panose="02010600030101010101" pitchFamily="2" charset="-122"/>
            </a:endParaRPr>
          </a:p>
          <a:p>
            <a:endParaRPr lang="zh-CN" altLang="en-US"/>
          </a:p>
        </p:txBody>
      </p:sp>
      <p:pic>
        <p:nvPicPr>
          <p:cNvPr id="3" name="图片 2"/>
          <p:cNvPicPr>
            <a:picLocks noChangeAspect="1"/>
          </p:cNvPicPr>
          <p:nvPr/>
        </p:nvPicPr>
        <p:blipFill>
          <a:blip r:embed="rId1"/>
          <a:stretch>
            <a:fillRect/>
          </a:stretch>
        </p:blipFill>
        <p:spPr>
          <a:xfrm>
            <a:off x="1245235" y="4710430"/>
            <a:ext cx="6653530" cy="205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63295" y="365125"/>
            <a:ext cx="7670800" cy="2192020"/>
          </a:xfrm>
          <a:prstGeom prst="rect">
            <a:avLst/>
          </a:prstGeom>
          <a:noFill/>
        </p:spPr>
        <p:txBody>
          <a:bodyPr wrap="square" rtlCol="0">
            <a:spAutoFit/>
          </a:bodyPr>
          <a:p>
            <a:pPr algn="l" fontAlgn="auto">
              <a:lnSpc>
                <a:spcPct val="150000"/>
              </a:lnSpc>
            </a:pPr>
            <a:r>
              <a:rPr lang="zh-CN" altLang="en-US" sz="1800">
                <a:latin typeface="宋体" panose="02010600030101010101" pitchFamily="2" charset="-122"/>
                <a:ea typeface="宋体" panose="02010600030101010101" pitchFamily="2" charset="-122"/>
                <a:sym typeface="+mn-ea"/>
              </a:rPr>
              <a:t>父容器常用属性</a:t>
            </a:r>
            <a:endParaRPr lang="zh-CN" altLang="en-US" sz="1800">
              <a:latin typeface="宋体" panose="02010600030101010101" pitchFamily="2" charset="-122"/>
              <a:ea typeface="宋体" panose="02010600030101010101" pitchFamily="2" charset="-122"/>
              <a:sym typeface="+mn-ea"/>
            </a:endParaRPr>
          </a:p>
          <a:p>
            <a:pPr algn="l" fontAlgn="auto">
              <a:lnSpc>
                <a:spcPct val="150000"/>
              </a:lnSpc>
            </a:pPr>
            <a:r>
              <a:rPr lang="en-US" altLang="zh-CN" sz="1600">
                <a:latin typeface="宋体" panose="02010600030101010101" pitchFamily="2" charset="-122"/>
                <a:ea typeface="宋体" panose="02010600030101010101" pitchFamily="2" charset="-122"/>
                <a:sym typeface="+mn-ea"/>
              </a:rPr>
              <a:t>1.</a:t>
            </a:r>
            <a:r>
              <a:rPr lang="zh-CN" altLang="en-US" sz="1600">
                <a:latin typeface="宋体" panose="02010600030101010101" pitchFamily="2" charset="-122"/>
                <a:ea typeface="宋体" panose="02010600030101010101" pitchFamily="2" charset="-122"/>
                <a:sym typeface="+mn-ea"/>
              </a:rPr>
              <a:t>父容器中的常用属性</a:t>
            </a:r>
            <a:endParaRPr lang="zh-CN" altLang="en-US" sz="1600">
              <a:latin typeface="宋体" panose="02010600030101010101" pitchFamily="2" charset="-122"/>
              <a:ea typeface="宋体" panose="02010600030101010101" pitchFamily="2" charset="-122"/>
            </a:endParaRPr>
          </a:p>
          <a:p>
            <a:pPr algn="l" fontAlgn="auto">
              <a:lnSpc>
                <a:spcPct val="150000"/>
              </a:lnSpc>
            </a:pPr>
            <a:r>
              <a:rPr lang="zh-CN" altLang="en-US" sz="1600">
                <a:latin typeface="宋体" panose="02010600030101010101" pitchFamily="2" charset="-122"/>
                <a:ea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sym typeface="+mn-ea"/>
              </a:rPr>
              <a:t>display: flex;   </a:t>
            </a:r>
            <a:r>
              <a:rPr lang="zh-CN" altLang="en-US" sz="1600" b="1">
                <a:latin typeface="宋体" panose="02010600030101010101" pitchFamily="2" charset="-122"/>
                <a:ea typeface="宋体" panose="02010600030101010101" pitchFamily="2" charset="-122"/>
                <a:sym typeface="+mn-ea"/>
              </a:rPr>
              <a:t> </a:t>
            </a:r>
            <a:endParaRPr lang="zh-CN" altLang="en-US" sz="1600" b="1">
              <a:solidFill>
                <a:schemeClr val="tx1"/>
              </a:solidFill>
              <a:latin typeface="宋体" panose="02010600030101010101" pitchFamily="2" charset="-122"/>
              <a:ea typeface="宋体" panose="02010600030101010101" pitchFamily="2" charset="-122"/>
              <a:sym typeface="+mn-ea"/>
            </a:endParaRPr>
          </a:p>
          <a:p>
            <a:pPr algn="l" fontAlgn="auto">
              <a:lnSpc>
                <a:spcPct val="150000"/>
              </a:lnSpc>
            </a:pPr>
            <a:r>
              <a:rPr lang="zh-CN" altLang="en-US" sz="1600" b="1">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定义一个flex容器</a:t>
            </a:r>
            <a:endParaRPr lang="zh-CN" altLang="en-US" sz="1600">
              <a:solidFill>
                <a:schemeClr val="tx1"/>
              </a:solidFill>
              <a:latin typeface="宋体" panose="02010600030101010101" pitchFamily="2" charset="-122"/>
              <a:ea typeface="宋体" panose="02010600030101010101" pitchFamily="2" charset="-122"/>
              <a:sym typeface="+mn-ea"/>
            </a:endParaRPr>
          </a:p>
          <a:p>
            <a:pPr algn="l" fontAlgn="auto">
              <a:lnSpc>
                <a:spcPct val="150000"/>
              </a:lnSpc>
            </a:pPr>
            <a:r>
              <a:rPr lang="zh-CN" altLang="en-US" sz="1600">
                <a:latin typeface="宋体" panose="02010600030101010101" pitchFamily="2" charset="-122"/>
                <a:ea typeface="宋体" panose="02010600030101010101" pitchFamily="2" charset="-122"/>
                <a:sym typeface="+mn-ea"/>
              </a:rPr>
              <a:t>新弹性盒  设置父元素是一个弹性盒，子元素会自动水平排列</a:t>
            </a:r>
            <a:endParaRPr lang="zh-CN" altLang="en-US" sz="1600">
              <a:solidFill>
                <a:schemeClr val="tx1"/>
              </a:solidFill>
              <a:latin typeface="宋体" panose="02010600030101010101" pitchFamily="2" charset="-122"/>
              <a:ea typeface="宋体" panose="02010600030101010101" pitchFamily="2" charset="-122"/>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820" y="522605"/>
            <a:ext cx="7581900" cy="1076325"/>
          </a:xfrm>
          <a:prstGeom prst="rect">
            <a:avLst/>
          </a:prstGeom>
          <a:noFill/>
        </p:spPr>
        <p:txBody>
          <a:bodyPr wrap="square" rtlCol="0">
            <a:spAutoFit/>
          </a:bodyPr>
          <a:p>
            <a:pPr algn="l"/>
            <a:r>
              <a:rPr lang="en-US" altLang="zh-CN" sz="1600">
                <a:latin typeface="宋体" panose="02010600030101010101" pitchFamily="2" charset="-122"/>
                <a:ea typeface="宋体" panose="02010600030101010101" pitchFamily="2" charset="-122"/>
                <a:sym typeface="+mn-ea"/>
              </a:rPr>
              <a:t>2.</a:t>
            </a:r>
            <a:r>
              <a:rPr lang="zh-CN" altLang="en-US" sz="1600">
                <a:latin typeface="宋体" panose="02010600030101010101" pitchFamily="2" charset="-122"/>
                <a:ea typeface="宋体" panose="02010600030101010101" pitchFamily="2" charset="-122"/>
                <a:sym typeface="+mn-ea"/>
              </a:rPr>
              <a:t>父容器中的常用属性</a:t>
            </a:r>
            <a:endParaRPr lang="zh-CN" altLang="en-US" sz="1600">
              <a:solidFill>
                <a:schemeClr val="tx1"/>
              </a:solidFill>
              <a:latin typeface="宋体" panose="02010600030101010101" pitchFamily="2" charset="-122"/>
              <a:ea typeface="宋体" panose="02010600030101010101" pitchFamily="2" charset="-122"/>
              <a:sym typeface="+mn-ea"/>
            </a:endParaRPr>
          </a:p>
          <a:p>
            <a:pPr algn="l"/>
            <a:r>
              <a:rPr lang="en-US" altLang="zh-CN" sz="1600">
                <a:latin typeface="宋体" panose="02010600030101010101" pitchFamily="2" charset="-122"/>
                <a:ea typeface="宋体" panose="02010600030101010101" pitchFamily="2" charset="-122"/>
                <a:sym typeface="+mn-ea"/>
              </a:rPr>
              <a:t>      </a:t>
            </a:r>
            <a:endParaRPr lang="en-US" altLang="zh-CN" sz="1600">
              <a:solidFill>
                <a:schemeClr val="tx1"/>
              </a:solidFill>
              <a:latin typeface="宋体" panose="02010600030101010101" pitchFamily="2" charset="-122"/>
              <a:ea typeface="宋体" panose="02010600030101010101" pitchFamily="2" charset="-122"/>
              <a:sym typeface="+mn-ea"/>
            </a:endParaRPr>
          </a:p>
          <a:p>
            <a:pPr algn="l"/>
            <a:r>
              <a:rPr lang="en-US" altLang="zh-CN" sz="1600">
                <a:latin typeface="宋体" panose="02010600030101010101" pitchFamily="2" charset="-122"/>
                <a:ea typeface="宋体" panose="02010600030101010101" pitchFamily="2" charset="-122"/>
                <a:sym typeface="+mn-ea"/>
              </a:rPr>
              <a:t>      </a:t>
            </a:r>
            <a:r>
              <a:rPr lang="en-US" altLang="zh-CN" sz="1600" b="1">
                <a:latin typeface="宋体" panose="02010600030101010101" pitchFamily="2" charset="-122"/>
                <a:ea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sym typeface="+mn-ea"/>
              </a:rPr>
              <a:t>justify-content: flex-end</a:t>
            </a:r>
            <a:r>
              <a:rPr lang="en-US" altLang="zh-CN" sz="1600" b="1">
                <a:solidFill>
                  <a:srgbClr val="FF0000"/>
                </a:solidFill>
                <a:latin typeface="宋体" panose="02010600030101010101" pitchFamily="2" charset="-122"/>
                <a:ea typeface="宋体" panose="02010600030101010101" pitchFamily="2" charset="-122"/>
                <a:sym typeface="+mn-ea"/>
              </a:rPr>
              <a:t>;</a:t>
            </a:r>
            <a:r>
              <a:rPr lang="zh-CN" altLang="en-US" sz="1600" b="1">
                <a:latin typeface="宋体" panose="02010600030101010101" pitchFamily="2" charset="-122"/>
                <a:ea typeface="宋体" panose="02010600030101010101" pitchFamily="2" charset="-122"/>
                <a:sym typeface="+mn-ea"/>
              </a:rPr>
              <a:t>   </a:t>
            </a:r>
            <a:endParaRPr lang="zh-CN" altLang="en-US" sz="1600" b="1">
              <a:solidFill>
                <a:schemeClr val="tx1"/>
              </a:solidFill>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a:t>
            </a:r>
            <a:r>
              <a:rPr lang="en-US" altLang="zh-CN" sz="1600">
                <a:latin typeface="宋体" panose="02010600030101010101" pitchFamily="2" charset="-122"/>
                <a:ea typeface="宋体" panose="02010600030101010101" pitchFamily="2" charset="-122"/>
                <a:sym typeface="+mn-ea"/>
              </a:rPr>
              <a:t>设置或检索弹性盒子元素在主轴（</a:t>
            </a:r>
            <a:r>
              <a:rPr lang="en-US" altLang="zh-CN" sz="1600">
                <a:solidFill>
                  <a:srgbClr val="FF0000"/>
                </a:solidFill>
                <a:latin typeface="宋体" panose="02010600030101010101" pitchFamily="2" charset="-122"/>
                <a:ea typeface="宋体" panose="02010600030101010101" pitchFamily="2" charset="-122"/>
                <a:sym typeface="+mn-ea"/>
              </a:rPr>
              <a:t>横轴</a:t>
            </a:r>
            <a:r>
              <a:rPr lang="en-US" altLang="zh-CN" sz="1600">
                <a:latin typeface="宋体" panose="02010600030101010101" pitchFamily="2" charset="-122"/>
                <a:ea typeface="宋体" panose="02010600030101010101" pitchFamily="2" charset="-122"/>
                <a:sym typeface="+mn-ea"/>
              </a:rPr>
              <a:t>）方向上的对齐方式</a:t>
            </a: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557020" y="2112645"/>
            <a:ext cx="6413500" cy="2482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3925" y="526415"/>
            <a:ext cx="7947025" cy="829945"/>
          </a:xfrm>
          <a:prstGeom prst="rect">
            <a:avLst/>
          </a:prstGeom>
          <a:noFill/>
        </p:spPr>
        <p:txBody>
          <a:bodyPr wrap="square" rtlCol="0">
            <a:spAutoFit/>
          </a:bodyPr>
          <a:p>
            <a:pPr algn="l"/>
            <a:r>
              <a:rPr lang="en-US" altLang="zh-CN" sz="1600">
                <a:latin typeface="宋体" panose="02010600030101010101" pitchFamily="2" charset="-122"/>
                <a:ea typeface="宋体" panose="02010600030101010101" pitchFamily="2" charset="-122"/>
                <a:sym typeface="+mn-ea"/>
              </a:rPr>
              <a:t>3.</a:t>
            </a:r>
            <a:r>
              <a:rPr lang="zh-CN" altLang="en-US" sz="1600">
                <a:latin typeface="宋体" panose="02010600030101010101" pitchFamily="2" charset="-122"/>
                <a:ea typeface="宋体" panose="02010600030101010101" pitchFamily="2" charset="-122"/>
                <a:sym typeface="+mn-ea"/>
              </a:rPr>
              <a:t>父容器常用属性</a:t>
            </a:r>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sz="1600">
                <a:solidFill>
                  <a:srgbClr val="FF0000"/>
                </a:solidFill>
                <a:latin typeface="宋体" panose="02010600030101010101" pitchFamily="2" charset="-122"/>
                <a:ea typeface="宋体" panose="02010600030101010101" pitchFamily="2" charset="-122"/>
                <a:sym typeface="+mn-ea"/>
              </a:rPr>
              <a:t>align-items </a:t>
            </a:r>
            <a:r>
              <a:rPr sz="1600">
                <a:latin typeface="宋体" panose="02010600030101010101" pitchFamily="2" charset="-122"/>
                <a:ea typeface="宋体" panose="02010600030101010101" pitchFamily="2" charset="-122"/>
                <a:sym typeface="+mn-ea"/>
              </a:rPr>
              <a:t>属性定义flex子项在flex容器的当前行的侧轴（</a:t>
            </a:r>
            <a:r>
              <a:rPr sz="1600">
                <a:solidFill>
                  <a:srgbClr val="FF0000"/>
                </a:solidFill>
                <a:latin typeface="宋体" panose="02010600030101010101" pitchFamily="2" charset="-122"/>
                <a:ea typeface="宋体" panose="02010600030101010101" pitchFamily="2" charset="-122"/>
                <a:sym typeface="+mn-ea"/>
              </a:rPr>
              <a:t>纵轴</a:t>
            </a:r>
            <a:r>
              <a:rPr sz="1600">
                <a:latin typeface="宋体" panose="02010600030101010101" pitchFamily="2" charset="-122"/>
                <a:ea typeface="宋体" panose="02010600030101010101" pitchFamily="2" charset="-122"/>
                <a:sym typeface="+mn-ea"/>
              </a:rPr>
              <a:t>）方向上的对齐方式</a:t>
            </a: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504950" y="1905000"/>
            <a:ext cx="6784975" cy="2007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81880" y="177165"/>
            <a:ext cx="3653155" cy="4523105"/>
          </a:xfrm>
          <a:prstGeom prst="rect">
            <a:avLst/>
          </a:prstGeom>
          <a:noFill/>
        </p:spPr>
        <p:txBody>
          <a:bodyPr wrap="square" rtlCol="0">
            <a:spAutoFit/>
          </a:bodyPr>
          <a:p>
            <a:pPr algn="l"/>
            <a:r>
              <a:rPr sz="1600">
                <a:latin typeface="宋体" panose="02010600030101010101" pitchFamily="2" charset="-122"/>
                <a:ea typeface="宋体" panose="02010600030101010101" pitchFamily="2" charset="-122"/>
                <a:sym typeface="+mn-ea"/>
              </a:rPr>
              <a:t>&lt;div class="container"&gt;</a:t>
            </a:r>
            <a:endParaRPr sz="1600">
              <a:latin typeface="宋体" panose="02010600030101010101" pitchFamily="2" charset="-122"/>
              <a:ea typeface="宋体" panose="02010600030101010101" pitchFamily="2" charset="-122"/>
              <a:sym typeface="+mn-ea"/>
            </a:endParaRPr>
          </a:p>
          <a:p>
            <a:pPr algn="l"/>
            <a:r>
              <a:rPr sz="1600">
                <a:latin typeface="宋体" panose="02010600030101010101" pitchFamily="2" charset="-122"/>
                <a:ea typeface="宋体" panose="02010600030101010101" pitchFamily="2" charset="-122"/>
                <a:sym typeface="+mn-ea"/>
              </a:rPr>
              <a:t>    &lt;div&gt;&lt;/div&gt;</a:t>
            </a:r>
            <a:endParaRPr sz="1600">
              <a:latin typeface="宋体" panose="02010600030101010101" pitchFamily="2" charset="-122"/>
              <a:ea typeface="宋体" panose="02010600030101010101" pitchFamily="2" charset="-122"/>
              <a:sym typeface="+mn-ea"/>
            </a:endParaRPr>
          </a:p>
          <a:p>
            <a:pPr algn="l"/>
            <a:r>
              <a:rPr sz="1600">
                <a:latin typeface="宋体" panose="02010600030101010101" pitchFamily="2" charset="-122"/>
                <a:ea typeface="宋体" panose="02010600030101010101" pitchFamily="2" charset="-122"/>
                <a:sym typeface="+mn-ea"/>
              </a:rPr>
              <a:t>&lt;/div&gt;</a:t>
            </a:r>
            <a:endParaRPr sz="1600">
              <a:latin typeface="宋体" panose="02010600030101010101" pitchFamily="2" charset="-122"/>
              <a:ea typeface="宋体" panose="02010600030101010101" pitchFamily="2" charset="-122"/>
              <a:sym typeface="+mn-ea"/>
            </a:endParaRPr>
          </a:p>
          <a:p>
            <a:pPr algn="l"/>
            <a:endParaRPr sz="1600">
              <a:latin typeface="宋体" panose="02010600030101010101" pitchFamily="2" charset="-122"/>
              <a:ea typeface="宋体" panose="02010600030101010101" pitchFamily="2" charset="-122"/>
              <a:sym typeface="+mn-ea"/>
            </a:endParaRPr>
          </a:p>
          <a:p>
            <a:pPr algn="l"/>
            <a:r>
              <a:rPr lang="en-US" sz="1600">
                <a:latin typeface="宋体" panose="02010600030101010101" pitchFamily="2" charset="-122"/>
                <a:ea typeface="宋体" panose="02010600030101010101" pitchFamily="2" charset="-122"/>
                <a:sym typeface="+mn-ea"/>
              </a:rPr>
              <a:t>css</a:t>
            </a:r>
            <a:r>
              <a:rPr lang="zh-CN" altLang="en-US" sz="1600">
                <a:latin typeface="宋体" panose="02010600030101010101" pitchFamily="2" charset="-122"/>
                <a:ea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.container{</a:t>
            </a:r>
            <a:endParaRPr lang="zh-CN" altLang="en-US" sz="1600" b="1">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width: 300px;</a:t>
            </a:r>
            <a:endParaRPr lang="zh-CN" altLang="en-US" sz="1600" b="1">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height: 300px;</a:t>
            </a:r>
            <a:endParaRPr lang="zh-CN" altLang="en-US" sz="1600" b="1">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border: 1px solid red;</a:t>
            </a:r>
            <a:endParaRPr lang="zh-CN" altLang="en-US" sz="1600" b="1">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sym typeface="+mn-ea"/>
              </a:rPr>
              <a:t>display: flex;</a:t>
            </a:r>
            <a:endParaRPr lang="zh-CN" altLang="en-US" sz="1600" b="1">
              <a:solidFill>
                <a:srgbClr val="FF0000"/>
              </a:solidFill>
              <a:latin typeface="宋体" panose="02010600030101010101" pitchFamily="2" charset="-122"/>
              <a:ea typeface="宋体" panose="02010600030101010101" pitchFamily="2" charset="-122"/>
              <a:sym typeface="+mn-ea"/>
            </a:endParaRPr>
          </a:p>
          <a:p>
            <a:pPr algn="l"/>
            <a:r>
              <a:rPr lang="zh-CN" altLang="en-US" sz="1600" b="1">
                <a:solidFill>
                  <a:srgbClr val="FF0000"/>
                </a:solidFill>
                <a:latin typeface="宋体" panose="02010600030101010101" pitchFamily="2" charset="-122"/>
                <a:ea typeface="宋体" panose="02010600030101010101" pitchFamily="2" charset="-122"/>
                <a:sym typeface="+mn-ea"/>
              </a:rPr>
              <a:t>        justify-content: center;</a:t>
            </a:r>
            <a:endParaRPr lang="zh-CN" altLang="en-US" sz="1600" b="1">
              <a:solidFill>
                <a:srgbClr val="FF0000"/>
              </a:solidFill>
              <a:latin typeface="宋体" panose="02010600030101010101" pitchFamily="2" charset="-122"/>
              <a:ea typeface="宋体" panose="02010600030101010101" pitchFamily="2" charset="-122"/>
              <a:sym typeface="+mn-ea"/>
            </a:endParaRPr>
          </a:p>
          <a:p>
            <a:pPr algn="l"/>
            <a:r>
              <a:rPr lang="zh-CN" altLang="en-US" sz="1600" b="1">
                <a:solidFill>
                  <a:srgbClr val="FF0000"/>
                </a:solidFill>
                <a:latin typeface="宋体" panose="02010600030101010101" pitchFamily="2" charset="-122"/>
                <a:ea typeface="宋体" panose="02010600030101010101" pitchFamily="2" charset="-122"/>
                <a:sym typeface="+mn-ea"/>
              </a:rPr>
              <a:t>        align-items: center;</a:t>
            </a:r>
            <a:endParaRPr lang="zh-CN" altLang="en-US" sz="1600" b="1">
              <a:solidFill>
                <a:srgbClr val="FF0000"/>
              </a:solidFill>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a:t>
            </a:r>
            <a:endParaRPr lang="zh-CN" altLang="en-US" sz="1600" b="1">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.container div{</a:t>
            </a:r>
            <a:endParaRPr lang="zh-CN" altLang="en-US" sz="1600" b="1">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width: 100px;</a:t>
            </a:r>
            <a:endParaRPr lang="zh-CN" altLang="en-US" sz="1600" b="1">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height: 100px;</a:t>
            </a:r>
            <a:endParaRPr lang="zh-CN" altLang="en-US" sz="1600" b="1">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border: 1px solid blueviolet;</a:t>
            </a:r>
            <a:endParaRPr lang="zh-CN" altLang="en-US" sz="1600" b="1">
              <a:latin typeface="宋体" panose="02010600030101010101" pitchFamily="2" charset="-122"/>
              <a:ea typeface="宋体" panose="02010600030101010101" pitchFamily="2" charset="-122"/>
              <a:sym typeface="+mn-ea"/>
            </a:endParaRPr>
          </a:p>
          <a:p>
            <a:pPr algn="l"/>
            <a:r>
              <a:rPr lang="zh-CN" altLang="en-US" sz="1600" b="1">
                <a:latin typeface="宋体" panose="02010600030101010101" pitchFamily="2" charset="-122"/>
                <a:ea typeface="宋体" panose="02010600030101010101" pitchFamily="2" charset="-122"/>
                <a:sym typeface="+mn-ea"/>
              </a:rPr>
              <a:t>     } </a:t>
            </a:r>
            <a:r>
              <a:rPr lang="zh-CN" altLang="en-US" b="1">
                <a:sym typeface="+mn-ea"/>
              </a:rPr>
              <a:t>  </a:t>
            </a:r>
            <a:endParaRPr lang="zh-CN" altLang="en-US"/>
          </a:p>
        </p:txBody>
      </p:sp>
      <p:pic>
        <p:nvPicPr>
          <p:cNvPr id="3" name="图片 2" descr="QQ图片20170522224819"/>
          <p:cNvPicPr>
            <a:picLocks noChangeAspect="1"/>
          </p:cNvPicPr>
          <p:nvPr/>
        </p:nvPicPr>
        <p:blipFill>
          <a:blip r:embed="rId1"/>
          <a:stretch>
            <a:fillRect/>
          </a:stretch>
        </p:blipFill>
        <p:spPr>
          <a:xfrm>
            <a:off x="989965" y="1049020"/>
            <a:ext cx="2684780" cy="2779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4415</Words>
  <Application>WPS 演示</Application>
  <PresentationFormat>全屏显示(16:9)</PresentationFormat>
  <Paragraphs>201</Paragraphs>
  <Slides>22</Slides>
  <Notes>24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22</vt:i4>
      </vt:variant>
    </vt:vector>
  </HeadingPairs>
  <TitlesOfParts>
    <vt:vector size="36" baseType="lpstr">
      <vt:lpstr>Arial</vt:lpstr>
      <vt:lpstr>宋体</vt:lpstr>
      <vt:lpstr>Wingdings</vt:lpstr>
      <vt:lpstr>微软雅黑</vt:lpstr>
      <vt:lpstr>Calibri Light</vt:lpstr>
      <vt:lpstr>方正宋刻本秀楷简体</vt:lpstr>
      <vt:lpstr>微软雅黑 Light</vt:lpstr>
      <vt:lpstr>黑体</vt:lpstr>
      <vt:lpstr>Arial Unicode MS</vt:lpstr>
      <vt:lpstr>Calibri</vt:lpstr>
      <vt:lpstr>Helvetica Light</vt:lpstr>
      <vt:lpstr>方正兰亭黑_GBK</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6634.pptx</dc:title>
  <dc:creator/>
  <cp:lastModifiedBy>daxiong</cp:lastModifiedBy>
  <cp:revision>500</cp:revision>
  <dcterms:created xsi:type="dcterms:W3CDTF">2019-10-22T01:48:00Z</dcterms:created>
  <dcterms:modified xsi:type="dcterms:W3CDTF">2019-10-25T02:03:45Z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