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4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7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6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9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3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4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B9EF-9894-4E90-A218-F6DFEE18B9D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752CF2-4BCF-4CBE-B2A3-7A7A849CD2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7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Land-Base/Collisions/9kas-rb8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004B-C01F-438B-9DDE-B78B818C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 to Predict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49EE-677C-4D87-A124-B830742D0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800" dirty="0"/>
              <a:t>Johannes Danusantoso</a:t>
            </a:r>
          </a:p>
        </p:txBody>
      </p:sp>
    </p:spTree>
    <p:extLst>
      <p:ext uri="{BB962C8B-B14F-4D97-AF65-F5344CB8AC3E}">
        <p14:creationId xmlns:p14="http://schemas.microsoft.com/office/powerpoint/2010/main" val="33995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accidents are a major cause of death in the US</a:t>
            </a:r>
          </a:p>
          <a:p>
            <a:r>
              <a:rPr lang="en-US" dirty="0"/>
              <a:t>Traffic accidents (injury and non-injury) lead to huge total economic cost and </a:t>
            </a:r>
          </a:p>
          <a:p>
            <a:pPr lvl="1"/>
            <a:r>
              <a:rPr lang="en-US" dirty="0"/>
              <a:t>decreased quality of life</a:t>
            </a:r>
          </a:p>
          <a:p>
            <a:pPr lvl="1"/>
            <a:r>
              <a:rPr lang="en-US" dirty="0"/>
              <a:t>the immeasurable burden on the victims’ families and friends.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60595C-4CCD-4613-B8CB-E4C457E49A3F}"/>
              </a:ext>
            </a:extLst>
          </p:cNvPr>
          <p:cNvGrpSpPr/>
          <p:nvPr/>
        </p:nvGrpSpPr>
        <p:grpSpPr>
          <a:xfrm>
            <a:off x="394282" y="4138969"/>
            <a:ext cx="11579604" cy="1834603"/>
            <a:chOff x="0" y="4061136"/>
            <a:chExt cx="12192000" cy="24377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2B862-E298-4FFD-9CAB-682B8D122E76}"/>
                </a:ext>
              </a:extLst>
            </p:cNvPr>
            <p:cNvGrpSpPr/>
            <p:nvPr/>
          </p:nvGrpSpPr>
          <p:grpSpPr>
            <a:xfrm>
              <a:off x="4379053" y="4061136"/>
              <a:ext cx="7812947" cy="2431739"/>
              <a:chOff x="1218500" y="3222917"/>
              <a:chExt cx="9438707" cy="293748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B1B9CD5-E66A-4B78-B5E8-922FD2C5F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8500" y="3222917"/>
                <a:ext cx="2869034" cy="2877917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1BC8DD-068F-40D1-A1DB-66B3C020F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833" y="3227359"/>
                <a:ext cx="2869034" cy="286903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FC01917-A84A-4353-89C7-0689E777C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4168" y="3227359"/>
                <a:ext cx="2933039" cy="2933039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92F061-A59A-4958-9405-C85328E92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061136"/>
              <a:ext cx="4211274" cy="243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72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Predict the severity of traffic accidents using Machine Learning with 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200" cap="all" dirty="0">
              <a:latin typeface="+mj-lt"/>
              <a:ea typeface="+mj-ea"/>
              <a:cs typeface="+mj-cs"/>
            </a:endParaRPr>
          </a:p>
          <a:p>
            <a:r>
              <a:rPr lang="en-US" dirty="0"/>
              <a:t>Public traffic and safety officials </a:t>
            </a:r>
          </a:p>
          <a:p>
            <a:r>
              <a:rPr lang="en-US" dirty="0"/>
              <a:t>General population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AA66FB-1821-44D1-9F0A-051591AB8C1F}"/>
              </a:ext>
            </a:extLst>
          </p:cNvPr>
          <p:cNvSpPr txBox="1">
            <a:spLocks/>
          </p:cNvSpPr>
          <p:nvPr/>
        </p:nvSpPr>
        <p:spPr>
          <a:xfrm>
            <a:off x="838200" y="31741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87435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/>
          <a:lstStyle/>
          <a:p>
            <a:r>
              <a:rPr lang="en-US" dirty="0"/>
              <a:t>We use the </a:t>
            </a:r>
            <a:r>
              <a:rPr lang="en-US" dirty="0">
                <a:hlinkClick r:id="rId2"/>
              </a:rPr>
              <a:t>collision dataset </a:t>
            </a:r>
            <a:r>
              <a:rPr lang="en-US" dirty="0"/>
              <a:t>published by the City of Seattle. </a:t>
            </a:r>
          </a:p>
          <a:p>
            <a:r>
              <a:rPr lang="en-US" dirty="0"/>
              <a:t>It is a public data and has more than 200k data points from 2004 to present with 40 attributes.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the target to 2 classes: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Property damage only (no injuries)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Injuries (including fatalities)</a:t>
            </a:r>
          </a:p>
          <a:p>
            <a:r>
              <a:rPr lang="en-US" dirty="0"/>
              <a:t>Imbalanced datasets: ~70% of the data belong to class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F1DA9E-97CF-4CB0-BB5D-A2F0ADA7379F}"/>
              </a:ext>
            </a:extLst>
          </p:cNvPr>
          <p:cNvSpPr txBox="1">
            <a:spLocks/>
          </p:cNvSpPr>
          <p:nvPr/>
        </p:nvSpPr>
        <p:spPr>
          <a:xfrm>
            <a:off x="838200" y="3093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2270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Transform the categorical values to numerical values.</a:t>
            </a:r>
          </a:p>
          <a:p>
            <a:r>
              <a:rPr lang="en-US" dirty="0"/>
              <a:t>Perform attribute selection using  Univariate Feature Selection and determine the top attributes contributing to model accuracy: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0C821-A680-487C-B762-772AEF09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" y="3129805"/>
            <a:ext cx="3720550" cy="3254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D74FB-C5DD-4DD2-BCCA-2A76331D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45" y="3129805"/>
            <a:ext cx="4220655" cy="2625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6223EC-1FDB-49DE-B4A6-D38AE0E4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08" y="3165384"/>
            <a:ext cx="4035132" cy="2553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921E9-B214-4B72-8D5A-296663F1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781" y="5737028"/>
            <a:ext cx="2884054" cy="11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Handle imbalance datasets</a:t>
            </a:r>
          </a:p>
          <a:p>
            <a:pPr lvl="1"/>
            <a:r>
              <a:rPr lang="en-US" dirty="0"/>
              <a:t>Balanced Bagging Classifier</a:t>
            </a:r>
          </a:p>
          <a:p>
            <a:pPr lvl="1"/>
            <a:r>
              <a:rPr lang="en-US" dirty="0" err="1"/>
              <a:t>Undersampling</a:t>
            </a:r>
            <a:endParaRPr lang="en-US" dirty="0"/>
          </a:p>
          <a:p>
            <a:r>
              <a:rPr lang="en-US" dirty="0"/>
              <a:t>Train/test dataset: 80% / 20%</a:t>
            </a:r>
          </a:p>
          <a:p>
            <a:r>
              <a:rPr lang="en-US" dirty="0"/>
              <a:t>Machine Learning algorithm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6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Balanced Bagging Classifier (BBC) outperforms </a:t>
            </a:r>
            <a:r>
              <a:rPr lang="en-US" dirty="0" err="1"/>
              <a:t>Undersampling</a:t>
            </a:r>
            <a:r>
              <a:rPr lang="en-US" dirty="0"/>
              <a:t> (UND)</a:t>
            </a:r>
          </a:p>
          <a:p>
            <a:r>
              <a:rPr lang="en-US" dirty="0"/>
              <a:t>SVM, Decision Tree, and Log Regression performs equally 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953C-5E00-4B67-B8E4-963D4B2B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19" y="2055295"/>
            <a:ext cx="7507377" cy="247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A974-0FEA-4273-82CE-7A8E6AAEFF29}"/>
              </a:ext>
            </a:extLst>
          </p:cNvPr>
          <p:cNvSpPr txBox="1"/>
          <p:nvPr/>
        </p:nvSpPr>
        <p:spPr>
          <a:xfrm>
            <a:off x="9060987" y="41959"/>
            <a:ext cx="293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 = perfect accuracy for both </a:t>
            </a:r>
          </a:p>
          <a:p>
            <a:r>
              <a:rPr lang="en-US" i="1" dirty="0"/>
              <a:t>F1-score and Jaccard index</a:t>
            </a:r>
          </a:p>
        </p:txBody>
      </p:sp>
    </p:spTree>
    <p:extLst>
      <p:ext uri="{BB962C8B-B14F-4D97-AF65-F5344CB8AC3E}">
        <p14:creationId xmlns:p14="http://schemas.microsoft.com/office/powerpoint/2010/main" val="316314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8CD-595A-4BF6-9E55-0E68886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DBC6-DF98-4A9A-83DE-174B88CC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We achieve ~65% accuracy in predicting the accident severity using SVM/Decision Tree/Log Regression with Balanced Bagging Classifier with the weather/road/lighting condition and the location of the accident as the input.</a:t>
            </a:r>
          </a:p>
          <a:p>
            <a:r>
              <a:rPr lang="en-US" dirty="0"/>
              <a:t>Further study should be conducted to improve the model accuracy using different method of handling imbalance data.</a:t>
            </a:r>
          </a:p>
        </p:txBody>
      </p:sp>
    </p:spTree>
    <p:extLst>
      <p:ext uri="{BB962C8B-B14F-4D97-AF65-F5344CB8AC3E}">
        <p14:creationId xmlns:p14="http://schemas.microsoft.com/office/powerpoint/2010/main" val="81728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146</TotalTime>
  <Words>291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Machine Learning to Predict Accident Severity</vt:lpstr>
      <vt:lpstr>Background</vt:lpstr>
      <vt:lpstr>Objective</vt:lpstr>
      <vt:lpstr>Data Source</vt:lpstr>
      <vt:lpstr>Data Preparation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to Predict Accident Severity</dc:title>
  <dc:creator>Danusantoso, Johannes (Nokia - US)</dc:creator>
  <cp:lastModifiedBy>Danusantoso, Johannes (Nokia - US)</cp:lastModifiedBy>
  <cp:revision>11</cp:revision>
  <dcterms:created xsi:type="dcterms:W3CDTF">2020-10-08T13:03:09Z</dcterms:created>
  <dcterms:modified xsi:type="dcterms:W3CDTF">2020-10-08T15:29:25Z</dcterms:modified>
</cp:coreProperties>
</file>