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array, look at NumPy.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# introduce list operations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#introduce set operations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Quiz 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test = {1, 2, 2} - &gt; what will be the value of test?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#introduce dictionary operations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&gt;&gt;&gt; def foo():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...     raise ValueError('Ta Da')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&gt;&gt;&gt; try: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...     foo()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... except ValueError: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...     print('ya got me !!')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... 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ya got me !!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Introduce numpy, matplotlib and sckit-learn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main types in python : Number, Tuple, List, Dictionary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main types in python : Number, Tuple, List, Dictionary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philosophy says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We will learn about python by comparing and contrasting it with Java (as all of us here are well versed in Java, I hope)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">
                <a:solidFill>
                  <a:schemeClr val="dk2"/>
                </a:solidFill>
              </a:rPr>
              <a:t>Introduce the python command line tool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&gt;&gt;&gt;val = 98.3 [Explain, 1. Literal (There are no primitive types in python, all are objects. Interpreter automatically converts it to a float object) 2.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# introduce for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&gt;&gt;&gt;for i in [1,2,3,4,5,6,7,8,9,10]: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...     print(i)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...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Informal convention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Functions : for standalone methods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Methods : members of a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&gt;&gt;&gt; def sum(a, b=1, c=1):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...     return a+b+c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... 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&gt;&gt;&gt; sum(1)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3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&gt;&gt;&gt; sum(1, b=10)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12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&gt;&gt;&gt; sum(1,2, 3)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6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&gt;&gt;&gt;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 :  class x (Object)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3638550"/>
            <a:ext cx="9144000" cy="15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958725" y="740650"/>
            <a:ext cx="57000" cy="7539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library/exceptions.html" TargetMode="External"/><Relationship Id="rId4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uEXtts" TargetMode="External"/><Relationship Id="rId4" Type="http://schemas.openxmlformats.org/officeDocument/2006/relationships/hyperlink" Target="https://gist.github.com/RichardBronosky/454964087739a449da04" TargetMode="External"/><Relationship Id="rId5" Type="http://schemas.openxmlformats.org/officeDocument/2006/relationships/image" Target="../media/image3.gif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gif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gif"/><Relationship Id="rId4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anywhere.com/batteries_included/" TargetMode="External"/><Relationship Id="rId4" Type="http://schemas.openxmlformats.org/officeDocument/2006/relationships/image" Target="../media/image3.gif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Boot Camp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Sukanta Maikap</a:t>
            </a:r>
          </a:p>
        </p:txBody>
      </p:sp>
      <p:pic>
        <p:nvPicPr>
          <p:cNvPr descr="a847ffa6-27e0-4be7-908a-fb10dd511232.jpe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75" y="1741425"/>
            <a:ext cx="2288124" cy="25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(some)  </a:t>
            </a:r>
            <a:r>
              <a:rPr lang="en"/>
              <a:t>Python’s Built-in 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43900" y="835375"/>
            <a:ext cx="86394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.gif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 Return   Google Sheets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00" y="1021175"/>
            <a:ext cx="8877300" cy="41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Exception</a:t>
            </a:r>
            <a:r>
              <a:rPr lang="en"/>
              <a:t> &amp; Exception Handling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117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Conceptually similar to Java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Instead of </a:t>
            </a:r>
            <a:r>
              <a:rPr lang="en" sz="2400">
                <a:solidFill>
                  <a:srgbClr val="660000"/>
                </a:solidFill>
              </a:rPr>
              <a:t>throw</a:t>
            </a:r>
            <a:r>
              <a:rPr lang="en" sz="2400"/>
              <a:t> use </a:t>
            </a:r>
            <a:r>
              <a:rPr lang="en" sz="2400">
                <a:solidFill>
                  <a:srgbClr val="134F5C"/>
                </a:solidFill>
              </a:rPr>
              <a:t>raise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Instead of </a:t>
            </a:r>
            <a:r>
              <a:rPr lang="en" sz="2400">
                <a:solidFill>
                  <a:srgbClr val="660000"/>
                </a:solidFill>
              </a:rPr>
              <a:t>try catch</a:t>
            </a:r>
            <a:r>
              <a:rPr lang="en" sz="2400"/>
              <a:t> use </a:t>
            </a:r>
            <a:r>
              <a:rPr lang="en" sz="2400">
                <a:solidFill>
                  <a:srgbClr val="0C343D"/>
                </a:solidFill>
              </a:rPr>
              <a:t>try except</a:t>
            </a:r>
          </a:p>
        </p:txBody>
      </p:sp>
      <p:pic>
        <p:nvPicPr>
          <p:cNvPr descr="python.gif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Packing and Unpacking Sequences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523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will happen here 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</a:t>
            </a:r>
            <a:r>
              <a:rPr lang="en"/>
              <a:t>a = 1, 2, 3, 4, 4                                                    # what is the type of a?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m, n, o = 4, 5, 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a, b, c, d = range(7, 11)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a, b, c, d = range(7, 12)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can you swap 2 values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would be the value of a &amp; b after this operation?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/>
              <a:t>&gt;&gt;&gt; a = 1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/>
              <a:t>&gt;&gt;&gt; a, b = 2, 3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/>
              <a:t>&gt;&gt;&gt; a, b = b, a+b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.gif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Style Guide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2439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PEP8</a:t>
            </a:r>
            <a:r>
              <a:rPr lang="en"/>
              <a:t> : </a:t>
            </a:r>
          </a:p>
          <a:p>
            <a:pPr lvl="0">
              <a:spcBef>
                <a:spcPts val="0"/>
              </a:spcBef>
              <a:buNone/>
            </a:pPr>
            <a:br>
              <a:rPr lang="en" sz="1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cheatsheet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ython.gif"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ummary of python code style conventions   by Robin.png" id="176" name="Shape 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1050" y="0"/>
            <a:ext cx="455295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ummary of python code style conventions   by Robin1.png" id="177" name="Shape 1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476200"/>
            <a:ext cx="4867099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ummary of python code style conventions   by Robin2.png" id="178" name="Shape 1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4975" y="3443775"/>
            <a:ext cx="2419025" cy="18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243900" y="200925"/>
            <a:ext cx="8639400" cy="4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Part 2 : Problems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(Let’s learn by doing ...)</a:t>
            </a:r>
          </a:p>
        </p:txBody>
      </p:sp>
      <p:pic>
        <p:nvPicPr>
          <p:cNvPr descr="python.gif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 : Predict Stock Price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439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</a:t>
            </a:r>
          </a:p>
        </p:txBody>
      </p:sp>
      <p:pic>
        <p:nvPicPr>
          <p:cNvPr descr="python.gif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ed08166de6c43ae806d611cf53ad4b2.png"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5" y="1005049"/>
            <a:ext cx="7876200" cy="39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2 : Stock Screener - compare multiple stocks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1845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</a:t>
            </a:r>
          </a:p>
        </p:txBody>
      </p:sp>
      <p:pic>
        <p:nvPicPr>
          <p:cNvPr descr="python.gif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ock prices.png"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24" y="1699725"/>
            <a:ext cx="7648750" cy="34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439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.gif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.png"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410" y="0"/>
            <a:ext cx="45311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Q&amp;A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2439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.gif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ymgGZV.jpg"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337" y="1320350"/>
            <a:ext cx="5028524" cy="37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should you learn Python?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439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.gif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2015-01-2115.51.04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628" y="1000125"/>
            <a:ext cx="6704734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Batteries included</a:t>
            </a:r>
            <a:r>
              <a:rPr lang="en"/>
              <a:t>….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2439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Comes with rich and vibrant standard libraries 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Scientific Programming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Numerical Analysis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Education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Astronomy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Big Data Analysis  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Machine Learning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Web Development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Visualization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---- and many many more!!!!</a:t>
            </a:r>
          </a:p>
        </p:txBody>
      </p:sp>
      <p:pic>
        <p:nvPicPr>
          <p:cNvPr descr="python.gif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port soul.png"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274" y="1051175"/>
            <a:ext cx="3498025" cy="33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243900" y="200925"/>
            <a:ext cx="8639400" cy="4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algn="ctr">
              <a:spcBef>
                <a:spcPts val="0"/>
              </a:spcBef>
              <a:buNone/>
            </a:pPr>
            <a:r>
              <a:rPr lang="en" sz="3000"/>
              <a:t>Part I 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A Crash Course in Python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/>
              <a:t>(by comparing and contrasting with Java)</a:t>
            </a:r>
          </a:p>
        </p:txBody>
      </p:sp>
      <p:pic>
        <p:nvPicPr>
          <p:cNvPr descr="python.gif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Baiscs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439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/>
              <a:t>Interpreted Language.  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/>
              <a:t>Supports Object Oriented Programming.  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/>
              <a:t>Dynamically Typed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/>
              <a:t>Block or scope is defined by : and indentation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/>
              <a:t>Module ~ Package</a:t>
            </a:r>
          </a:p>
        </p:txBody>
      </p:sp>
      <p:pic>
        <p:nvPicPr>
          <p:cNvPr descr="python.gif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5074496-Red-cross-check-mark-icon-in-simple-style-on-a-white-background-Stock-Vector.jpg"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625" y="1131550"/>
            <a:ext cx="435623" cy="435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k-35780_960_720.png"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755" y="1760300"/>
            <a:ext cx="721235" cy="54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5074496-Red-cross-check-mark-icon-in-simple-style-on-a-white-background-Stock-Vector.jp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350" y="2583325"/>
            <a:ext cx="435623" cy="435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5074496-Red-cross-check-mark-icon-in-simple-style-on-a-white-background-Stock-Vector.jp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000" y="3274250"/>
            <a:ext cx="435623" cy="43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/ Functions in Python 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439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Dynamically typed : so no type for parameter(s)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Dynamically typed : so no type for return value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Documentation is extremely important here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Misuse can only be caught at runtime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Default return value : </a:t>
            </a:r>
            <a:r>
              <a:rPr lang="en" sz="1800">
                <a:solidFill>
                  <a:srgbClr val="4A86E8"/>
                </a:solidFill>
              </a:rPr>
              <a:t>None</a:t>
            </a:r>
            <a:r>
              <a:rPr lang="en" sz="1800"/>
              <a:t>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* more on this later</a:t>
            </a:r>
          </a:p>
        </p:txBody>
      </p:sp>
      <p:pic>
        <p:nvPicPr>
          <p:cNvPr descr="python.gif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112" y="1898225"/>
            <a:ext cx="33051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Positional &amp; Keyword Argument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523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 sz="2400"/>
              <a:t>Positional Argument </a:t>
            </a:r>
            <a:r>
              <a:rPr lang="en"/>
              <a:t>: traditional way of matching value with the params.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sz="2400"/>
              <a:t>Keyword Argument</a:t>
            </a:r>
            <a:r>
              <a:rPr lang="en"/>
              <a:t> : by explicitly assigning a value to the parameter.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.gif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  Positional argument v.s. keyword argument   Stack Overflow.pn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450" y="2359400"/>
            <a:ext cx="70675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(some)</a:t>
            </a:r>
            <a:r>
              <a:rPr lang="en"/>
              <a:t> Python Built-in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523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.gif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hods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99" y="1101125"/>
            <a:ext cx="8283250" cy="404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in 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43900" y="1051175"/>
            <a:ext cx="8639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ython.gif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825" y="4603325"/>
            <a:ext cx="540174" cy="54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575" y="1051177"/>
            <a:ext cx="6238875" cy="406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