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278618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52127-C1AE-40A7-B307-44B08F3E27C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371886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2197484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301689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178937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252127-C1AE-40A7-B307-44B08F3E27CE}"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8564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252127-C1AE-40A7-B307-44B08F3E27CE}" type="datetimeFigureOut">
              <a:rPr lang="en-US" smtClean="0"/>
              <a:t>3/31/2020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3875052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1303149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60487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34363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52127-C1AE-40A7-B307-44B08F3E27CE}"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209786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52127-C1AE-40A7-B307-44B08F3E27C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30767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52127-C1AE-40A7-B307-44B08F3E27CE}"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258162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52127-C1AE-40A7-B307-44B08F3E27CE}"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89954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52127-C1AE-40A7-B307-44B08F3E27CE}"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71290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52127-C1AE-40A7-B307-44B08F3E27C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167306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252127-C1AE-40A7-B307-44B08F3E27CE}"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DB4BD-2AB9-4F86-BA02-6685F39A57DA}" type="slidenum">
              <a:rPr lang="en-US" smtClean="0"/>
              <a:t>‹#›</a:t>
            </a:fld>
            <a:endParaRPr lang="en-US"/>
          </a:p>
        </p:txBody>
      </p:sp>
    </p:spTree>
    <p:extLst>
      <p:ext uri="{BB962C8B-B14F-4D97-AF65-F5344CB8AC3E}">
        <p14:creationId xmlns:p14="http://schemas.microsoft.com/office/powerpoint/2010/main" val="166123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1252127-C1AE-40A7-B307-44B08F3E27CE}" type="datetimeFigureOut">
              <a:rPr lang="en-US" smtClean="0"/>
              <a:t>3/31/2020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DB4BD-2AB9-4F86-BA02-6685F39A57DA}" type="slidenum">
              <a:rPr lang="en-US" smtClean="0"/>
              <a:t>‹#›</a:t>
            </a:fld>
            <a:endParaRPr lang="en-US"/>
          </a:p>
        </p:txBody>
      </p:sp>
    </p:spTree>
    <p:extLst>
      <p:ext uri="{BB962C8B-B14F-4D97-AF65-F5344CB8AC3E}">
        <p14:creationId xmlns:p14="http://schemas.microsoft.com/office/powerpoint/2010/main" val="583391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16A-B933-494C-8FB8-01CB71C9C351}"/>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17B22997-740E-4818-A9C1-3CADD807DD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68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29B8-006C-4BF3-81DD-2B73E146144F}"/>
              </a:ext>
            </a:extLst>
          </p:cNvPr>
          <p:cNvSpPr>
            <a:spLocks noGrp="1"/>
          </p:cNvSpPr>
          <p:nvPr>
            <p:ph type="title"/>
          </p:nvPr>
        </p:nvSpPr>
        <p:spPr/>
        <p:txBody>
          <a:bodyPr/>
          <a:lstStyle/>
          <a:p>
            <a:r>
              <a:rPr lang="en-US" dirty="0"/>
              <a:t>How Do You Decide Which Algorithm to Use?</a:t>
            </a:r>
          </a:p>
        </p:txBody>
      </p:sp>
      <p:sp>
        <p:nvSpPr>
          <p:cNvPr id="3" name="Content Placeholder 2">
            <a:extLst>
              <a:ext uri="{FF2B5EF4-FFF2-40B4-BE49-F238E27FC236}">
                <a16:creationId xmlns:a16="http://schemas.microsoft.com/office/drawing/2014/main" id="{B55A721D-D49C-4EB1-BF32-0272CBB8F37A}"/>
              </a:ext>
            </a:extLst>
          </p:cNvPr>
          <p:cNvSpPr>
            <a:spLocks noGrp="1"/>
          </p:cNvSpPr>
          <p:nvPr>
            <p:ph idx="1"/>
          </p:nvPr>
        </p:nvSpPr>
        <p:spPr/>
        <p:txBody>
          <a:bodyPr/>
          <a:lstStyle/>
          <a:p>
            <a:r>
              <a:rPr lang="en-US" dirty="0"/>
              <a:t>Choosing the right algorithm can seem overwhelming—there are dozens of supervised and unsupervised machine learning algorithms, and each takes a different approach to learning. </a:t>
            </a:r>
          </a:p>
          <a:p>
            <a:r>
              <a:rPr lang="en-US" dirty="0"/>
              <a:t>There is no best method or one size fits all. </a:t>
            </a:r>
          </a:p>
          <a:p>
            <a:r>
              <a:rPr lang="en-US" dirty="0"/>
              <a:t>Finding the right algorithm is partly just trial and error—even highly experienced data scientists can’t tell whether an algorithm will work without trying it out. </a:t>
            </a:r>
          </a:p>
          <a:p>
            <a:r>
              <a:rPr lang="en-US" dirty="0"/>
              <a:t>But algorithm selection also depends on the size and type of data you’re working with, the insights you want to get from the data, and how those insights will be used. </a:t>
            </a:r>
          </a:p>
        </p:txBody>
      </p:sp>
    </p:spTree>
    <p:extLst>
      <p:ext uri="{BB962C8B-B14F-4D97-AF65-F5344CB8AC3E}">
        <p14:creationId xmlns:p14="http://schemas.microsoft.com/office/powerpoint/2010/main" val="116545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6AC95-31A0-40B5-B635-C7BFD8309914}"/>
              </a:ext>
            </a:extLst>
          </p:cNvPr>
          <p:cNvPicPr>
            <a:picLocks noChangeAspect="1"/>
          </p:cNvPicPr>
          <p:nvPr/>
        </p:nvPicPr>
        <p:blipFill rotWithShape="1">
          <a:blip r:embed="rId2"/>
          <a:srcRect l="52052" t="15507" r="14366" b="5650"/>
          <a:stretch/>
        </p:blipFill>
        <p:spPr>
          <a:xfrm>
            <a:off x="3473355" y="0"/>
            <a:ext cx="5245289" cy="6923783"/>
          </a:xfrm>
          <a:prstGeom prst="rect">
            <a:avLst/>
          </a:prstGeom>
        </p:spPr>
      </p:pic>
    </p:spTree>
    <p:extLst>
      <p:ext uri="{BB962C8B-B14F-4D97-AF65-F5344CB8AC3E}">
        <p14:creationId xmlns:p14="http://schemas.microsoft.com/office/powerpoint/2010/main" val="184128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28B-54AC-465B-ACFC-42B547463191}"/>
              </a:ext>
            </a:extLst>
          </p:cNvPr>
          <p:cNvSpPr>
            <a:spLocks noGrp="1"/>
          </p:cNvSpPr>
          <p:nvPr>
            <p:ph type="title"/>
          </p:nvPr>
        </p:nvSpPr>
        <p:spPr/>
        <p:txBody>
          <a:bodyPr/>
          <a:lstStyle/>
          <a:p>
            <a:r>
              <a:rPr lang="en-US" dirty="0"/>
              <a:t>When Should You Use Machine Learning?</a:t>
            </a:r>
          </a:p>
        </p:txBody>
      </p:sp>
      <p:sp>
        <p:nvSpPr>
          <p:cNvPr id="3" name="Content Placeholder 2">
            <a:extLst>
              <a:ext uri="{FF2B5EF4-FFF2-40B4-BE49-F238E27FC236}">
                <a16:creationId xmlns:a16="http://schemas.microsoft.com/office/drawing/2014/main" id="{F9A2F079-D14C-49C0-9E8F-9CF95DB971C8}"/>
              </a:ext>
            </a:extLst>
          </p:cNvPr>
          <p:cNvSpPr>
            <a:spLocks noGrp="1"/>
          </p:cNvSpPr>
          <p:nvPr>
            <p:ph idx="1"/>
          </p:nvPr>
        </p:nvSpPr>
        <p:spPr/>
        <p:txBody>
          <a:bodyPr/>
          <a:lstStyle/>
          <a:p>
            <a:r>
              <a:rPr lang="en-US" dirty="0"/>
              <a:t>Consider using machine learning when you have a complex task or problem involving a large amount of data and lots of variables, but no existing formula or equation. For example, machine learning is a good option if you need to handle situations like these:</a:t>
            </a:r>
          </a:p>
        </p:txBody>
      </p:sp>
      <p:pic>
        <p:nvPicPr>
          <p:cNvPr id="4" name="Picture 3">
            <a:extLst>
              <a:ext uri="{FF2B5EF4-FFF2-40B4-BE49-F238E27FC236}">
                <a16:creationId xmlns:a16="http://schemas.microsoft.com/office/drawing/2014/main" id="{C9C7C7F8-E379-4CB8-91C9-7338DEF80D65}"/>
              </a:ext>
            </a:extLst>
          </p:cNvPr>
          <p:cNvPicPr>
            <a:picLocks noChangeAspect="1"/>
          </p:cNvPicPr>
          <p:nvPr/>
        </p:nvPicPr>
        <p:blipFill rotWithShape="1">
          <a:blip r:embed="rId2"/>
          <a:srcRect l="13657" t="39995" r="15933" b="17995"/>
          <a:stretch/>
        </p:blipFill>
        <p:spPr>
          <a:xfrm>
            <a:off x="1396171" y="3780430"/>
            <a:ext cx="8584442" cy="2879678"/>
          </a:xfrm>
          <a:prstGeom prst="rect">
            <a:avLst/>
          </a:prstGeom>
        </p:spPr>
      </p:pic>
    </p:spTree>
    <p:extLst>
      <p:ext uri="{BB962C8B-B14F-4D97-AF65-F5344CB8AC3E}">
        <p14:creationId xmlns:p14="http://schemas.microsoft.com/office/powerpoint/2010/main" val="257703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8ECE-C37D-4D17-8CEE-3027225B9473}"/>
              </a:ext>
            </a:extLst>
          </p:cNvPr>
          <p:cNvSpPr>
            <a:spLocks noGrp="1"/>
          </p:cNvSpPr>
          <p:nvPr>
            <p:ph type="title"/>
          </p:nvPr>
        </p:nvSpPr>
        <p:spPr/>
        <p:txBody>
          <a:bodyPr/>
          <a:lstStyle/>
          <a:p>
            <a:r>
              <a:rPr lang="en-US" dirty="0"/>
              <a:t>Real-World Examples</a:t>
            </a:r>
          </a:p>
        </p:txBody>
      </p:sp>
      <p:sp>
        <p:nvSpPr>
          <p:cNvPr id="3" name="Content Placeholder 2">
            <a:extLst>
              <a:ext uri="{FF2B5EF4-FFF2-40B4-BE49-F238E27FC236}">
                <a16:creationId xmlns:a16="http://schemas.microsoft.com/office/drawing/2014/main" id="{38F5A94B-6BF6-4251-8021-AE74118F743B}"/>
              </a:ext>
            </a:extLst>
          </p:cNvPr>
          <p:cNvSpPr>
            <a:spLocks noGrp="1"/>
          </p:cNvSpPr>
          <p:nvPr>
            <p:ph idx="1"/>
          </p:nvPr>
        </p:nvSpPr>
        <p:spPr/>
        <p:txBody>
          <a:bodyPr/>
          <a:lstStyle/>
          <a:p>
            <a:r>
              <a:rPr lang="en-US" b="1" dirty="0"/>
              <a:t>Detecting Low-Speed Car Crashes </a:t>
            </a:r>
          </a:p>
          <a:p>
            <a:r>
              <a:rPr lang="en-US" dirty="0"/>
              <a:t>With more than 8 million members, the RAC is one of the UK’s largest motoring organizations, providing roadside assistance, insurance, and other services to private and business motorists. To enable rapid response to roadside incidents, reduce crashes, and mitigate insurance costs, the RAC developed an onboard crash sensing system that uses advanced machine learning algorithms to detect </a:t>
            </a:r>
            <a:r>
              <a:rPr lang="en-US" dirty="0" err="1"/>
              <a:t>lowspeed</a:t>
            </a:r>
            <a:r>
              <a:rPr lang="en-US" dirty="0"/>
              <a:t> collisions and distinguish these events from more common driving events, such as driving over speed bumps or potholes. Independent tests showed the RAC system to be 92% accurate in detecting test crashes</a:t>
            </a:r>
          </a:p>
        </p:txBody>
      </p:sp>
    </p:spTree>
    <p:extLst>
      <p:ext uri="{BB962C8B-B14F-4D97-AF65-F5344CB8AC3E}">
        <p14:creationId xmlns:p14="http://schemas.microsoft.com/office/powerpoint/2010/main" val="23845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2E81A-FF59-4710-A8B7-1D8D9FDCF53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22946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276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Machine Learning</vt:lpstr>
      <vt:lpstr>How Do You Decide Which Algorithm to Use?</vt:lpstr>
      <vt:lpstr>PowerPoint Presentation</vt:lpstr>
      <vt:lpstr>When Should You Use Machine Learning?</vt:lpstr>
      <vt:lpstr>Real-World Examples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Sukanta Ghosh</dc:creator>
  <cp:lastModifiedBy>Sukanta Ghosh</cp:lastModifiedBy>
  <cp:revision>11</cp:revision>
  <dcterms:created xsi:type="dcterms:W3CDTF">2020-03-30T19:48:59Z</dcterms:created>
  <dcterms:modified xsi:type="dcterms:W3CDTF">2020-03-30T20:08:34Z</dcterms:modified>
</cp:coreProperties>
</file>