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 id="275" r:id="rId8"/>
    <p:sldId id="276" r:id="rId9"/>
    <p:sldId id="277" r:id="rId10"/>
    <p:sldId id="278" r:id="rId11"/>
    <p:sldId id="279"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281496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89F3-D21D-4A6E-A774-17FDD6DD875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00187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147814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427908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352113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8789F3-D21D-4A6E-A774-17FDD6DD875A}"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50226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8789F3-D21D-4A6E-A774-17FDD6DD875A}" type="datetimeFigureOut">
              <a:rPr lang="en-US" smtClean="0"/>
              <a:t>3/31/2020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06856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393664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288821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87130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89F3-D21D-4A6E-A774-17FDD6DD875A}" type="datetimeFigureOut">
              <a:rPr lang="en-US" smtClean="0"/>
              <a:t>3/31/2020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236245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789F3-D21D-4A6E-A774-17FDD6DD875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23888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789F3-D21D-4A6E-A774-17FDD6DD875A}" type="datetimeFigureOut">
              <a:rPr lang="en-US" smtClean="0"/>
              <a:t>3/31/2020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105872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789F3-D21D-4A6E-A774-17FDD6DD875A}" type="datetimeFigureOut">
              <a:rPr lang="en-US" smtClean="0"/>
              <a:t>3/31/2020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34649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789F3-D21D-4A6E-A774-17FDD6DD875A}" type="datetimeFigureOut">
              <a:rPr lang="en-US" smtClean="0"/>
              <a:t>3/31/2020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275707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89F3-D21D-4A6E-A774-17FDD6DD875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33510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89F3-D21D-4A6E-A774-17FDD6DD875A}" type="datetimeFigureOut">
              <a:rPr lang="en-US" smtClean="0"/>
              <a:t>3/31/2020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95E072-EA81-4E9A-9812-A4EDD1D56414}" type="slidenum">
              <a:rPr lang="en-US" smtClean="0"/>
              <a:t>‹#›</a:t>
            </a:fld>
            <a:endParaRPr lang="en-US"/>
          </a:p>
        </p:txBody>
      </p:sp>
    </p:spTree>
    <p:extLst>
      <p:ext uri="{BB962C8B-B14F-4D97-AF65-F5344CB8AC3E}">
        <p14:creationId xmlns:p14="http://schemas.microsoft.com/office/powerpoint/2010/main" val="41535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88789F3-D21D-4A6E-A774-17FDD6DD875A}" type="datetimeFigureOut">
              <a:rPr lang="en-US" smtClean="0"/>
              <a:t>3/31/2020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F95E072-EA81-4E9A-9812-A4EDD1D56414}" type="slidenum">
              <a:rPr lang="en-US" smtClean="0"/>
              <a:t>‹#›</a:t>
            </a:fld>
            <a:endParaRPr lang="en-US"/>
          </a:p>
        </p:txBody>
      </p:sp>
    </p:spTree>
    <p:extLst>
      <p:ext uri="{BB962C8B-B14F-4D97-AF65-F5344CB8AC3E}">
        <p14:creationId xmlns:p14="http://schemas.microsoft.com/office/powerpoint/2010/main" val="2547564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8AA3-A39C-4E3E-907D-F8B7AB84C50D}"/>
              </a:ext>
            </a:extLst>
          </p:cNvPr>
          <p:cNvSpPr>
            <a:spLocks noGrp="1"/>
          </p:cNvSpPr>
          <p:nvPr>
            <p:ph type="ctrTitle"/>
          </p:nvPr>
        </p:nvSpPr>
        <p:spPr/>
        <p:txBody>
          <a:bodyPr/>
          <a:lstStyle/>
          <a:p>
            <a:r>
              <a:rPr lang="en-US" dirty="0"/>
              <a:t>Machine Leaning</a:t>
            </a:r>
          </a:p>
        </p:txBody>
      </p:sp>
      <p:sp>
        <p:nvSpPr>
          <p:cNvPr id="3" name="Subtitle 2">
            <a:extLst>
              <a:ext uri="{FF2B5EF4-FFF2-40B4-BE49-F238E27FC236}">
                <a16:creationId xmlns:a16="http://schemas.microsoft.com/office/drawing/2014/main" id="{CE2DCC6A-29BE-43CD-B51F-C02EBB01BB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3041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7427-F096-4882-9046-4F239B4E91D9}"/>
              </a:ext>
            </a:extLst>
          </p:cNvPr>
          <p:cNvSpPr>
            <a:spLocks noGrp="1"/>
          </p:cNvSpPr>
          <p:nvPr>
            <p:ph type="title"/>
          </p:nvPr>
        </p:nvSpPr>
        <p:spPr/>
        <p:txBody>
          <a:bodyPr/>
          <a:lstStyle/>
          <a:p>
            <a:r>
              <a:rPr lang="en-US" dirty="0"/>
              <a:t>Step Four: Build and Train the Model </a:t>
            </a:r>
          </a:p>
        </p:txBody>
      </p:sp>
      <p:sp>
        <p:nvSpPr>
          <p:cNvPr id="3" name="Content Placeholder 2">
            <a:extLst>
              <a:ext uri="{FF2B5EF4-FFF2-40B4-BE49-F238E27FC236}">
                <a16:creationId xmlns:a16="http://schemas.microsoft.com/office/drawing/2014/main" id="{A381FA1E-1593-40D2-B87B-FB3B5F0166E8}"/>
              </a:ext>
            </a:extLst>
          </p:cNvPr>
          <p:cNvSpPr>
            <a:spLocks noGrp="1"/>
          </p:cNvSpPr>
          <p:nvPr>
            <p:ph idx="1"/>
          </p:nvPr>
        </p:nvSpPr>
        <p:spPr/>
        <p:txBody>
          <a:bodyPr/>
          <a:lstStyle/>
          <a:p>
            <a:r>
              <a:rPr lang="en-US" dirty="0"/>
              <a:t>When building a model, it’s a good idea to start with something simple; it will be faster to run and easier to interpret. </a:t>
            </a:r>
          </a:p>
          <a:p>
            <a:r>
              <a:rPr lang="en-US" dirty="0"/>
              <a:t>We start with a basic decision tree. </a:t>
            </a:r>
          </a:p>
          <a:p>
            <a:r>
              <a:rPr lang="en-US" dirty="0"/>
              <a:t>We start with a K-nearest neighbors (KNN), a simple algorithm that stores all the training data, compares new points to the training data, and returns the most frequent class of the “K” nearest points</a:t>
            </a:r>
            <a:r>
              <a:rPr lang="en-US"/>
              <a:t>. </a:t>
            </a:r>
          </a:p>
          <a:p>
            <a:r>
              <a:rPr lang="en-US"/>
              <a:t>That gives us 98% accuracy compared to 94.1% for the simple decision tree</a:t>
            </a:r>
            <a:endParaRPr lang="en-US" dirty="0"/>
          </a:p>
        </p:txBody>
      </p:sp>
    </p:spTree>
    <p:extLst>
      <p:ext uri="{BB962C8B-B14F-4D97-AF65-F5344CB8AC3E}">
        <p14:creationId xmlns:p14="http://schemas.microsoft.com/office/powerpoint/2010/main" val="405418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8DC5-498F-4575-B75E-0CEF1BCA4150}"/>
              </a:ext>
            </a:extLst>
          </p:cNvPr>
          <p:cNvSpPr>
            <a:spLocks noGrp="1"/>
          </p:cNvSpPr>
          <p:nvPr>
            <p:ph type="title"/>
          </p:nvPr>
        </p:nvSpPr>
        <p:spPr/>
        <p:txBody>
          <a:bodyPr/>
          <a:lstStyle/>
          <a:p>
            <a:r>
              <a:rPr lang="en-US" dirty="0"/>
              <a:t>Step Five: Improve the Model </a:t>
            </a:r>
          </a:p>
        </p:txBody>
      </p:sp>
      <p:sp>
        <p:nvSpPr>
          <p:cNvPr id="3" name="Content Placeholder 2">
            <a:extLst>
              <a:ext uri="{FF2B5EF4-FFF2-40B4-BE49-F238E27FC236}">
                <a16:creationId xmlns:a16="http://schemas.microsoft.com/office/drawing/2014/main" id="{27FF1DFB-B76C-4844-ABDE-7FC37AD99579}"/>
              </a:ext>
            </a:extLst>
          </p:cNvPr>
          <p:cNvSpPr>
            <a:spLocks noGrp="1"/>
          </p:cNvSpPr>
          <p:nvPr>
            <p:ph idx="1"/>
          </p:nvPr>
        </p:nvSpPr>
        <p:spPr/>
        <p:txBody>
          <a:bodyPr/>
          <a:lstStyle/>
          <a:p>
            <a:r>
              <a:rPr lang="en-US" dirty="0"/>
              <a:t>Improving a model can take two different directions: make the model simpler or add complexity. </a:t>
            </a:r>
          </a:p>
          <a:p>
            <a:r>
              <a:rPr lang="en-US" dirty="0"/>
              <a:t>First, we look for opportunities to reduce the number of features. </a:t>
            </a:r>
          </a:p>
          <a:p>
            <a:r>
              <a:rPr lang="en-US" dirty="0"/>
              <a:t>If our model can’t differentiate dancing from running because it is over-generalizing, then we need find ways to make it more fine-tuned. </a:t>
            </a:r>
          </a:p>
        </p:txBody>
      </p:sp>
    </p:spTree>
    <p:extLst>
      <p:ext uri="{BB962C8B-B14F-4D97-AF65-F5344CB8AC3E}">
        <p14:creationId xmlns:p14="http://schemas.microsoft.com/office/powerpoint/2010/main" val="84167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2E81A-FF59-4710-A8B7-1D8D9FDCF53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2294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EA45-854C-4E4E-B70B-E0489B568C0C}"/>
              </a:ext>
            </a:extLst>
          </p:cNvPr>
          <p:cNvSpPr>
            <a:spLocks noGrp="1"/>
          </p:cNvSpPr>
          <p:nvPr>
            <p:ph type="title"/>
          </p:nvPr>
        </p:nvSpPr>
        <p:spPr/>
        <p:txBody>
          <a:bodyPr/>
          <a:lstStyle/>
          <a:p>
            <a:r>
              <a:rPr lang="en-US" dirty="0"/>
              <a:t>Machine Learning Challenges</a:t>
            </a:r>
          </a:p>
        </p:txBody>
      </p:sp>
      <p:sp>
        <p:nvSpPr>
          <p:cNvPr id="3" name="Content Placeholder 2">
            <a:extLst>
              <a:ext uri="{FF2B5EF4-FFF2-40B4-BE49-F238E27FC236}">
                <a16:creationId xmlns:a16="http://schemas.microsoft.com/office/drawing/2014/main" id="{F5F79994-E86E-4F3D-8BAE-208699153E00}"/>
              </a:ext>
            </a:extLst>
          </p:cNvPr>
          <p:cNvSpPr>
            <a:spLocks noGrp="1"/>
          </p:cNvSpPr>
          <p:nvPr>
            <p:ph idx="1"/>
          </p:nvPr>
        </p:nvSpPr>
        <p:spPr/>
        <p:txBody>
          <a:bodyPr/>
          <a:lstStyle/>
          <a:p>
            <a:r>
              <a:rPr lang="en-US" dirty="0"/>
              <a:t>Data comes in all shapes and sizes. </a:t>
            </a:r>
          </a:p>
          <a:p>
            <a:r>
              <a:rPr lang="en-US" dirty="0"/>
              <a:t>Preprocessing your data might require specialized knowledge and tools. </a:t>
            </a:r>
          </a:p>
          <a:p>
            <a:r>
              <a:rPr lang="en-US" dirty="0"/>
              <a:t>It takes time to find the best model to fit the data. </a:t>
            </a:r>
          </a:p>
          <a:p>
            <a:endParaRPr lang="en-US" dirty="0"/>
          </a:p>
        </p:txBody>
      </p:sp>
    </p:spTree>
    <p:extLst>
      <p:ext uri="{BB962C8B-B14F-4D97-AF65-F5344CB8AC3E}">
        <p14:creationId xmlns:p14="http://schemas.microsoft.com/office/powerpoint/2010/main" val="261783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AD58-7795-4F90-AC70-A8EEB8122CBF}"/>
              </a:ext>
            </a:extLst>
          </p:cNvPr>
          <p:cNvSpPr>
            <a:spLocks noGrp="1"/>
          </p:cNvSpPr>
          <p:nvPr>
            <p:ph type="title"/>
          </p:nvPr>
        </p:nvSpPr>
        <p:spPr/>
        <p:txBody>
          <a:bodyPr/>
          <a:lstStyle/>
          <a:p>
            <a:r>
              <a:rPr lang="en-US" dirty="0"/>
              <a:t>Questions to Consider Before You Start </a:t>
            </a:r>
          </a:p>
        </p:txBody>
      </p:sp>
      <p:sp>
        <p:nvSpPr>
          <p:cNvPr id="3" name="Content Placeholder 2">
            <a:extLst>
              <a:ext uri="{FF2B5EF4-FFF2-40B4-BE49-F238E27FC236}">
                <a16:creationId xmlns:a16="http://schemas.microsoft.com/office/drawing/2014/main" id="{60E3100F-ABB2-4D82-9657-9497467D8E75}"/>
              </a:ext>
            </a:extLst>
          </p:cNvPr>
          <p:cNvSpPr>
            <a:spLocks noGrp="1"/>
          </p:cNvSpPr>
          <p:nvPr>
            <p:ph idx="1"/>
          </p:nvPr>
        </p:nvSpPr>
        <p:spPr/>
        <p:txBody>
          <a:bodyPr/>
          <a:lstStyle/>
          <a:p>
            <a:r>
              <a:rPr lang="en-US" dirty="0"/>
              <a:t>Every machine learning workflow begins with three questions: </a:t>
            </a:r>
          </a:p>
          <a:p>
            <a:pPr lvl="1"/>
            <a:r>
              <a:rPr lang="en-US" dirty="0"/>
              <a:t>What kind of data are you working with? </a:t>
            </a:r>
          </a:p>
          <a:p>
            <a:pPr lvl="1"/>
            <a:r>
              <a:rPr lang="en-US" dirty="0"/>
              <a:t>What insights do you want to get from it? </a:t>
            </a:r>
          </a:p>
          <a:p>
            <a:pPr lvl="1"/>
            <a:r>
              <a:rPr lang="en-US" dirty="0"/>
              <a:t>How and where will those insights be applied? </a:t>
            </a:r>
          </a:p>
          <a:p>
            <a:r>
              <a:rPr lang="en-US" dirty="0"/>
              <a:t>Your answers to these questions help you decide whether to use supervised or unsupervised learning. </a:t>
            </a:r>
          </a:p>
        </p:txBody>
      </p:sp>
    </p:spTree>
    <p:extLst>
      <p:ext uri="{BB962C8B-B14F-4D97-AF65-F5344CB8AC3E}">
        <p14:creationId xmlns:p14="http://schemas.microsoft.com/office/powerpoint/2010/main" val="4138379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DC01-A135-4DDA-930A-337C3BCC41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98520-2CBC-4F8B-8030-E84E2DC1BA89}"/>
              </a:ext>
            </a:extLst>
          </p:cNvPr>
          <p:cNvSpPr>
            <a:spLocks noGrp="1"/>
          </p:cNvSpPr>
          <p:nvPr>
            <p:ph idx="1"/>
          </p:nvPr>
        </p:nvSpPr>
        <p:spPr/>
        <p:txBody>
          <a:bodyPr/>
          <a:lstStyle/>
          <a:p>
            <a:r>
              <a:rPr lang="en-US" dirty="0"/>
              <a:t>Choose supervised learning if you need to train a model to make a prediction--for example, the future value of a continuous variable, such as temperature or a stock price, or a classification—for example, identify makes of cars from webcam video footage.</a:t>
            </a:r>
          </a:p>
          <a:p>
            <a:endParaRPr lang="en-US" dirty="0"/>
          </a:p>
          <a:p>
            <a:r>
              <a:rPr lang="en-US" dirty="0"/>
              <a:t>Choose unsupervised learning if you need to explore your data and want to train a model to find a good internal representation, such as splitting data up into clusters. </a:t>
            </a:r>
          </a:p>
        </p:txBody>
      </p:sp>
    </p:spTree>
    <p:extLst>
      <p:ext uri="{BB962C8B-B14F-4D97-AF65-F5344CB8AC3E}">
        <p14:creationId xmlns:p14="http://schemas.microsoft.com/office/powerpoint/2010/main" val="20448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9AAE-6F33-4EE6-AA38-91F50FF5DCAE}"/>
              </a:ext>
            </a:extLst>
          </p:cNvPr>
          <p:cNvSpPr>
            <a:spLocks noGrp="1"/>
          </p:cNvSpPr>
          <p:nvPr>
            <p:ph type="title"/>
          </p:nvPr>
        </p:nvSpPr>
        <p:spPr/>
        <p:txBody>
          <a:bodyPr/>
          <a:lstStyle/>
          <a:p>
            <a:r>
              <a:rPr lang="en-US" dirty="0"/>
              <a:t>Workflow at a Glance</a:t>
            </a:r>
          </a:p>
        </p:txBody>
      </p:sp>
      <p:pic>
        <p:nvPicPr>
          <p:cNvPr id="4" name="Picture 3">
            <a:extLst>
              <a:ext uri="{FF2B5EF4-FFF2-40B4-BE49-F238E27FC236}">
                <a16:creationId xmlns:a16="http://schemas.microsoft.com/office/drawing/2014/main" id="{1F0AD9D7-33C4-4A59-BE0B-D4ACCC1C1D6E}"/>
              </a:ext>
            </a:extLst>
          </p:cNvPr>
          <p:cNvPicPr>
            <a:picLocks noChangeAspect="1"/>
          </p:cNvPicPr>
          <p:nvPr/>
        </p:nvPicPr>
        <p:blipFill rotWithShape="1">
          <a:blip r:embed="rId2"/>
          <a:srcRect l="14104" t="41389" r="17052" b="17198"/>
          <a:stretch/>
        </p:blipFill>
        <p:spPr>
          <a:xfrm>
            <a:off x="696036" y="2388358"/>
            <a:ext cx="10336651" cy="3495974"/>
          </a:xfrm>
          <a:prstGeom prst="rect">
            <a:avLst/>
          </a:prstGeom>
        </p:spPr>
      </p:pic>
    </p:spTree>
    <p:extLst>
      <p:ext uri="{BB962C8B-B14F-4D97-AF65-F5344CB8AC3E}">
        <p14:creationId xmlns:p14="http://schemas.microsoft.com/office/powerpoint/2010/main" val="3407977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4961-77A8-456C-867F-59C8E8419985}"/>
              </a:ext>
            </a:extLst>
          </p:cNvPr>
          <p:cNvSpPr>
            <a:spLocks noGrp="1"/>
          </p:cNvSpPr>
          <p:nvPr>
            <p:ph type="title"/>
          </p:nvPr>
        </p:nvSpPr>
        <p:spPr/>
        <p:txBody>
          <a:bodyPr/>
          <a:lstStyle/>
          <a:p>
            <a:r>
              <a:rPr lang="en-US" dirty="0"/>
              <a:t>Training a Model to Classify Physical Activities</a:t>
            </a:r>
          </a:p>
        </p:txBody>
      </p:sp>
      <p:sp>
        <p:nvSpPr>
          <p:cNvPr id="3" name="Content Placeholder 2">
            <a:extLst>
              <a:ext uri="{FF2B5EF4-FFF2-40B4-BE49-F238E27FC236}">
                <a16:creationId xmlns:a16="http://schemas.microsoft.com/office/drawing/2014/main" id="{FC78A30C-A1FF-4F70-B6BB-8B6040E88B9B}"/>
              </a:ext>
            </a:extLst>
          </p:cNvPr>
          <p:cNvSpPr>
            <a:spLocks noGrp="1"/>
          </p:cNvSpPr>
          <p:nvPr>
            <p:ph idx="1"/>
          </p:nvPr>
        </p:nvSpPr>
        <p:spPr/>
        <p:txBody>
          <a:bodyPr>
            <a:normAutofit lnSpcReduction="10000"/>
          </a:bodyPr>
          <a:lstStyle/>
          <a:p>
            <a:r>
              <a:rPr lang="en-US" dirty="0"/>
              <a:t>This example is based on a cell phone health-monitoring app. </a:t>
            </a:r>
          </a:p>
          <a:p>
            <a:r>
              <a:rPr lang="en-US" dirty="0"/>
              <a:t>The input consists of three-axial sensor data from the phone’s accelerometer and gyroscope. </a:t>
            </a:r>
          </a:p>
          <a:p>
            <a:r>
              <a:rPr lang="en-US" dirty="0"/>
              <a:t>The responses, (or output), are the activities performed–walking, standing, running, climbing stairs, or lying down. </a:t>
            </a:r>
          </a:p>
          <a:p>
            <a:r>
              <a:rPr lang="en-US" dirty="0"/>
              <a:t>We want to use the input data to train a classification model to identify these activities. </a:t>
            </a:r>
          </a:p>
          <a:p>
            <a:r>
              <a:rPr lang="en-US" dirty="0"/>
              <a:t>Since our goal is classification, we’ll be applying supervised learning. </a:t>
            </a:r>
          </a:p>
          <a:p>
            <a:r>
              <a:rPr lang="en-US" dirty="0"/>
              <a:t>The trained model (or classifier) will be integrated into an app to help users track their activity levels throughout the day. </a:t>
            </a:r>
          </a:p>
        </p:txBody>
      </p:sp>
    </p:spTree>
    <p:extLst>
      <p:ext uri="{BB962C8B-B14F-4D97-AF65-F5344CB8AC3E}">
        <p14:creationId xmlns:p14="http://schemas.microsoft.com/office/powerpoint/2010/main" val="299299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BC7D-F8D7-4D8A-B418-8F617C012886}"/>
              </a:ext>
            </a:extLst>
          </p:cNvPr>
          <p:cNvSpPr>
            <a:spLocks noGrp="1"/>
          </p:cNvSpPr>
          <p:nvPr>
            <p:ph type="title"/>
          </p:nvPr>
        </p:nvSpPr>
        <p:spPr/>
        <p:txBody>
          <a:bodyPr/>
          <a:lstStyle/>
          <a:p>
            <a:r>
              <a:rPr lang="en-US" dirty="0"/>
              <a:t>Step One: Load the Data</a:t>
            </a:r>
          </a:p>
        </p:txBody>
      </p:sp>
      <p:sp>
        <p:nvSpPr>
          <p:cNvPr id="3" name="Content Placeholder 2">
            <a:extLst>
              <a:ext uri="{FF2B5EF4-FFF2-40B4-BE49-F238E27FC236}">
                <a16:creationId xmlns:a16="http://schemas.microsoft.com/office/drawing/2014/main" id="{D7B8BBCE-8FF0-43F3-8BC0-9CD72F4EF9D6}"/>
              </a:ext>
            </a:extLst>
          </p:cNvPr>
          <p:cNvSpPr>
            <a:spLocks noGrp="1"/>
          </p:cNvSpPr>
          <p:nvPr>
            <p:ph idx="1"/>
          </p:nvPr>
        </p:nvSpPr>
        <p:spPr/>
        <p:txBody>
          <a:bodyPr/>
          <a:lstStyle/>
          <a:p>
            <a:r>
              <a:rPr lang="en-US" dirty="0"/>
              <a:t>To load data from the accelerometer and gyroscope we do the following: </a:t>
            </a:r>
          </a:p>
          <a:p>
            <a:pPr lvl="1"/>
            <a:r>
              <a:rPr lang="en-US" dirty="0"/>
              <a:t>1. Sit down holding the phone, log data from the phone, and store it in a text file labeled “Sitting.” </a:t>
            </a:r>
          </a:p>
          <a:p>
            <a:pPr lvl="1"/>
            <a:r>
              <a:rPr lang="en-US" dirty="0"/>
              <a:t>2. Stand up holding the phone, log data from the phone, and store it in a second text file labeled “Standing.” </a:t>
            </a:r>
          </a:p>
          <a:p>
            <a:pPr lvl="1"/>
            <a:r>
              <a:rPr lang="en-US" dirty="0"/>
              <a:t>3. Repeat the steps until we have data for each activity we want to classify. </a:t>
            </a:r>
          </a:p>
          <a:p>
            <a:r>
              <a:rPr lang="en-US" dirty="0"/>
              <a:t>We store the labeled data sets in a text file. A flat file format such as text or CSV is easy to work with and makes it straightforward to import data. </a:t>
            </a:r>
          </a:p>
        </p:txBody>
      </p:sp>
    </p:spTree>
    <p:extLst>
      <p:ext uri="{BB962C8B-B14F-4D97-AF65-F5344CB8AC3E}">
        <p14:creationId xmlns:p14="http://schemas.microsoft.com/office/powerpoint/2010/main" val="173336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0876-EC81-4505-9CD8-97C91703B485}"/>
              </a:ext>
            </a:extLst>
          </p:cNvPr>
          <p:cNvSpPr>
            <a:spLocks noGrp="1"/>
          </p:cNvSpPr>
          <p:nvPr>
            <p:ph type="title"/>
          </p:nvPr>
        </p:nvSpPr>
        <p:spPr/>
        <p:txBody>
          <a:bodyPr/>
          <a:lstStyle/>
          <a:p>
            <a:r>
              <a:rPr lang="en-US" dirty="0"/>
              <a:t>Step Two: Preprocess the Data</a:t>
            </a:r>
          </a:p>
        </p:txBody>
      </p:sp>
      <p:sp>
        <p:nvSpPr>
          <p:cNvPr id="3" name="Content Placeholder 2">
            <a:extLst>
              <a:ext uri="{FF2B5EF4-FFF2-40B4-BE49-F238E27FC236}">
                <a16:creationId xmlns:a16="http://schemas.microsoft.com/office/drawing/2014/main" id="{1F53865A-2862-40AD-A54A-E618A3FAAC78}"/>
              </a:ext>
            </a:extLst>
          </p:cNvPr>
          <p:cNvSpPr>
            <a:spLocks noGrp="1"/>
          </p:cNvSpPr>
          <p:nvPr>
            <p:ph idx="1"/>
          </p:nvPr>
        </p:nvSpPr>
        <p:spPr/>
        <p:txBody>
          <a:bodyPr>
            <a:normAutofit fontScale="92500" lnSpcReduction="10000"/>
          </a:bodyPr>
          <a:lstStyle/>
          <a:p>
            <a:r>
              <a:rPr lang="en-US" dirty="0"/>
              <a:t>We import the data into MATLAB and plot each labeled set. To preprocess the data we do the following: </a:t>
            </a:r>
          </a:p>
          <a:p>
            <a:r>
              <a:rPr lang="en-US" dirty="0"/>
              <a:t>1. Look for outliers–data points that lie outside the rest of the data. </a:t>
            </a:r>
          </a:p>
          <a:p>
            <a:r>
              <a:rPr lang="en-US" dirty="0"/>
              <a:t>2. Check for missing values (perhaps we lost data because the connection dropped during recording). </a:t>
            </a:r>
          </a:p>
          <a:p>
            <a:r>
              <a:rPr lang="en-US" dirty="0"/>
              <a:t>3. Remove gravitational effects from the accelerometer data so that our algorithm will focus on the movement of the subject, not the movement of the phone. A simple </a:t>
            </a:r>
            <a:r>
              <a:rPr lang="en-US" dirty="0" err="1"/>
              <a:t>highpass</a:t>
            </a:r>
            <a:r>
              <a:rPr lang="en-US" dirty="0"/>
              <a:t> filter such as a </a:t>
            </a:r>
            <a:r>
              <a:rPr lang="en-US" dirty="0" err="1"/>
              <a:t>biquad</a:t>
            </a:r>
            <a:r>
              <a:rPr lang="en-US" dirty="0"/>
              <a:t> filter is commonly used for this. </a:t>
            </a:r>
          </a:p>
          <a:p>
            <a:r>
              <a:rPr lang="en-US" dirty="0"/>
              <a:t>4. Divide the data into two sets. We save part of the data for testing (the test set) and use the rest (the training set) to build models. This is referred to as holdout, and is a useful cross validation technique. </a:t>
            </a:r>
          </a:p>
        </p:txBody>
      </p:sp>
    </p:spTree>
    <p:extLst>
      <p:ext uri="{BB962C8B-B14F-4D97-AF65-F5344CB8AC3E}">
        <p14:creationId xmlns:p14="http://schemas.microsoft.com/office/powerpoint/2010/main" val="305723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F601-079F-46CD-BA87-EA56C1D51A3D}"/>
              </a:ext>
            </a:extLst>
          </p:cNvPr>
          <p:cNvSpPr>
            <a:spLocks noGrp="1"/>
          </p:cNvSpPr>
          <p:nvPr>
            <p:ph type="title"/>
          </p:nvPr>
        </p:nvSpPr>
        <p:spPr/>
        <p:txBody>
          <a:bodyPr/>
          <a:lstStyle/>
          <a:p>
            <a:r>
              <a:rPr lang="en-US" dirty="0"/>
              <a:t>Step Three: Derive Features</a:t>
            </a:r>
          </a:p>
        </p:txBody>
      </p:sp>
      <p:sp>
        <p:nvSpPr>
          <p:cNvPr id="3" name="Content Placeholder 2">
            <a:extLst>
              <a:ext uri="{FF2B5EF4-FFF2-40B4-BE49-F238E27FC236}">
                <a16:creationId xmlns:a16="http://schemas.microsoft.com/office/drawing/2014/main" id="{DF9F1E22-2A8B-404E-AAD9-6664C2169C97}"/>
              </a:ext>
            </a:extLst>
          </p:cNvPr>
          <p:cNvSpPr>
            <a:spLocks noGrp="1"/>
          </p:cNvSpPr>
          <p:nvPr>
            <p:ph idx="1"/>
          </p:nvPr>
        </p:nvSpPr>
        <p:spPr/>
        <p:txBody>
          <a:bodyPr/>
          <a:lstStyle/>
          <a:p>
            <a:r>
              <a:rPr lang="en-US" dirty="0"/>
              <a:t>Deriving features (also known as feature engineering or feature extraction) is one of the most important parts of machine learning. </a:t>
            </a:r>
          </a:p>
          <a:p>
            <a:r>
              <a:rPr lang="en-US" dirty="0"/>
              <a:t>It turns raw data into information that a machine learning algorithm can use. </a:t>
            </a:r>
          </a:p>
          <a:p>
            <a:r>
              <a:rPr lang="en-US" dirty="0"/>
              <a:t>For the activity tracker, we want to extract features that capture the frequency content of the accelerometer data. </a:t>
            </a:r>
          </a:p>
          <a:p>
            <a:r>
              <a:rPr lang="en-US" dirty="0"/>
              <a:t>These features will help the algorithm distinguish between walking (low frequency) and running (high frequency). </a:t>
            </a:r>
          </a:p>
          <a:p>
            <a:r>
              <a:rPr lang="en-US" dirty="0"/>
              <a:t>We create a new table that includes the selected features. </a:t>
            </a:r>
          </a:p>
        </p:txBody>
      </p:sp>
    </p:spTree>
    <p:extLst>
      <p:ext uri="{BB962C8B-B14F-4D97-AF65-F5344CB8AC3E}">
        <p14:creationId xmlns:p14="http://schemas.microsoft.com/office/powerpoint/2010/main" val="2820237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TotalTime>
  <Words>818</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Machine Leaning</vt:lpstr>
      <vt:lpstr>Machine Learning Challenges</vt:lpstr>
      <vt:lpstr>Questions to Consider Before You Start </vt:lpstr>
      <vt:lpstr>PowerPoint Presentation</vt:lpstr>
      <vt:lpstr>Workflow at a Glance</vt:lpstr>
      <vt:lpstr>Training a Model to Classify Physical Activities</vt:lpstr>
      <vt:lpstr>Step One: Load the Data</vt:lpstr>
      <vt:lpstr>Step Two: Preprocess the Data</vt:lpstr>
      <vt:lpstr>Step Three: Derive Features</vt:lpstr>
      <vt:lpstr>Step Four: Build and Train the Model </vt:lpstr>
      <vt:lpstr>Step Five: Improve the Model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Leaning</dc:title>
  <dc:creator>Sukanta Ghosh</dc:creator>
  <cp:lastModifiedBy>Sukanta Ghosh</cp:lastModifiedBy>
  <cp:revision>4</cp:revision>
  <dcterms:created xsi:type="dcterms:W3CDTF">2020-03-30T20:07:56Z</dcterms:created>
  <dcterms:modified xsi:type="dcterms:W3CDTF">2020-03-30T20:23:55Z</dcterms:modified>
</cp:coreProperties>
</file>