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2" r:id="rId7"/>
    <p:sldId id="273" r:id="rId8"/>
    <p:sldId id="280" r:id="rId9"/>
    <p:sldId id="279" r:id="rId10"/>
    <p:sldId id="277" r:id="rId11"/>
    <p:sldId id="278" r:id="rId12"/>
    <p:sldId id="27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pPr/>
              <a:t>11/26/2019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pPr/>
              <a:t>11/26/2019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11/26/2019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llasopendat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Dallas Crime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" y="1105118"/>
            <a:ext cx="9919063" cy="540018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With POISSON and QUASSIPOISSON model, there was a problem of over-dispersion</a:t>
            </a:r>
          </a:p>
          <a:p>
            <a:pPr algn="just"/>
            <a:r>
              <a:rPr lang="en-US" dirty="0"/>
              <a:t>After Log Transformation of Linear model,  the model has improved </a:t>
            </a:r>
          </a:p>
          <a:p>
            <a:pPr algn="just"/>
            <a:r>
              <a:rPr lang="en-US" dirty="0"/>
              <a:t>There are several other predicting techniques that can be built to fit a better model and predict crime rates for future years</a:t>
            </a:r>
          </a:p>
          <a:p>
            <a:pPr algn="just"/>
            <a:r>
              <a:rPr lang="en-US" dirty="0"/>
              <a:t>Such techniques can be used to further investigate and identify crime prone localities, help deploy security systems and make use of them effectively</a:t>
            </a:r>
          </a:p>
          <a:p>
            <a:pPr algn="just"/>
            <a:r>
              <a:rPr lang="en-US" sz="2000" dirty="0"/>
              <a:t>This helps re</a:t>
            </a:r>
            <a:r>
              <a:rPr lang="en-US" dirty="0"/>
              <a:t>duce crime rates in upcoming years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5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" y="1105118"/>
            <a:ext cx="11016343" cy="4127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Crime Analysis is an important law enforcement function which involves systemic analysis to identify and analyze patterns and trends in crime and disorder</a:t>
            </a:r>
          </a:p>
          <a:p>
            <a:r>
              <a:rPr lang="en-US" dirty="0"/>
              <a:t>Although the crime statistics in Dallas report an overall downward trend based on data from 18 years, crimes do happen every day</a:t>
            </a:r>
          </a:p>
          <a:p>
            <a:r>
              <a:rPr lang="en-US" dirty="0"/>
              <a:t>The Dallas Police Department – Records Management System collects the crime reports in a timely and accurate manner</a:t>
            </a:r>
          </a:p>
          <a:p>
            <a:r>
              <a:rPr lang="en-US" dirty="0"/>
              <a:t>The data is taken from </a:t>
            </a:r>
            <a:r>
              <a:rPr lang="en-US" u="sng" dirty="0">
                <a:hlinkClick r:id="rId2"/>
              </a:rPr>
              <a:t>www.dallasopendata.com</a:t>
            </a:r>
            <a:endParaRPr lang="en-US" u="sng" dirty="0"/>
          </a:p>
          <a:p>
            <a:r>
              <a:rPr lang="en-US" dirty="0"/>
              <a:t>Predictive techniques can be used to identify criminal hotspots dynamically in order to reduce crime incidents</a:t>
            </a:r>
          </a:p>
          <a:p>
            <a:r>
              <a:rPr lang="en-US" dirty="0"/>
              <a:t>We will perform Data cleaning and visualization to understand the data we are dealing with and build a model to predict future crime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r>
              <a:rPr lang="en-US" sz="4000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" y="1105118"/>
            <a:ext cx="9919063" cy="4127627"/>
          </a:xfrm>
        </p:spPr>
        <p:txBody>
          <a:bodyPr/>
          <a:lstStyle/>
          <a:p>
            <a:pPr>
              <a:buNone/>
            </a:pPr>
            <a:r>
              <a:rPr lang="en-US" dirty="0"/>
              <a:t>The objective of this project is to analyze the trend in crimes from the year June 2014 to current date.</a:t>
            </a:r>
          </a:p>
          <a:p>
            <a:pPr lvl="1"/>
            <a:r>
              <a:rPr lang="en-US" sz="2000" dirty="0"/>
              <a:t>Find the time of day and day of week when most crimes tend to occur</a:t>
            </a:r>
          </a:p>
          <a:p>
            <a:pPr lvl="1"/>
            <a:r>
              <a:rPr lang="en-US" sz="2000" dirty="0"/>
              <a:t>Analyze the trend of different categories of crime</a:t>
            </a:r>
          </a:p>
          <a:p>
            <a:pPr lvl="1"/>
            <a:r>
              <a:rPr lang="en-US" sz="2000" dirty="0"/>
              <a:t>Find the most used weapons in crime scenes</a:t>
            </a:r>
          </a:p>
          <a:p>
            <a:pPr lvl="1"/>
            <a:r>
              <a:rPr lang="en-US" sz="2000" dirty="0"/>
              <a:t>Identify areas in the city where there are less crimes</a:t>
            </a:r>
          </a:p>
          <a:p>
            <a:pPr lvl="1"/>
            <a:r>
              <a:rPr lang="en-US" sz="2000" dirty="0"/>
              <a:t>Relationship between crime types and victim’s characteristics</a:t>
            </a:r>
          </a:p>
          <a:p>
            <a:pPr lvl="1"/>
            <a:r>
              <a:rPr lang="en-US" sz="2000" dirty="0"/>
              <a:t>Year on year increase in overall crimes and also specific types of crimes</a:t>
            </a:r>
          </a:p>
          <a:p>
            <a:pPr lvl="1"/>
            <a:r>
              <a:rPr lang="en-US" sz="2000" dirty="0"/>
              <a:t>Predict the crime rate for the next year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Data Pre-Processing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" y="1105118"/>
            <a:ext cx="9919063" cy="52434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data reflects crime incidents from June 2014 to current date</a:t>
            </a:r>
            <a:endParaRPr lang="en-US" u="sng" dirty="0"/>
          </a:p>
          <a:p>
            <a:pPr algn="just"/>
            <a:r>
              <a:rPr lang="en-US" dirty="0"/>
              <a:t>There are about 100 columns and over 585K records</a:t>
            </a:r>
          </a:p>
          <a:p>
            <a:pPr algn="just"/>
            <a:r>
              <a:rPr lang="en-US" dirty="0"/>
              <a:t>Only the columns required for analysis are taken which includes Type of Incident, Incident Number, Division, Date of Occurrence, Offense Type, Weapon used, Victim Condition, etc.</a:t>
            </a:r>
          </a:p>
          <a:p>
            <a:pPr algn="just"/>
            <a:r>
              <a:rPr lang="en-US" sz="2000" dirty="0"/>
              <a:t>Duplicate rows are removed based on the Incident Number</a:t>
            </a:r>
          </a:p>
          <a:p>
            <a:pPr algn="just"/>
            <a:r>
              <a:rPr lang="en-US" dirty="0"/>
              <a:t>Handling of missing values, outliers and NAs,  correcting field values are done for columns including Date of Occurrence, Year of Incident, Division, Victim Age.</a:t>
            </a:r>
          </a:p>
          <a:p>
            <a:pPr algn="just"/>
            <a:r>
              <a:rPr lang="en-US" sz="2000" dirty="0"/>
              <a:t>New variables – Season, Hour of Day are included based on month and time respectively</a:t>
            </a:r>
          </a:p>
          <a:p>
            <a:pPr algn="just"/>
            <a:r>
              <a:rPr lang="en-US" sz="2000" dirty="0"/>
              <a:t>Similar Offense Types and Weapon Types are grouped together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Data Visualization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" y="1105118"/>
            <a:ext cx="9919063" cy="52434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Visualization is a powerful way to understand the data and its underlying patterns</a:t>
            </a:r>
          </a:p>
          <a:p>
            <a:pPr algn="just"/>
            <a:r>
              <a:rPr lang="en-US" sz="2000" dirty="0"/>
              <a:t>Package </a:t>
            </a:r>
            <a:r>
              <a:rPr lang="en-US" i="1" dirty="0"/>
              <a:t>ggplot2</a:t>
            </a:r>
            <a:r>
              <a:rPr lang="en-US" sz="2000" dirty="0"/>
              <a:t> is used to visualize the patterns</a:t>
            </a:r>
          </a:p>
          <a:p>
            <a:pPr algn="just"/>
            <a:r>
              <a:rPr lang="en-US" dirty="0"/>
              <a:t>Powerful aggregation functions like </a:t>
            </a:r>
            <a:r>
              <a:rPr lang="en-US" i="1" dirty="0" err="1"/>
              <a:t>summarise</a:t>
            </a:r>
            <a:r>
              <a:rPr lang="en-US" i="1" dirty="0"/>
              <a:t> </a:t>
            </a:r>
            <a:r>
              <a:rPr lang="en-US" dirty="0"/>
              <a:t>and </a:t>
            </a:r>
            <a:r>
              <a:rPr lang="en-US" i="1" dirty="0"/>
              <a:t>tally</a:t>
            </a:r>
            <a:r>
              <a:rPr lang="en-US" dirty="0"/>
              <a:t> from </a:t>
            </a:r>
            <a:r>
              <a:rPr lang="en-US" i="1" dirty="0" err="1"/>
              <a:t>dplyr</a:t>
            </a:r>
            <a:r>
              <a:rPr lang="en-US" dirty="0"/>
              <a:t> package are used</a:t>
            </a:r>
          </a:p>
          <a:p>
            <a:pPr algn="just"/>
            <a:r>
              <a:rPr lang="en-US" dirty="0"/>
              <a:t>Below are the crime rates from June 2014 – August 2019 in Dallas</a:t>
            </a: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F2A41D-A9E2-4959-8E31-8F7E445A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3313043"/>
            <a:ext cx="9222685" cy="27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r>
              <a:rPr lang="en-US" sz="4000" dirty="0"/>
              <a:t>Data Visualization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863" y="1581112"/>
            <a:ext cx="7654834" cy="439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1701" y="1110342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Time of day and Day of week when most crimes tend to occur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r>
              <a:rPr lang="en-US" sz="4000" dirty="0"/>
              <a:t>Data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01" y="1110342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Analysis of different categories of crime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560" y="1692819"/>
            <a:ext cx="7798525" cy="444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r>
              <a:rPr lang="en-US" sz="4000" dirty="0"/>
              <a:t>Data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01" y="1110342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Most used weapons in crime scenes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994" y="1658983"/>
            <a:ext cx="7837715" cy="437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8972" y="457200"/>
            <a:ext cx="9509760" cy="61947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Modeling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160" y="1105118"/>
            <a:ext cx="9919063" cy="540018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Looking at the visualizations, there is a significant increase in crime incidents with respect to time of the day</a:t>
            </a:r>
          </a:p>
          <a:p>
            <a:pPr algn="just"/>
            <a:r>
              <a:rPr lang="en-US" dirty="0"/>
              <a:t>The predictor variables to build a model are - Year of Incident and Hour of the Day</a:t>
            </a:r>
          </a:p>
          <a:p>
            <a:pPr algn="just"/>
            <a:r>
              <a:rPr lang="en-US" sz="2000" dirty="0"/>
              <a:t>Analysis of Variance (ANOVA) proves that the two predictor variables are </a:t>
            </a:r>
            <a:r>
              <a:rPr lang="en-US" sz="2000" i="1" dirty="0"/>
              <a:t>statistically significant</a:t>
            </a:r>
          </a:p>
          <a:p>
            <a:pPr algn="just"/>
            <a:r>
              <a:rPr lang="en-US" dirty="0"/>
              <a:t>With Linear Regression we predicted that about 115,884 crime incidents will happen in the year 2020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dirty="0"/>
              <a:t>Predicted values are too high compared with the actual values so there is a room for improvement here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960" y="3670662"/>
            <a:ext cx="4360681" cy="19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1101BF-D127-47CC-B636-CCF4092669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Wingdings</vt:lpstr>
      <vt:lpstr>Banded Design Yellow 16x9</vt:lpstr>
      <vt:lpstr>Dallas Crime Data Analysis</vt:lpstr>
      <vt:lpstr>Introduction</vt:lpstr>
      <vt:lpstr>Problem Definition</vt:lpstr>
      <vt:lpstr>Data Pre-Processing</vt:lpstr>
      <vt:lpstr>Data Visualization</vt:lpstr>
      <vt:lpstr>Data Visualization</vt:lpstr>
      <vt:lpstr>Data Visualization</vt:lpstr>
      <vt:lpstr>Data Visualization</vt:lpstr>
      <vt:lpstr>Modeling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2019-11-27T04:44:51Z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