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57" r:id="rId4"/>
    <p:sldId id="263" r:id="rId5"/>
    <p:sldId id="264" r:id="rId6"/>
    <p:sldId id="265" r:id="rId7"/>
    <p:sldId id="267"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6" userDrawn="1">
          <p15:clr>
            <a:srgbClr val="A4A3A4"/>
          </p15:clr>
        </p15:guide>
        <p15:guide id="2" pos="2411" userDrawn="1">
          <p15:clr>
            <a:srgbClr val="A4A3A4"/>
          </p15:clr>
        </p15:guide>
        <p15:guide id="3" orient="horz" pos="61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22" d="100"/>
          <a:sy n="122" d="100"/>
        </p:scale>
        <p:origin x="240" y="304"/>
      </p:cViewPr>
      <p:guideLst>
        <p:guide orient="horz" pos="436"/>
        <p:guide pos="2411"/>
        <p:guide orient="horz" pos="61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3/30/19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3/30/19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3/30/19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3/30/19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3/30/19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3/30/19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3/30/19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solidFill>
                  <a:srgbClr val="7030A0"/>
                </a:solidFill>
              </a:rPr>
              <a:t>Guarded Avenue</a:t>
            </a:r>
          </a:p>
        </p:txBody>
      </p:sp>
      <p:sp>
        <p:nvSpPr>
          <p:cNvPr id="3" name="Subtitle 2"/>
          <p:cNvSpPr>
            <a:spLocks noGrp="1"/>
          </p:cNvSpPr>
          <p:nvPr>
            <p:ph type="subTitle" idx="1"/>
          </p:nvPr>
        </p:nvSpPr>
        <p:spPr>
          <a:xfrm>
            <a:off x="2692398" y="3657597"/>
            <a:ext cx="6815669" cy="578072"/>
          </a:xfrm>
        </p:spPr>
        <p:txBody>
          <a:bodyPr>
            <a:normAutofit/>
          </a:bodyPr>
          <a:lstStyle/>
          <a:p>
            <a:r>
              <a:rPr lang="en-IN" sz="2800" dirty="0"/>
              <a:t>A Safe Area classifier for Women travellers</a:t>
            </a:r>
          </a:p>
        </p:txBody>
      </p:sp>
    </p:spTree>
    <p:extLst>
      <p:ext uri="{BB962C8B-B14F-4D97-AF65-F5344CB8AC3E}">
        <p14:creationId xmlns:p14="http://schemas.microsoft.com/office/powerpoint/2010/main" val="468906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61545" y="1939664"/>
            <a:ext cx="10110952" cy="3970318"/>
          </a:xfrm>
          <a:prstGeom prst="rect">
            <a:avLst/>
          </a:prstGeom>
          <a:solidFill>
            <a:schemeClr val="bg1">
              <a:lumMod val="85000"/>
            </a:schemeClr>
          </a:solidFill>
        </p:spPr>
        <p:txBody>
          <a:bodyPr wrap="square">
            <a:spAutoFit/>
          </a:bodyPr>
          <a:lstStyle/>
          <a:p>
            <a:r>
              <a:rPr lang="en-IN" u="sng" dirty="0"/>
              <a:t>Other Application Areas:</a:t>
            </a:r>
          </a:p>
          <a:p>
            <a:pPr marL="285750" indent="-285750">
              <a:buFont typeface="Arial" panose="020B0604020202020204" pitchFamily="34" charset="0"/>
              <a:buChar char="•"/>
            </a:pPr>
            <a:r>
              <a:rPr lang="en-IN" b="1" dirty="0"/>
              <a:t>Safe Travel </a:t>
            </a:r>
            <a:r>
              <a:rPr lang="en-IN" dirty="0"/>
              <a:t>- </a:t>
            </a:r>
            <a:r>
              <a:rPr lang="en-US" dirty="0"/>
              <a:t>Can be used for pedestrians, Cabs or Public Transport</a:t>
            </a:r>
          </a:p>
          <a:p>
            <a:r>
              <a:rPr lang="en-US" dirty="0"/>
              <a:t>	Examples – Ola, Uber, </a:t>
            </a:r>
            <a:r>
              <a:rPr lang="en-US" dirty="0" err="1"/>
              <a:t>MeruCabs</a:t>
            </a:r>
            <a:r>
              <a:rPr lang="en-US" dirty="0"/>
              <a:t>, Lyft</a:t>
            </a:r>
          </a:p>
          <a:p>
            <a:endParaRPr lang="en-US" dirty="0"/>
          </a:p>
          <a:p>
            <a:pPr marL="285750" indent="-285750">
              <a:buFont typeface="Arial" panose="020B0604020202020204" pitchFamily="34" charset="0"/>
              <a:buChar char="•"/>
            </a:pPr>
            <a:r>
              <a:rPr lang="en-IN" b="1" dirty="0"/>
              <a:t>Hotels</a:t>
            </a:r>
            <a:r>
              <a:rPr lang="en-IN" dirty="0"/>
              <a:t> - Book hotels in safe place</a:t>
            </a:r>
          </a:p>
          <a:p>
            <a:r>
              <a:rPr lang="en-IN" dirty="0"/>
              <a:t>	Examples – Oyo, Airbnb, Yatra, MakeMyTrip, TripAdvisor</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Housing Search </a:t>
            </a:r>
            <a:r>
              <a:rPr lang="en-IN" dirty="0"/>
              <a:t>- Helps in safe home searching by identifying safe localities</a:t>
            </a:r>
          </a:p>
          <a:p>
            <a:r>
              <a:rPr lang="en-IN" dirty="0"/>
              <a:t>	Examples – 99acres, </a:t>
            </a:r>
            <a:r>
              <a:rPr lang="en-IN" dirty="0" err="1"/>
              <a:t>MagicBricks</a:t>
            </a:r>
            <a:r>
              <a:rPr lang="en-IN" dirty="0"/>
              <a:t>, </a:t>
            </a:r>
            <a:r>
              <a:rPr lang="en-IN" dirty="0" err="1"/>
              <a:t>CommonFloor</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HealthCare</a:t>
            </a:r>
            <a:r>
              <a:rPr lang="en-IN" dirty="0"/>
              <a:t> – Identifying safe hospitals during a crisis situation</a:t>
            </a:r>
          </a:p>
          <a:p>
            <a:r>
              <a:rPr lang="en-IN" dirty="0"/>
              <a:t>	Examples - </a:t>
            </a:r>
            <a:r>
              <a:rPr lang="en-IN" dirty="0" err="1"/>
              <a:t>Practo</a:t>
            </a:r>
            <a:r>
              <a:rPr lang="en-IN" dirty="0"/>
              <a:t>, Other hospital review portals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Intra city transit </a:t>
            </a:r>
            <a:r>
              <a:rPr lang="en-IN" dirty="0"/>
              <a:t>– Identifying safe zones for bike/cycle rentals for commute as well as parking</a:t>
            </a:r>
          </a:p>
        </p:txBody>
      </p:sp>
      <p:pic>
        <p:nvPicPr>
          <p:cNvPr id="2" name="Picture 1"/>
          <p:cNvPicPr>
            <a:picLocks noChangeAspect="1"/>
          </p:cNvPicPr>
          <p:nvPr/>
        </p:nvPicPr>
        <p:blipFill>
          <a:blip r:embed="rId2"/>
          <a:stretch>
            <a:fillRect/>
          </a:stretch>
        </p:blipFill>
        <p:spPr>
          <a:xfrm>
            <a:off x="9101959" y="1939663"/>
            <a:ext cx="2070538" cy="2832033"/>
          </a:xfrm>
          <a:prstGeom prst="rect">
            <a:avLst/>
          </a:prstGeom>
        </p:spPr>
      </p:pic>
      <p:sp>
        <p:nvSpPr>
          <p:cNvPr id="3" name="Rectangle 2"/>
          <p:cNvSpPr/>
          <p:nvPr/>
        </p:nvSpPr>
        <p:spPr>
          <a:xfrm>
            <a:off x="2869793" y="546401"/>
            <a:ext cx="6579012" cy="584775"/>
          </a:xfrm>
          <a:prstGeom prst="rect">
            <a:avLst/>
          </a:prstGeom>
        </p:spPr>
        <p:txBody>
          <a:bodyPr wrap="square">
            <a:spAutoFit/>
          </a:bodyPr>
          <a:lstStyle/>
          <a:p>
            <a:pPr algn="ctr"/>
            <a:r>
              <a:rPr lang="en-IN" sz="3200" b="1" dirty="0">
                <a:solidFill>
                  <a:srgbClr val="7030A0"/>
                </a:solidFill>
              </a:rPr>
              <a:t>Use Case &amp; Future Opportunities</a:t>
            </a:r>
          </a:p>
        </p:txBody>
      </p:sp>
      <p:sp>
        <p:nvSpPr>
          <p:cNvPr id="4" name="Rectangle 3"/>
          <p:cNvSpPr/>
          <p:nvPr/>
        </p:nvSpPr>
        <p:spPr>
          <a:xfrm>
            <a:off x="688428" y="1281316"/>
            <a:ext cx="10815144" cy="400110"/>
          </a:xfrm>
          <a:prstGeom prst="rect">
            <a:avLst/>
          </a:prstGeom>
        </p:spPr>
        <p:txBody>
          <a:bodyPr wrap="square">
            <a:spAutoFit/>
          </a:bodyPr>
          <a:lstStyle/>
          <a:p>
            <a:r>
              <a:rPr lang="en-US" sz="2000" b="1" dirty="0"/>
              <a:t>Use Case</a:t>
            </a:r>
            <a:r>
              <a:rPr lang="en-US" sz="2000" dirty="0"/>
              <a:t>: Identifying safe areas in a city, especially for women, to suggest best/preferable routes for travel</a:t>
            </a:r>
            <a:endParaRPr lang="en-IN" sz="2000" dirty="0"/>
          </a:p>
        </p:txBody>
      </p:sp>
    </p:spTree>
    <p:extLst>
      <p:ext uri="{BB962C8B-B14F-4D97-AF65-F5344CB8AC3E}">
        <p14:creationId xmlns:p14="http://schemas.microsoft.com/office/powerpoint/2010/main" val="1874271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73828" y="548893"/>
            <a:ext cx="9526093" cy="584775"/>
          </a:xfrm>
          <a:prstGeom prst="rect">
            <a:avLst/>
          </a:prstGeom>
        </p:spPr>
        <p:txBody>
          <a:bodyPr wrap="square">
            <a:spAutoFit/>
          </a:bodyPr>
          <a:lstStyle/>
          <a:p>
            <a:pPr algn="ctr"/>
            <a:r>
              <a:rPr lang="en-IN" sz="3200" b="1" dirty="0">
                <a:solidFill>
                  <a:srgbClr val="7030A0"/>
                </a:solidFill>
              </a:rPr>
              <a:t>Solution Approach : Features Usable</a:t>
            </a:r>
          </a:p>
        </p:txBody>
      </p:sp>
      <p:sp>
        <p:nvSpPr>
          <p:cNvPr id="3" name="Rectangle 2"/>
          <p:cNvSpPr/>
          <p:nvPr/>
        </p:nvSpPr>
        <p:spPr>
          <a:xfrm>
            <a:off x="830442" y="1218664"/>
            <a:ext cx="3389752" cy="3508653"/>
          </a:xfrm>
          <a:prstGeom prst="rect">
            <a:avLst/>
          </a:prstGeom>
        </p:spPr>
        <p:txBody>
          <a:bodyPr wrap="square">
            <a:spAutoFit/>
          </a:bodyPr>
          <a:lstStyle/>
          <a:p>
            <a:r>
              <a:rPr lang="en-IN" sz="2400" b="1" dirty="0"/>
              <a:t>Positive feature:</a:t>
            </a:r>
            <a:endParaRPr lang="en-IN" b="1" dirty="0"/>
          </a:p>
          <a:p>
            <a:pPr marL="285750" indent="-285750">
              <a:buFont typeface="Arial" panose="020B0604020202020204" pitchFamily="34" charset="0"/>
              <a:buChar char="•"/>
            </a:pPr>
            <a:r>
              <a:rPr lang="en-IN" dirty="0"/>
              <a:t>Street light, Traffic signal density</a:t>
            </a:r>
          </a:p>
          <a:p>
            <a:pPr marL="285750" indent="-285750">
              <a:buFont typeface="Arial" panose="020B0604020202020204" pitchFamily="34" charset="0"/>
              <a:buChar char="•"/>
            </a:pPr>
            <a:r>
              <a:rPr lang="en-IN" dirty="0"/>
              <a:t>Mobile Tower Density		    </a:t>
            </a:r>
          </a:p>
          <a:p>
            <a:pPr marL="285750" indent="-285750">
              <a:buFont typeface="Arial" panose="020B0604020202020204" pitchFamily="34" charset="0"/>
              <a:buChar char="•"/>
            </a:pPr>
            <a:r>
              <a:rPr lang="en-IN" dirty="0"/>
              <a:t>Bus Stops					  </a:t>
            </a:r>
          </a:p>
          <a:p>
            <a:pPr marL="285750" indent="-285750">
              <a:buFont typeface="Arial" panose="020B0604020202020204" pitchFamily="34" charset="0"/>
              <a:buChar char="•"/>
            </a:pPr>
            <a:r>
              <a:rPr lang="en-IN" dirty="0"/>
              <a:t>Accident prone Area</a:t>
            </a:r>
          </a:p>
          <a:p>
            <a:pPr marL="285750" indent="-285750">
              <a:buFont typeface="Arial" panose="020B0604020202020204" pitchFamily="34" charset="0"/>
              <a:buChar char="•"/>
            </a:pPr>
            <a:r>
              <a:rPr lang="en-IN" dirty="0"/>
              <a:t>Crime rate of area			    </a:t>
            </a:r>
          </a:p>
          <a:p>
            <a:pPr marL="285750" indent="-285750">
              <a:buFont typeface="Arial" panose="020B0604020202020204" pitchFamily="34" charset="0"/>
              <a:buChar char="•"/>
            </a:pPr>
            <a:r>
              <a:rPr lang="en-IN" dirty="0"/>
              <a:t>Population Density </a:t>
            </a:r>
          </a:p>
          <a:p>
            <a:pPr marL="285750" indent="-285750">
              <a:buFont typeface="Arial" panose="020B0604020202020204" pitchFamily="34" charset="0"/>
              <a:buChar char="•"/>
            </a:pPr>
            <a:r>
              <a:rPr lang="en-IN" dirty="0"/>
              <a:t>Metro Stations, Police station  	</a:t>
            </a:r>
          </a:p>
          <a:p>
            <a:pPr marL="285750" indent="-285750">
              <a:buFont typeface="Arial" panose="020B0604020202020204" pitchFamily="34" charset="0"/>
              <a:buChar char="•"/>
            </a:pPr>
            <a:r>
              <a:rPr lang="en-IN" dirty="0"/>
              <a:t>Club, Bar, Restaurants, Cafes</a:t>
            </a:r>
          </a:p>
          <a:p>
            <a:pPr marL="285750" indent="-285750">
              <a:buFont typeface="Arial" panose="020B0604020202020204" pitchFamily="34" charset="0"/>
              <a:buChar char="•"/>
            </a:pPr>
            <a:r>
              <a:rPr lang="en-IN" dirty="0"/>
              <a:t>Hospitals</a:t>
            </a:r>
          </a:p>
          <a:p>
            <a:endParaRPr lang="en-IN" dirty="0"/>
          </a:p>
          <a:p>
            <a:r>
              <a:rPr lang="en-IN" dirty="0"/>
              <a:t>							</a:t>
            </a:r>
            <a:endParaRPr lang="en-IN" sz="3200" b="1" dirty="0"/>
          </a:p>
        </p:txBody>
      </p:sp>
      <p:sp>
        <p:nvSpPr>
          <p:cNvPr id="4" name="Rectangle 3"/>
          <p:cNvSpPr/>
          <p:nvPr/>
        </p:nvSpPr>
        <p:spPr>
          <a:xfrm>
            <a:off x="4342309" y="1218664"/>
            <a:ext cx="3263153" cy="1569660"/>
          </a:xfrm>
          <a:prstGeom prst="rect">
            <a:avLst/>
          </a:prstGeom>
        </p:spPr>
        <p:txBody>
          <a:bodyPr wrap="square">
            <a:spAutoFit/>
          </a:bodyPr>
          <a:lstStyle/>
          <a:p>
            <a:r>
              <a:rPr lang="en-IN" sz="2400" b="1" dirty="0"/>
              <a:t>Negative feature:</a:t>
            </a:r>
          </a:p>
          <a:p>
            <a:pPr marL="285750" indent="-285750">
              <a:buFont typeface="Arial" panose="020B0604020202020204" pitchFamily="34" charset="0"/>
              <a:buChar char="•"/>
            </a:pPr>
            <a:r>
              <a:rPr lang="en-IN" dirty="0"/>
              <a:t>	Lakes</a:t>
            </a:r>
          </a:p>
          <a:p>
            <a:pPr marL="285750" indent="-285750">
              <a:buFont typeface="Arial" panose="020B0604020202020204" pitchFamily="34" charset="0"/>
              <a:buChar char="•"/>
            </a:pPr>
            <a:r>
              <a:rPr lang="en-IN" dirty="0"/>
              <a:t>	Public Park, Resorts </a:t>
            </a:r>
          </a:p>
          <a:p>
            <a:pPr marL="285750" indent="-285750">
              <a:buFont typeface="Arial" panose="020B0604020202020204" pitchFamily="34" charset="0"/>
              <a:buChar char="•"/>
            </a:pPr>
            <a:r>
              <a:rPr lang="en-IN" dirty="0"/>
              <a:t>	Schools</a:t>
            </a:r>
          </a:p>
          <a:p>
            <a:pPr marL="285750" indent="-285750">
              <a:buFont typeface="Arial" panose="020B0604020202020204" pitchFamily="34" charset="0"/>
              <a:buChar char="•"/>
            </a:pPr>
            <a:r>
              <a:rPr lang="en-IN" dirty="0"/>
              <a:t>	Golf course, Historical place</a:t>
            </a:r>
          </a:p>
        </p:txBody>
      </p:sp>
      <p:sp>
        <p:nvSpPr>
          <p:cNvPr id="5" name="Rectangle 4"/>
          <p:cNvSpPr/>
          <p:nvPr/>
        </p:nvSpPr>
        <p:spPr>
          <a:xfrm>
            <a:off x="7849692" y="1218664"/>
            <a:ext cx="3666566" cy="1569660"/>
          </a:xfrm>
          <a:prstGeom prst="rect">
            <a:avLst/>
          </a:prstGeom>
        </p:spPr>
        <p:txBody>
          <a:bodyPr wrap="square">
            <a:spAutoFit/>
          </a:bodyPr>
          <a:lstStyle/>
          <a:p>
            <a:r>
              <a:rPr lang="en-IN" sz="2400" b="1" dirty="0"/>
              <a:t>Behavioural aspect:</a:t>
            </a:r>
          </a:p>
          <a:p>
            <a:pPr marL="285750" indent="-285750">
              <a:buFont typeface="Arial" panose="020B0604020202020204" pitchFamily="34" charset="0"/>
              <a:buChar char="•"/>
            </a:pPr>
            <a:r>
              <a:rPr lang="en-US" dirty="0"/>
              <a:t>location/Region specific </a:t>
            </a:r>
          </a:p>
          <a:p>
            <a:r>
              <a:rPr lang="en-US" dirty="0"/>
              <a:t>   	</a:t>
            </a:r>
            <a:r>
              <a:rPr lang="en-US" dirty="0" err="1"/>
              <a:t>eg</a:t>
            </a:r>
            <a:r>
              <a:rPr lang="en-US" dirty="0"/>
              <a:t>. Bangalore and Patna at 10 PM </a:t>
            </a:r>
          </a:p>
          <a:p>
            <a:pPr marL="285750" indent="-285750">
              <a:buFont typeface="Arial" panose="020B0604020202020204" pitchFamily="34" charset="0"/>
              <a:buChar char="•"/>
            </a:pPr>
            <a:r>
              <a:rPr lang="en-US" dirty="0"/>
              <a:t>Festival</a:t>
            </a:r>
          </a:p>
          <a:p>
            <a:pPr marL="285750" indent="-285750">
              <a:buFont typeface="Arial" panose="020B0604020202020204" pitchFamily="34" charset="0"/>
              <a:buChar char="•"/>
            </a:pPr>
            <a:r>
              <a:rPr lang="en-US" dirty="0"/>
              <a:t>Seasons</a:t>
            </a:r>
            <a:endParaRPr lang="en-IN" dirty="0"/>
          </a:p>
        </p:txBody>
      </p:sp>
      <p:sp>
        <p:nvSpPr>
          <p:cNvPr id="6" name="Rectangle 5">
            <a:extLst>
              <a:ext uri="{FF2B5EF4-FFF2-40B4-BE49-F238E27FC236}">
                <a16:creationId xmlns:a16="http://schemas.microsoft.com/office/drawing/2014/main" id="{D969F84C-406B-CB46-841B-B82EC1440DA5}"/>
              </a:ext>
            </a:extLst>
          </p:cNvPr>
          <p:cNvSpPr/>
          <p:nvPr/>
        </p:nvSpPr>
        <p:spPr>
          <a:xfrm>
            <a:off x="688428" y="4265593"/>
            <a:ext cx="10815144" cy="1631216"/>
          </a:xfrm>
          <a:prstGeom prst="rect">
            <a:avLst/>
          </a:prstGeom>
          <a:solidFill>
            <a:schemeClr val="accent6">
              <a:lumMod val="40000"/>
              <a:lumOff val="60000"/>
            </a:schemeClr>
          </a:solidFill>
        </p:spPr>
        <p:txBody>
          <a:bodyPr wrap="square">
            <a:spAutoFit/>
          </a:bodyPr>
          <a:lstStyle/>
          <a:p>
            <a:r>
              <a:rPr lang="en-US" sz="2000" dirty="0"/>
              <a:t>In our use case, we have chosen to </a:t>
            </a:r>
            <a:r>
              <a:rPr lang="en-US" sz="2000" b="1" dirty="0"/>
              <a:t>identify safe or unsafe boroughs in New York City </a:t>
            </a:r>
            <a:r>
              <a:rPr lang="en-US" sz="2000" dirty="0"/>
              <a:t>based on the average crime rate (calculated by complaints filed/person) and how well lit the streets are (calculated by street lights present/square km.)</a:t>
            </a:r>
          </a:p>
          <a:p>
            <a:endParaRPr lang="en-US" sz="2000" dirty="0"/>
          </a:p>
          <a:p>
            <a:r>
              <a:rPr lang="en-US" sz="2000" dirty="0"/>
              <a:t>[Adding more features according to the business goal will help us better predict safe areas/routes for travel]</a:t>
            </a:r>
            <a:endParaRPr lang="en-IN" sz="2000" dirty="0"/>
          </a:p>
        </p:txBody>
      </p:sp>
    </p:spTree>
    <p:extLst>
      <p:ext uri="{BB962C8B-B14F-4D97-AF65-F5344CB8AC3E}">
        <p14:creationId xmlns:p14="http://schemas.microsoft.com/office/powerpoint/2010/main" val="4261542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36544" y="552053"/>
            <a:ext cx="7176247" cy="584775"/>
          </a:xfrm>
          <a:prstGeom prst="rect">
            <a:avLst/>
          </a:prstGeom>
        </p:spPr>
        <p:txBody>
          <a:bodyPr wrap="square">
            <a:spAutoFit/>
          </a:bodyPr>
          <a:lstStyle/>
          <a:p>
            <a:pPr algn="ctr"/>
            <a:r>
              <a:rPr lang="en-IN" sz="3200" b="1" dirty="0">
                <a:solidFill>
                  <a:srgbClr val="7030A0"/>
                </a:solidFill>
              </a:rPr>
              <a:t>PoC Evidence</a:t>
            </a:r>
          </a:p>
        </p:txBody>
      </p:sp>
      <p:pic>
        <p:nvPicPr>
          <p:cNvPr id="5" name="Picture 4">
            <a:extLst>
              <a:ext uri="{FF2B5EF4-FFF2-40B4-BE49-F238E27FC236}">
                <a16:creationId xmlns:a16="http://schemas.microsoft.com/office/drawing/2014/main" id="{43FBB01A-4309-6B44-9AFD-9E92E5112A95}"/>
              </a:ext>
            </a:extLst>
          </p:cNvPr>
          <p:cNvPicPr>
            <a:picLocks noChangeAspect="1"/>
          </p:cNvPicPr>
          <p:nvPr/>
        </p:nvPicPr>
        <p:blipFill>
          <a:blip r:embed="rId2"/>
          <a:stretch>
            <a:fillRect/>
          </a:stretch>
        </p:blipFill>
        <p:spPr>
          <a:xfrm>
            <a:off x="6474372" y="3157248"/>
            <a:ext cx="4794787" cy="2681710"/>
          </a:xfrm>
          <a:prstGeom prst="rect">
            <a:avLst/>
          </a:prstGeom>
        </p:spPr>
      </p:pic>
      <p:sp>
        <p:nvSpPr>
          <p:cNvPr id="6" name="Rectangle 5">
            <a:extLst>
              <a:ext uri="{FF2B5EF4-FFF2-40B4-BE49-F238E27FC236}">
                <a16:creationId xmlns:a16="http://schemas.microsoft.com/office/drawing/2014/main" id="{7F40FD71-BBCE-1F4A-AB35-EAE197335013}"/>
              </a:ext>
            </a:extLst>
          </p:cNvPr>
          <p:cNvSpPr/>
          <p:nvPr/>
        </p:nvSpPr>
        <p:spPr>
          <a:xfrm>
            <a:off x="688428" y="1165706"/>
            <a:ext cx="10815144" cy="1938992"/>
          </a:xfrm>
          <a:prstGeom prst="rect">
            <a:avLst/>
          </a:prstGeom>
        </p:spPr>
        <p:txBody>
          <a:bodyPr wrap="square">
            <a:spAutoFit/>
          </a:bodyPr>
          <a:lstStyle/>
          <a:p>
            <a:r>
              <a:rPr lang="en-US" sz="2000" b="1" dirty="0"/>
              <a:t>Images</a:t>
            </a:r>
            <a:r>
              <a:rPr lang="en-US" sz="2000" dirty="0"/>
              <a:t>:</a:t>
            </a:r>
          </a:p>
          <a:p>
            <a:r>
              <a:rPr lang="en-US" sz="2000" dirty="0"/>
              <a:t>1. Snapshot of the final dataset.</a:t>
            </a:r>
          </a:p>
          <a:p>
            <a:r>
              <a:rPr lang="en-US" sz="2000" dirty="0"/>
              <a:t>2. Hotspots showing safe and unsafe boroughs in New York City [</a:t>
            </a:r>
            <a:r>
              <a:rPr lang="en-US" sz="2000" dirty="0">
                <a:solidFill>
                  <a:schemeClr val="accent3"/>
                </a:solidFill>
              </a:rPr>
              <a:t>Red – safe</a:t>
            </a:r>
            <a:r>
              <a:rPr lang="en-US" sz="2000" dirty="0"/>
              <a:t>, </a:t>
            </a:r>
            <a:r>
              <a:rPr lang="en-US" sz="2000" dirty="0">
                <a:solidFill>
                  <a:srgbClr val="00B050"/>
                </a:solidFill>
              </a:rPr>
              <a:t>Green – Unsafe</a:t>
            </a:r>
            <a:r>
              <a:rPr lang="en-US" sz="2000" dirty="0"/>
              <a:t>]</a:t>
            </a:r>
          </a:p>
          <a:p>
            <a:endParaRPr lang="en-US" sz="2000" dirty="0"/>
          </a:p>
          <a:p>
            <a:r>
              <a:rPr lang="en-US" sz="2000" b="1" dirty="0"/>
              <a:t>Insight: </a:t>
            </a:r>
            <a:r>
              <a:rPr lang="en-US" sz="2000" dirty="0"/>
              <a:t>Manhattan and Staten Island come out to be the safer boroughs as compared to Brooklyn and Queens where the Bronx remains neutral-</a:t>
            </a:r>
            <a:r>
              <a:rPr lang="en-US" sz="2000" dirty="0" err="1"/>
              <a:t>ish</a:t>
            </a:r>
            <a:endParaRPr lang="en-IN" sz="2000" b="1" dirty="0"/>
          </a:p>
        </p:txBody>
      </p:sp>
      <p:pic>
        <p:nvPicPr>
          <p:cNvPr id="8" name="Picture 7">
            <a:extLst>
              <a:ext uri="{FF2B5EF4-FFF2-40B4-BE49-F238E27FC236}">
                <a16:creationId xmlns:a16="http://schemas.microsoft.com/office/drawing/2014/main" id="{4DBA8737-4F59-E34C-9596-B93905A9B9D9}"/>
              </a:ext>
            </a:extLst>
          </p:cNvPr>
          <p:cNvPicPr>
            <a:picLocks noChangeAspect="1"/>
          </p:cNvPicPr>
          <p:nvPr/>
        </p:nvPicPr>
        <p:blipFill>
          <a:blip r:embed="rId3"/>
          <a:stretch>
            <a:fillRect/>
          </a:stretch>
        </p:blipFill>
        <p:spPr>
          <a:xfrm>
            <a:off x="798786" y="3429000"/>
            <a:ext cx="5412828" cy="2409958"/>
          </a:xfrm>
          <a:prstGeom prst="rect">
            <a:avLst/>
          </a:prstGeom>
        </p:spPr>
      </p:pic>
    </p:spTree>
    <p:extLst>
      <p:ext uri="{BB962C8B-B14F-4D97-AF65-F5344CB8AC3E}">
        <p14:creationId xmlns:p14="http://schemas.microsoft.com/office/powerpoint/2010/main" val="3660874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4804" y="548585"/>
            <a:ext cx="6530789" cy="584775"/>
          </a:xfrm>
          <a:prstGeom prst="rect">
            <a:avLst/>
          </a:prstGeom>
        </p:spPr>
        <p:txBody>
          <a:bodyPr wrap="square">
            <a:spAutoFit/>
          </a:bodyPr>
          <a:lstStyle/>
          <a:p>
            <a:pPr algn="ctr"/>
            <a:r>
              <a:rPr lang="en-IN" sz="3200" b="1" dirty="0">
                <a:solidFill>
                  <a:srgbClr val="7030A0"/>
                </a:solidFill>
              </a:rPr>
              <a:t>Business Model</a:t>
            </a:r>
          </a:p>
        </p:txBody>
      </p:sp>
      <p:sp>
        <p:nvSpPr>
          <p:cNvPr id="3" name="Rectangle 2"/>
          <p:cNvSpPr/>
          <p:nvPr/>
        </p:nvSpPr>
        <p:spPr>
          <a:xfrm>
            <a:off x="1087442" y="1229179"/>
            <a:ext cx="9822297" cy="4708981"/>
          </a:xfrm>
          <a:prstGeom prst="rect">
            <a:avLst/>
          </a:prstGeom>
          <a:solidFill>
            <a:schemeClr val="accent5">
              <a:lumMod val="20000"/>
              <a:lumOff val="80000"/>
            </a:schemeClr>
          </a:solidFill>
        </p:spPr>
        <p:txBody>
          <a:bodyPr wrap="square">
            <a:spAutoFit/>
          </a:bodyPr>
          <a:lstStyle/>
          <a:p>
            <a:endParaRPr lang="en-IN" sz="2000" dirty="0"/>
          </a:p>
          <a:p>
            <a:pPr marL="342900" indent="-342900">
              <a:buFont typeface="Arial" panose="020B0604020202020204" pitchFamily="34" charset="0"/>
              <a:buChar char="•"/>
            </a:pPr>
            <a:r>
              <a:rPr lang="en-IN" sz="2000" dirty="0"/>
              <a:t>We plan to roll out the product as a </a:t>
            </a:r>
            <a:r>
              <a:rPr lang="en-IN" sz="2000" b="1" dirty="0"/>
              <a:t>B2B add-on</a:t>
            </a:r>
            <a:r>
              <a:rPr lang="en-IN" sz="2000" dirty="0"/>
              <a:t>, which can be used by the various industries mentioned earlier that have avenues for application of the solution</a:t>
            </a:r>
          </a:p>
          <a:p>
            <a:endParaRPr lang="en-IN" sz="2000" dirty="0"/>
          </a:p>
          <a:p>
            <a:pPr marL="342900" indent="-342900">
              <a:buFont typeface="Arial" panose="020B0604020202020204" pitchFamily="34" charset="0"/>
              <a:buChar char="•"/>
            </a:pPr>
            <a:r>
              <a:rPr lang="en-IN" sz="2000" dirty="0"/>
              <a:t>The estimated source of maximum revenue would be based on a fixed fee incurred on the Business using the add-on as per the number of hits through their site/app</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At a later stage, more features as added services can be introduced (after research for purposeful implementation), which would be a premium service and would have a cost of use associated. The added services again depend on the final business goal at hand and will change as the industry of application changes</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endParaRPr lang="en-IN" sz="2000" dirty="0"/>
          </a:p>
          <a:p>
            <a:r>
              <a:rPr lang="en-IN" sz="2000" dirty="0"/>
              <a:t>[ The data collected through usage of the application could also be fed back into the algorithm to increase the accuracy and probably identify features that could be included]</a:t>
            </a:r>
          </a:p>
        </p:txBody>
      </p:sp>
    </p:spTree>
    <p:extLst>
      <p:ext uri="{BB962C8B-B14F-4D97-AF65-F5344CB8AC3E}">
        <p14:creationId xmlns:p14="http://schemas.microsoft.com/office/powerpoint/2010/main" val="3233410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66830" y="550440"/>
            <a:ext cx="8168237" cy="584775"/>
          </a:xfrm>
          <a:prstGeom prst="rect">
            <a:avLst/>
          </a:prstGeom>
        </p:spPr>
        <p:txBody>
          <a:bodyPr wrap="square">
            <a:spAutoFit/>
          </a:bodyPr>
          <a:lstStyle/>
          <a:p>
            <a:pPr algn="ctr"/>
            <a:r>
              <a:rPr lang="en-IN" sz="3200" b="1" dirty="0">
                <a:solidFill>
                  <a:srgbClr val="7030A0"/>
                </a:solidFill>
              </a:rPr>
              <a:t>Go To Market Plan </a:t>
            </a:r>
          </a:p>
        </p:txBody>
      </p:sp>
      <p:sp>
        <p:nvSpPr>
          <p:cNvPr id="3" name="Rectangle 2"/>
          <p:cNvSpPr/>
          <p:nvPr/>
        </p:nvSpPr>
        <p:spPr>
          <a:xfrm>
            <a:off x="1082562" y="1539957"/>
            <a:ext cx="9808244" cy="2554545"/>
          </a:xfrm>
          <a:prstGeom prst="rect">
            <a:avLst/>
          </a:prstGeom>
          <a:solidFill>
            <a:schemeClr val="accent4">
              <a:lumMod val="20000"/>
              <a:lumOff val="80000"/>
            </a:schemeClr>
          </a:solidFill>
        </p:spPr>
        <p:txBody>
          <a:bodyPr wrap="square">
            <a:spAutoFit/>
          </a:bodyPr>
          <a:lstStyle/>
          <a:p>
            <a:pPr marL="342900" indent="-342900">
              <a:buFont typeface="Arial" panose="020B0604020202020204" pitchFamily="34" charset="0"/>
              <a:buChar char="•"/>
            </a:pPr>
            <a:r>
              <a:rPr lang="en-IN" sz="2000" dirty="0"/>
              <a:t>Our business model largely depends on the usage of the API we present, hence the market expansion plan and ultimately the revenue generated, is directly proportional to how many business use it.</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In terms of production and expense plan at our end, different businesses will require different versions, customised and tweaked for their specific business, so that provides us opportunities for income in terms of development and deployment + maintenance.</a:t>
            </a:r>
          </a:p>
          <a:p>
            <a:endParaRPr lang="en-IN" sz="2000" dirty="0"/>
          </a:p>
        </p:txBody>
      </p:sp>
    </p:spTree>
    <p:extLst>
      <p:ext uri="{BB962C8B-B14F-4D97-AF65-F5344CB8AC3E}">
        <p14:creationId xmlns:p14="http://schemas.microsoft.com/office/powerpoint/2010/main" val="429412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22234" y="541549"/>
            <a:ext cx="8168237" cy="584775"/>
          </a:xfrm>
          <a:prstGeom prst="rect">
            <a:avLst/>
          </a:prstGeom>
        </p:spPr>
        <p:txBody>
          <a:bodyPr wrap="square">
            <a:spAutoFit/>
          </a:bodyPr>
          <a:lstStyle/>
          <a:p>
            <a:pPr algn="ctr"/>
            <a:r>
              <a:rPr lang="en-IN" sz="3200" b="1" dirty="0">
                <a:solidFill>
                  <a:srgbClr val="7030A0"/>
                </a:solidFill>
              </a:rPr>
              <a:t>Initial Competitive Analysis</a:t>
            </a:r>
          </a:p>
        </p:txBody>
      </p:sp>
      <p:pic>
        <p:nvPicPr>
          <p:cNvPr id="3" name="Picture 2"/>
          <p:cNvPicPr>
            <a:picLocks noChangeAspect="1"/>
          </p:cNvPicPr>
          <p:nvPr/>
        </p:nvPicPr>
        <p:blipFill>
          <a:blip r:embed="rId2"/>
          <a:stretch>
            <a:fillRect/>
          </a:stretch>
        </p:blipFill>
        <p:spPr>
          <a:xfrm>
            <a:off x="3881718" y="3124658"/>
            <a:ext cx="4428564" cy="2562055"/>
          </a:xfrm>
          <a:prstGeom prst="rect">
            <a:avLst/>
          </a:prstGeom>
        </p:spPr>
      </p:pic>
      <p:sp>
        <p:nvSpPr>
          <p:cNvPr id="4" name="Rectangle 3"/>
          <p:cNvSpPr/>
          <p:nvPr/>
        </p:nvSpPr>
        <p:spPr>
          <a:xfrm>
            <a:off x="1951075" y="1610126"/>
            <a:ext cx="8219384" cy="707886"/>
          </a:xfrm>
          <a:prstGeom prst="rect">
            <a:avLst/>
          </a:prstGeom>
        </p:spPr>
        <p:txBody>
          <a:bodyPr wrap="square">
            <a:spAutoFit/>
          </a:bodyPr>
          <a:lstStyle/>
          <a:p>
            <a:r>
              <a:rPr lang="en-IN" sz="2000" dirty="0"/>
              <a:t>No fool proof solution is present in the market yet for identifying “Safe Zones”</a:t>
            </a:r>
          </a:p>
          <a:p>
            <a:pPr algn="ctr"/>
            <a:r>
              <a:rPr lang="en-IN" sz="2000" dirty="0"/>
              <a:t>The opportunity certainly seems promising!!</a:t>
            </a:r>
          </a:p>
        </p:txBody>
      </p:sp>
    </p:spTree>
    <p:extLst>
      <p:ext uri="{BB962C8B-B14F-4D97-AF65-F5344CB8AC3E}">
        <p14:creationId xmlns:p14="http://schemas.microsoft.com/office/powerpoint/2010/main" val="4011841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51461" y="1792463"/>
            <a:ext cx="6889077" cy="3273074"/>
          </a:xfrm>
          <a:prstGeom prst="rect">
            <a:avLst/>
          </a:prstGeom>
        </p:spPr>
      </p:pic>
    </p:spTree>
    <p:extLst>
      <p:ext uri="{BB962C8B-B14F-4D97-AF65-F5344CB8AC3E}">
        <p14:creationId xmlns:p14="http://schemas.microsoft.com/office/powerpoint/2010/main" val="409566907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332</TotalTime>
  <Words>463</Words>
  <Application>Microsoft Macintosh PowerPoint</Application>
  <PresentationFormat>Widescreen</PresentationFormat>
  <Paragraphs>67</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Garamond</vt:lpstr>
      <vt:lpstr>Organic</vt:lpstr>
      <vt:lpstr>Guarded Avenue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Guarded Avenue</dc:title>
  <dc:creator>Komal Jadon</dc:creator>
  <cp:lastModifiedBy>Sukanya Karmakar</cp:lastModifiedBy>
  <cp:revision>51</cp:revision>
  <dcterms:created xsi:type="dcterms:W3CDTF">2019-03-30T09:13:47Z</dcterms:created>
  <dcterms:modified xsi:type="dcterms:W3CDTF">2019-03-30T16:26:56Z</dcterms:modified>
</cp:coreProperties>
</file>