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B95159E-BF2B-42C7-9CB9-FE2C61E8701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EE4AD6A-9E42-42EF-8305-6563728BD03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A7B65C1-5965-451A-AA5D-98FB958B680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1EA7A8A-6C8B-4436-B6B2-6F2C2B4EB94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82E655C-5E67-4110-9D5E-9ED2E9F1D03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E8A8F53-A66D-4847-857B-09608AC89F8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B4C2475-97E5-4471-B72A-44AE6F0B05F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7313ACA-B4D1-4505-A1AC-3F411E4CDA2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1363E1D-DEBA-4EE6-BF15-DA41BB1D14C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886AA1F-5EC4-4719-9302-611362F94F8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AAAE31C-1525-438F-AC23-4A84189BA3A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D97C862-DC4E-4206-ABC3-BEF5BCD039D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4C8EF5-FA0B-47BC-AF13-6599E013BB2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DAD8EA2-7F8A-4140-A779-22380300AE8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B413030-5E76-4468-A8E0-77909AB4B6B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DCAAAA6-B2BB-4487-88C8-CB9FE10983B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6F397C7-9004-4321-AAB4-F8602DCC019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4EF374B-4C77-4C22-8D61-E217E1BD5329}"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3F3EAF9-CA2F-4F86-97AF-6C2F7480DA3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2CECB1C-BEF7-40AB-A618-C73B34830AD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7AE7E8A-6392-4B18-BECE-BE85B7472FE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334DF8F-CEE2-4FA8-8AB6-D96D4214116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0D582F-301D-4B3C-95B6-1F9819B503C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DC92A90-A598-4263-AC26-A50D36B6C37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4AA6068-D2EB-4102-9181-E5E19DA4C88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770FFCB-6037-4519-8D1E-EA00030ECAF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2A4167B-7DC5-43E5-B74B-3B9EEDD1C76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6F2E9F1-44AC-4E66-83D3-D8553C81BF5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7A3D8E9-A8F5-4E9B-A2F9-6525C5FB8DD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6B52618-79C4-4DA1-A44F-CD49C924565B}"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AB3F835-4E30-40DE-A38A-3C4679FD1C6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E602926-E072-4B57-B4F4-A3D6518CD0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417C0C-C561-416E-89FE-E9C114076C1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9AF505-E26A-4DA8-85D5-230A3213E59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342521-A1C8-4B22-A6BC-BC6EB3DC45B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E3C96E6-3E33-4201-ABFD-5E32A034982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0480" cy="6637680"/>
            <a:chOff x="0" y="228600"/>
            <a:chExt cx="2850480" cy="6637680"/>
          </a:xfrm>
        </p:grpSpPr>
        <p:sp>
          <p:nvSpPr>
            <p:cNvPr id="1"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6"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1"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grpSp>
        <p:nvGrpSpPr>
          <p:cNvPr id="13" name="Group 9"/>
          <p:cNvGrpSpPr/>
          <p:nvPr/>
        </p:nvGrpSpPr>
        <p:grpSpPr>
          <a:xfrm>
            <a:off x="27360" y="-720"/>
            <a:ext cx="2355480" cy="6852960"/>
            <a:chOff x="27360" y="-720"/>
            <a:chExt cx="2355480" cy="6852960"/>
          </a:xfrm>
        </p:grpSpPr>
        <p:sp>
          <p:nvSpPr>
            <p:cNvPr id="14"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7"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8"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9"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1"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2"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3"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4"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5"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26"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 name="PlaceHolder 1"/>
          <p:cNvSpPr>
            <a:spLocks noGrp="1"/>
          </p:cNvSpPr>
          <p:nvPr>
            <p:ph type="ftr" idx="1"/>
          </p:nvPr>
        </p:nvSpPr>
        <p:spPr>
          <a:xfrm>
            <a:off x="2589120" y="6135840"/>
            <a:ext cx="76190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9" name="PlaceHolder 2"/>
          <p:cNvSpPr>
            <a:spLocks noGrp="1"/>
          </p:cNvSpPr>
          <p:nvPr>
            <p:ph type="sldNum" idx="2"/>
          </p:nvPr>
        </p:nvSpPr>
        <p:spPr>
          <a:xfrm>
            <a:off x="531720" y="787680"/>
            <a:ext cx="7786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2000" spc="-1" strike="noStrike">
                <a:solidFill>
                  <a:srgbClr val="feffff"/>
                </a:solidFill>
                <a:latin typeface="Century Gothic"/>
              </a:defRPr>
            </a:lvl1pPr>
          </a:lstStyle>
          <a:p>
            <a:pPr indent="0" algn="r">
              <a:lnSpc>
                <a:spcPct val="100000"/>
              </a:lnSpc>
              <a:buNone/>
              <a:tabLst>
                <a:tab algn="l" pos="0"/>
              </a:tabLst>
            </a:pPr>
            <a:fld id="{6A949A6D-547D-484C-B834-1BAD4715D15F}" type="slidenum">
              <a:rPr b="0" lang="en-US" sz="2000" spc="-1" strike="noStrike">
                <a:solidFill>
                  <a:srgbClr val="feffff"/>
                </a:solidFill>
                <a:latin typeface="Century Gothic"/>
              </a:rPr>
              <a:t>1</a:t>
            </a:fld>
            <a:endParaRPr b="0" lang="en-US" sz="2000" spc="-1" strike="noStrike">
              <a:solidFill>
                <a:srgbClr val="000000"/>
              </a:solidFill>
              <a:latin typeface="Times New Roman"/>
            </a:endParaRPr>
          </a:p>
        </p:txBody>
      </p:sp>
      <p:sp>
        <p:nvSpPr>
          <p:cNvPr id="30" name="PlaceHolder 3"/>
          <p:cNvSpPr>
            <a:spLocks noGrp="1"/>
          </p:cNvSpPr>
          <p:nvPr>
            <p:ph type="dt" idx="3"/>
          </p:nvPr>
        </p:nvSpPr>
        <p:spPr>
          <a:xfrm>
            <a:off x="10361520" y="6130440"/>
            <a:ext cx="1145160" cy="3693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a:t>
            </a:r>
            <a:r>
              <a:rPr b="0" lang="en-US" sz="4400" spc="-1" strike="noStrike">
                <a:solidFill>
                  <a:srgbClr val="000000"/>
                </a:solidFill>
                <a:latin typeface="Arial"/>
              </a:rPr>
              <a:t>the 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9" name="Group 22"/>
          <p:cNvGrpSpPr/>
          <p:nvPr/>
        </p:nvGrpSpPr>
        <p:grpSpPr>
          <a:xfrm>
            <a:off x="0" y="228600"/>
            <a:ext cx="2850480" cy="6637680"/>
            <a:chOff x="0" y="228600"/>
            <a:chExt cx="2850480" cy="6637680"/>
          </a:xfrm>
        </p:grpSpPr>
        <p:sp>
          <p:nvSpPr>
            <p:cNvPr id="70"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1"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2"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3"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4"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5"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6"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7"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8"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0"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1"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grpSp>
        <p:nvGrpSpPr>
          <p:cNvPr id="82" name="Group 9"/>
          <p:cNvGrpSpPr/>
          <p:nvPr/>
        </p:nvGrpSpPr>
        <p:grpSpPr>
          <a:xfrm>
            <a:off x="27360" y="-720"/>
            <a:ext cx="2355480" cy="6852960"/>
            <a:chOff x="27360" y="-720"/>
            <a:chExt cx="2355480" cy="6852960"/>
          </a:xfrm>
        </p:grpSpPr>
        <p:sp>
          <p:nvSpPr>
            <p:cNvPr id="83"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4"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5"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8"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0"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1"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2"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3"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4"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95"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 name="Freeform 6"/>
          <p:cNvSpPr/>
          <p:nvPr/>
        </p:nvSpPr>
        <p:spPr>
          <a:xfrm>
            <a:off x="0" y="4323960"/>
            <a:ext cx="1743480" cy="777600"/>
          </a:xfrm>
          <a:custGeom>
            <a:avLst/>
            <a:gdLst>
              <a:gd name="textAreaLeft" fmla="*/ 0 w 1743480"/>
              <a:gd name="textAreaRight" fmla="*/ 1744560 w 1743480"/>
              <a:gd name="textAreaTop" fmla="*/ 0 h 777600"/>
              <a:gd name="textAreaBottom" fmla="*/ 778680 h 777600"/>
            </a:gdLst>
            <a:ahLst/>
            <a:rect l="textAreaLeft" t="textAreaTop" r="textAreaRight" b="textAreaBottom"/>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9" name="PlaceHolder 3"/>
          <p:cNvSpPr>
            <a:spLocks noGrp="1"/>
          </p:cNvSpPr>
          <p:nvPr>
            <p:ph type="ftr" idx="4"/>
          </p:nvPr>
        </p:nvSpPr>
        <p:spPr>
          <a:xfrm>
            <a:off x="2589120" y="6135840"/>
            <a:ext cx="76190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0" name="PlaceHolder 4"/>
          <p:cNvSpPr>
            <a:spLocks noGrp="1"/>
          </p:cNvSpPr>
          <p:nvPr>
            <p:ph type="sldNum" idx="5"/>
          </p:nvPr>
        </p:nvSpPr>
        <p:spPr>
          <a:xfrm>
            <a:off x="531720" y="4529520"/>
            <a:ext cx="7786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2000" spc="-1" strike="noStrike">
                <a:solidFill>
                  <a:srgbClr val="feffff"/>
                </a:solidFill>
                <a:latin typeface="Century Gothic"/>
              </a:defRPr>
            </a:lvl1pPr>
          </a:lstStyle>
          <a:p>
            <a:pPr indent="0" algn="r">
              <a:lnSpc>
                <a:spcPct val="100000"/>
              </a:lnSpc>
              <a:buNone/>
              <a:tabLst>
                <a:tab algn="l" pos="0"/>
              </a:tabLst>
            </a:pPr>
            <a:fld id="{207CC36C-185F-49DF-BFD3-EB5310D0B1A0}" type="slidenum">
              <a:rPr b="0" lang="en-US" sz="2000" spc="-1" strike="noStrike">
                <a:solidFill>
                  <a:srgbClr val="feffff"/>
                </a:solidFill>
                <a:latin typeface="Century Gothic"/>
              </a:rPr>
              <a:t>&lt;number&gt;</a:t>
            </a:fld>
            <a:endParaRPr b="0" lang="en-US" sz="2000" spc="-1" strike="noStrike">
              <a:solidFill>
                <a:srgbClr val="000000"/>
              </a:solidFill>
              <a:latin typeface="Times New Roman"/>
            </a:endParaRPr>
          </a:p>
        </p:txBody>
      </p:sp>
      <p:sp>
        <p:nvSpPr>
          <p:cNvPr id="101" name="PlaceHolder 5"/>
          <p:cNvSpPr>
            <a:spLocks noGrp="1"/>
          </p:cNvSpPr>
          <p:nvPr>
            <p:ph type="dt" idx="6"/>
          </p:nvPr>
        </p:nvSpPr>
        <p:spPr>
          <a:xfrm>
            <a:off x="10361520" y="6130440"/>
            <a:ext cx="1145160" cy="3693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38" name="Group 22"/>
          <p:cNvGrpSpPr/>
          <p:nvPr/>
        </p:nvGrpSpPr>
        <p:grpSpPr>
          <a:xfrm>
            <a:off x="0" y="228600"/>
            <a:ext cx="2850480" cy="6637680"/>
            <a:chOff x="0" y="228600"/>
            <a:chExt cx="2850480" cy="6637680"/>
          </a:xfrm>
        </p:grpSpPr>
        <p:sp>
          <p:nvSpPr>
            <p:cNvPr id="139"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0"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1"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2"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3"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4"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5"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6"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7"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8"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49"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0"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grpSp>
        <p:nvGrpSpPr>
          <p:cNvPr id="151" name="Group 9"/>
          <p:cNvGrpSpPr/>
          <p:nvPr/>
        </p:nvGrpSpPr>
        <p:grpSpPr>
          <a:xfrm>
            <a:off x="27360" y="-720"/>
            <a:ext cx="2355480" cy="6852960"/>
            <a:chOff x="27360" y="-720"/>
            <a:chExt cx="2355480" cy="6852960"/>
          </a:xfrm>
        </p:grpSpPr>
        <p:sp>
          <p:nvSpPr>
            <p:cNvPr id="152"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3"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4"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5"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6"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7"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8"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59"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0"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1"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2"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3"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164"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5"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6" name="PlaceHolder 1"/>
          <p:cNvSpPr>
            <a:spLocks noGrp="1"/>
          </p:cNvSpPr>
          <p:nvPr>
            <p:ph type="ftr" idx="7"/>
          </p:nvPr>
        </p:nvSpPr>
        <p:spPr>
          <a:xfrm>
            <a:off x="2589120" y="6135840"/>
            <a:ext cx="76190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7" name="PlaceHolder 2"/>
          <p:cNvSpPr>
            <a:spLocks noGrp="1"/>
          </p:cNvSpPr>
          <p:nvPr>
            <p:ph type="sldNum" idx="8"/>
          </p:nvPr>
        </p:nvSpPr>
        <p:spPr>
          <a:xfrm>
            <a:off x="531720" y="787680"/>
            <a:ext cx="7786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2000" spc="-1" strike="noStrike">
                <a:solidFill>
                  <a:srgbClr val="feffff"/>
                </a:solidFill>
                <a:latin typeface="Century Gothic"/>
              </a:defRPr>
            </a:lvl1pPr>
          </a:lstStyle>
          <a:p>
            <a:pPr indent="0" algn="r">
              <a:lnSpc>
                <a:spcPct val="100000"/>
              </a:lnSpc>
              <a:buNone/>
              <a:tabLst>
                <a:tab algn="l" pos="0"/>
              </a:tabLst>
            </a:pPr>
            <a:fld id="{0F75894C-BB52-4E3E-8C70-F1838C3BB5DF}" type="slidenum">
              <a:rPr b="0" lang="en-US" sz="2000" spc="-1" strike="noStrike">
                <a:solidFill>
                  <a:srgbClr val="feffff"/>
                </a:solidFill>
                <a:latin typeface="Century Gothic"/>
              </a:rPr>
              <a:t>&lt;number&gt;</a:t>
            </a:fld>
            <a:endParaRPr b="0" lang="en-US" sz="2000" spc="-1" strike="noStrike">
              <a:solidFill>
                <a:srgbClr val="000000"/>
              </a:solidFill>
              <a:latin typeface="Times New Roman"/>
            </a:endParaRPr>
          </a:p>
        </p:txBody>
      </p:sp>
      <p:sp>
        <p:nvSpPr>
          <p:cNvPr id="168" name="PlaceHolder 3"/>
          <p:cNvSpPr>
            <a:spLocks noGrp="1"/>
          </p:cNvSpPr>
          <p:nvPr>
            <p:ph type="dt" idx="9"/>
          </p:nvPr>
        </p:nvSpPr>
        <p:spPr>
          <a:xfrm>
            <a:off x="10361520" y="6130440"/>
            <a:ext cx="1145160" cy="3693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3"/>
          <p:cNvSpPr/>
          <p:nvPr/>
        </p:nvSpPr>
        <p:spPr>
          <a:xfrm>
            <a:off x="3425760" y="1081800"/>
            <a:ext cx="5627160" cy="5520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rgbClr val="000000"/>
                </a:solidFill>
                <a:latin typeface="Times New Roman"/>
                <a:ea typeface="DejaVu Sans"/>
              </a:rPr>
              <a:t>Spam Email Classification using Machine Learning</a:t>
            </a:r>
            <a:endParaRPr b="0" lang="en-US" sz="2400" spc="-1" strike="noStrike">
              <a:solidFill>
                <a:srgbClr val="000000"/>
              </a:solidFill>
              <a:latin typeface="Arial"/>
            </a:endParaRPr>
          </a:p>
          <a:p>
            <a:pPr algn="ctr">
              <a:lnSpc>
                <a:spcPct val="100000"/>
              </a:lnSpc>
            </a:pPr>
            <a:r>
              <a:rPr b="0" lang="en-US" sz="2400" spc="-1" strike="noStrike">
                <a:solidFill>
                  <a:srgbClr val="000000"/>
                </a:solidFill>
                <a:latin typeface="Times New Roman"/>
                <a:ea typeface="DejaVu Sans"/>
              </a:rPr>
              <a:t>Review of Minor Project</a:t>
            </a:r>
            <a:endParaRPr b="0" lang="en-US" sz="2400" spc="-1" strike="noStrike">
              <a:solidFill>
                <a:srgbClr val="000000"/>
              </a:solidFill>
              <a:latin typeface="Arial"/>
            </a:endParaRPr>
          </a:p>
          <a:p>
            <a:pPr algn="ctr">
              <a:lnSpc>
                <a:spcPct val="100000"/>
              </a:lnSpc>
            </a:pPr>
            <a:r>
              <a:rPr b="0" lang="en-US" sz="2400" spc="-1" strike="noStrike">
                <a:solidFill>
                  <a:srgbClr val="000000"/>
                </a:solidFill>
                <a:latin typeface="Times New Roman"/>
                <a:ea typeface="DejaVu Sans"/>
              </a:rPr>
              <a:t>for E-3 2019 Admitted Batch</a:t>
            </a:r>
            <a:endParaRPr b="0" lang="en-US" sz="2400" spc="-1" strike="noStrike">
              <a:solidFill>
                <a:srgbClr val="000000"/>
              </a:solidFill>
              <a:latin typeface="Arial"/>
            </a:endParaRPr>
          </a:p>
          <a:p>
            <a:pPr algn="ctr">
              <a:lnSpc>
                <a:spcPct val="100000"/>
              </a:lnSpc>
            </a:pPr>
            <a:endParaRPr b="0" lang="en-US" sz="1050" spc="-1" strike="noStrike">
              <a:solidFill>
                <a:srgbClr val="000000"/>
              </a:solidFill>
              <a:latin typeface="Arial"/>
            </a:endParaRPr>
          </a:p>
          <a:p>
            <a:pPr algn="ctr">
              <a:lnSpc>
                <a:spcPct val="100000"/>
              </a:lnSpc>
            </a:pPr>
            <a:r>
              <a:rPr b="1" i="1" lang="en-US" sz="2000" spc="-1" strike="noStrike">
                <a:solidFill>
                  <a:srgbClr val="000000"/>
                </a:solidFill>
                <a:latin typeface="Times New Roman"/>
                <a:ea typeface="DejaVu Sans"/>
              </a:rPr>
              <a:t>Submitted as a part of Minor Project.</a:t>
            </a:r>
            <a:endParaRPr b="0" lang="en-US" sz="20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a:p>
            <a:pPr algn="ctr">
              <a:lnSpc>
                <a:spcPct val="100000"/>
              </a:lnSpc>
            </a:pPr>
            <a:r>
              <a:rPr b="1" lang="en-US" sz="1800" spc="-1" strike="noStrike">
                <a:solidFill>
                  <a:srgbClr val="000000"/>
                </a:solidFill>
                <a:latin typeface="Times New Roman"/>
                <a:ea typeface="Times New Roman"/>
              </a:rPr>
              <a:t>Amruta Telugu (S180995)</a:t>
            </a:r>
            <a:endParaRPr b="0" lang="en-US" sz="1800" spc="-1" strike="noStrike">
              <a:solidFill>
                <a:srgbClr val="000000"/>
              </a:solidFill>
              <a:latin typeface="Arial"/>
            </a:endParaRPr>
          </a:p>
          <a:p>
            <a:pPr algn="ctr">
              <a:lnSpc>
                <a:spcPct val="100000"/>
              </a:lnSpc>
            </a:pPr>
            <a:r>
              <a:rPr b="1" lang="en-US" sz="1800" spc="-1" strike="noStrike">
                <a:solidFill>
                  <a:srgbClr val="000000"/>
                </a:solidFill>
                <a:latin typeface="Times New Roman"/>
                <a:ea typeface="Times New Roman"/>
              </a:rPr>
              <a:t>Shireesha</a:t>
            </a:r>
            <a:r>
              <a:rPr b="1" lang="en-US" sz="16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Kundangi (S190942)</a:t>
            </a:r>
            <a:endParaRPr b="0" lang="en-US" sz="1800" spc="-1" strike="noStrike">
              <a:solidFill>
                <a:srgbClr val="000000"/>
              </a:solidFill>
              <a:latin typeface="Arial"/>
            </a:endParaRPr>
          </a:p>
          <a:p>
            <a:pPr algn="ctr">
              <a:lnSpc>
                <a:spcPct val="100000"/>
              </a:lnSpc>
            </a:pPr>
            <a:r>
              <a:rPr b="1" lang="en-US" sz="18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Sukanya Bandrapalli (S190767)</a:t>
            </a:r>
            <a:endParaRPr b="0" lang="en-US" sz="1800" spc="-1" strike="noStrike">
              <a:solidFill>
                <a:srgbClr val="000000"/>
              </a:solidFill>
              <a:latin typeface="Arial"/>
            </a:endParaRPr>
          </a:p>
          <a:p>
            <a:pPr algn="ctr">
              <a:lnSpc>
                <a:spcPct val="100000"/>
              </a:lnSpc>
            </a:pPr>
            <a:r>
              <a:rPr b="1" lang="en-US" sz="18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Natasha Divines Gudipudi  (S190252)</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2000" spc="-1" strike="noStrike">
                <a:solidFill>
                  <a:srgbClr val="000000"/>
                </a:solidFill>
                <a:latin typeface="Times New Roman"/>
                <a:ea typeface="Times New Roman"/>
              </a:rPr>
              <a:t>Under the Supervision of</a:t>
            </a:r>
            <a:endParaRPr b="0" lang="en-US" sz="2000" spc="-1" strike="noStrike">
              <a:solidFill>
                <a:srgbClr val="000000"/>
              </a:solidFill>
              <a:latin typeface="Arial"/>
            </a:endParaRPr>
          </a:p>
          <a:p>
            <a:pPr algn="ctr">
              <a:lnSpc>
                <a:spcPct val="100000"/>
              </a:lnSpc>
            </a:pPr>
            <a:r>
              <a:rPr b="1" lang="en-IN" sz="2400" spc="-1" strike="noStrike">
                <a:solidFill>
                  <a:srgbClr val="000000"/>
                </a:solidFill>
                <a:latin typeface="Times New Roman"/>
                <a:ea typeface="Times New Roman"/>
              </a:rPr>
              <a:t>Mr. S. Satish Kumar M. Tech,(Ph.D)</a:t>
            </a:r>
            <a:endParaRPr b="0" lang="en-US" sz="2400" spc="-1" strike="noStrike">
              <a:solidFill>
                <a:srgbClr val="000000"/>
              </a:solidFill>
              <a:latin typeface="Arial"/>
            </a:endParaRPr>
          </a:p>
          <a:p>
            <a:pPr algn="ctr">
              <a:lnSpc>
                <a:spcPct val="100000"/>
              </a:lnSpc>
            </a:pPr>
            <a:r>
              <a:rPr b="0" lang="en-US" sz="1600" spc="-1" strike="noStrike">
                <a:solidFill>
                  <a:srgbClr val="000000"/>
                </a:solidFill>
                <a:latin typeface="Times New Roman"/>
                <a:ea typeface="Times New Roman"/>
              </a:rPr>
              <a:t>Assistant Professor</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lang="en-US" sz="1600" spc="-1" strike="noStrike">
                <a:solidFill>
                  <a:srgbClr val="000000"/>
                </a:solidFill>
                <a:latin typeface="Times New Roman"/>
                <a:ea typeface="Times New Roman"/>
              </a:rPr>
              <a:t>Department of Computer Science and Engineering.</a:t>
            </a:r>
            <a:endParaRPr b="0" lang="en-US" sz="1600" spc="-1" strike="noStrike">
              <a:solidFill>
                <a:srgbClr val="000000"/>
              </a:solidFill>
              <a:latin typeface="Arial"/>
            </a:endParaRPr>
          </a:p>
          <a:p>
            <a:pPr algn="ctr">
              <a:lnSpc>
                <a:spcPct val="100000"/>
              </a:lnSpc>
            </a:pPr>
            <a:r>
              <a:rPr b="0" lang="en-US" sz="1600" spc="-1" strike="noStrike">
                <a:solidFill>
                  <a:srgbClr val="000000"/>
                </a:solidFill>
                <a:latin typeface="Times New Roman"/>
                <a:ea typeface="Times New Roman"/>
              </a:rPr>
              <a:t>Rajiv Gandhi University of Knowledge Technologies</a:t>
            </a:r>
            <a:endParaRPr b="0" lang="en-US" sz="1600" spc="-1" strike="noStrike">
              <a:solidFill>
                <a:srgbClr val="000000"/>
              </a:solidFill>
              <a:latin typeface="Arial"/>
            </a:endParaRPr>
          </a:p>
          <a:p>
            <a:pPr algn="ctr">
              <a:lnSpc>
                <a:spcPct val="100000"/>
              </a:lnSpc>
            </a:pPr>
            <a:r>
              <a:rPr b="0" lang="en-US" sz="2000" spc="-1" strike="noStrike">
                <a:solidFill>
                  <a:srgbClr val="000000"/>
                </a:solidFill>
                <a:latin typeface="Times New Roman"/>
                <a:ea typeface="Times New Roman"/>
              </a:rPr>
              <a:t>Srikakulam – 532402</a:t>
            </a:r>
            <a:endParaRPr b="0" lang="en-US" sz="2000" spc="-1" strike="noStrike">
              <a:solidFill>
                <a:srgbClr val="000000"/>
              </a:solidFill>
              <a:latin typeface="Arial"/>
            </a:endParaRPr>
          </a:p>
        </p:txBody>
      </p:sp>
      <p:pic>
        <p:nvPicPr>
          <p:cNvPr id="208" name="Picture 4" descr=""/>
          <p:cNvPicPr/>
          <p:nvPr/>
        </p:nvPicPr>
        <p:blipFill>
          <a:blip r:embed="rId1"/>
          <a:stretch/>
        </p:blipFill>
        <p:spPr>
          <a:xfrm>
            <a:off x="5393160" y="0"/>
            <a:ext cx="1254240" cy="1080720"/>
          </a:xfrm>
          <a:prstGeom prst="rect">
            <a:avLst/>
          </a:prstGeom>
          <a:ln w="0">
            <a:noFill/>
          </a:ln>
          <a:effectLst>
            <a:glow rad="88920">
              <a:srgbClr val="ffffff">
                <a:alpha val="84000"/>
              </a:srgbClr>
            </a:glo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000000"/>
                </a:solidFill>
                <a:latin typeface="Times New Roman"/>
              </a:rPr>
              <a:t>References</a:t>
            </a:r>
            <a:endParaRPr b="0" lang="en-US" sz="3600" spc="-1" strike="noStrike">
              <a:solidFill>
                <a:srgbClr val="000000"/>
              </a:solidFill>
              <a:latin typeface="Arial"/>
            </a:endParaRPr>
          </a:p>
        </p:txBody>
      </p:sp>
      <p:sp>
        <p:nvSpPr>
          <p:cNvPr id="228" name="PlaceHolder 2"/>
          <p:cNvSpPr>
            <a:spLocks noGrp="1"/>
          </p:cNvSpPr>
          <p:nvPr>
            <p:ph/>
          </p:nvPr>
        </p:nvSpPr>
        <p:spPr>
          <a:xfrm>
            <a:off x="2589120" y="2133720"/>
            <a:ext cx="8914320" cy="3776400"/>
          </a:xfrm>
          <a:prstGeom prst="rect">
            <a:avLst/>
          </a:prstGeom>
          <a:noFill/>
          <a:ln w="0">
            <a:noFill/>
          </a:ln>
        </p:spPr>
        <p:txBody>
          <a:bodyPr lIns="90000" rIns="90000" tIns="45000" bIns="45000" anchor="t">
            <a:normAutofit/>
          </a:bodyPr>
          <a:p>
            <a:pPr marL="370440" indent="-370440">
              <a:lnSpc>
                <a:spcPct val="100000"/>
              </a:lnSpc>
              <a:spcBef>
                <a:spcPts val="1001"/>
              </a:spcBef>
              <a:buClr>
                <a:srgbClr val="a53010"/>
              </a:buClr>
              <a:buFont typeface="Wingdings 3" charset="2"/>
              <a:buChar char=""/>
            </a:pPr>
            <a:r>
              <a:rPr b="0" lang="en-IN" sz="1800" spc="-1" strike="noStrike" u="sng">
                <a:solidFill>
                  <a:srgbClr val="fb4a18"/>
                </a:solidFill>
                <a:uFillTx/>
                <a:latin typeface="Century Gothic"/>
              </a:rPr>
              <a:t> </a:t>
            </a:r>
            <a:r>
              <a:rPr b="0" lang="en-IN" sz="1800" spc="-1" strike="noStrike" u="sng">
                <a:solidFill>
                  <a:srgbClr val="fb4a18"/>
                </a:solidFill>
                <a:uFillTx/>
                <a:latin typeface="Century Gothic"/>
              </a:rPr>
              <a:t>What is Email Spam?. (2017). [Blog] comm100. Available at:</a:t>
            </a:r>
            <a:endParaRPr b="0" lang="en-US" sz="1800" spc="-1" strike="noStrike">
              <a:solidFill>
                <a:srgbClr val="000000"/>
              </a:solidFill>
              <a:latin typeface="Arial"/>
            </a:endParaRPr>
          </a:p>
          <a:p>
            <a:pPr marL="370440" indent="0">
              <a:lnSpc>
                <a:spcPct val="100000"/>
              </a:lnSpc>
              <a:spcBef>
                <a:spcPts val="1001"/>
              </a:spcBef>
              <a:buNone/>
              <a:tabLst>
                <a:tab algn="l" pos="0"/>
              </a:tabLst>
            </a:pPr>
            <a:r>
              <a:rPr b="0" lang="en-IN" sz="1800" spc="-1" strike="noStrike" u="sng">
                <a:solidFill>
                  <a:srgbClr val="fb4a18"/>
                </a:solidFill>
                <a:uFillTx/>
                <a:latin typeface="Century Gothic"/>
              </a:rPr>
              <a:t>https://emailmarketing.comm100.com/email-marketing-ebook/email- spam.aspx [Accessed 27 Aug. 2017].</a:t>
            </a:r>
            <a:endParaRPr b="0" lang="en-US" sz="1800" spc="-1" strike="noStrike">
              <a:solidFill>
                <a:srgbClr val="000000"/>
              </a:solidFill>
              <a:latin typeface="Arial"/>
            </a:endParaRPr>
          </a:p>
          <a:p>
            <a:pPr marL="370440" indent="-370440">
              <a:lnSpc>
                <a:spcPct val="100000"/>
              </a:lnSpc>
              <a:spcBef>
                <a:spcPts val="1001"/>
              </a:spcBef>
              <a:buClr>
                <a:srgbClr val="a53010"/>
              </a:buClr>
              <a:buFont typeface="Wingdings 3" charset="2"/>
              <a:buChar char=""/>
              <a:tabLst>
                <a:tab algn="l" pos="0"/>
              </a:tabLst>
            </a:pPr>
            <a:r>
              <a:rPr b="0" lang="en-IN" sz="1800" spc="-1" strike="noStrike" u="sng">
                <a:solidFill>
                  <a:srgbClr val="fb4a18"/>
                </a:solidFill>
                <a:uFillTx/>
                <a:latin typeface="Century Gothic"/>
              </a:rPr>
              <a:t>https://ieeexplore.ieee.org/document/7851079</a:t>
            </a:r>
            <a:endParaRPr b="0" lang="en-US" sz="1800" spc="-1" strike="noStrike">
              <a:solidFill>
                <a:srgbClr val="000000"/>
              </a:solidFill>
              <a:latin typeface="Arial"/>
            </a:endParaRPr>
          </a:p>
          <a:p>
            <a:pPr marL="370440" indent="-370440">
              <a:lnSpc>
                <a:spcPct val="100000"/>
              </a:lnSpc>
              <a:spcBef>
                <a:spcPts val="1001"/>
              </a:spcBef>
              <a:buClr>
                <a:srgbClr val="a53010"/>
              </a:buClr>
              <a:buFont typeface="Wingdings 3" charset="2"/>
              <a:buChar char=""/>
              <a:tabLst>
                <a:tab algn="l" pos="0"/>
              </a:tabLst>
            </a:pPr>
            <a:r>
              <a:rPr b="0" lang="en-IN" sz="1800" spc="-1" strike="noStrike" u="sng">
                <a:solidFill>
                  <a:srgbClr val="fb4a18"/>
                </a:solidFill>
                <a:uFillTx/>
                <a:latin typeface="Century Gothic"/>
              </a:rPr>
              <a:t>https://ieeexplore.ieee.org/document/9334020</a:t>
            </a:r>
            <a:endParaRPr b="0" lang="en-US" sz="18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63520" y="668520"/>
            <a:ext cx="12259440" cy="2202840"/>
          </a:xfrm>
          <a:prstGeom prst="rect">
            <a:avLst/>
          </a:prstGeom>
          <a:noFill/>
          <a:ln w="0">
            <a:noFill/>
          </a:ln>
        </p:spPr>
        <p:txBody>
          <a:bodyPr lIns="0" rIns="0" tIns="0" bIns="0" anchor="b">
            <a:normAutofit/>
          </a:bodyPr>
          <a:p>
            <a:pPr indent="0">
              <a:lnSpc>
                <a:spcPct val="100000"/>
              </a:lnSpc>
              <a:buNone/>
              <a:tabLst>
                <a:tab algn="l" pos="0"/>
              </a:tabLst>
            </a:pPr>
            <a:r>
              <a:rPr b="1" lang="en-US" sz="6000" spc="-1" strike="noStrike">
                <a:solidFill>
                  <a:srgbClr val="262626"/>
                </a:solidFill>
                <a:latin typeface="Times New Roman"/>
              </a:rPr>
              <a:t>              </a:t>
            </a:r>
            <a:r>
              <a:rPr b="1" lang="en-US" sz="6000" spc="-1" strike="noStrike">
                <a:solidFill>
                  <a:srgbClr val="262626"/>
                </a:solidFill>
                <a:latin typeface="Times New Roman"/>
              </a:rPr>
              <a:t>Spam Email Classification</a:t>
            </a:r>
            <a:endParaRPr b="1" lang="en-US" sz="6000" spc="-1" strike="noStrike">
              <a:solidFill>
                <a:srgbClr val="000000"/>
              </a:solidFill>
              <a:latin typeface="Arial"/>
            </a:endParaRPr>
          </a:p>
        </p:txBody>
      </p:sp>
      <p:sp>
        <p:nvSpPr>
          <p:cNvPr id="210" name="PlaceHolder 2"/>
          <p:cNvSpPr>
            <a:spLocks noGrp="1"/>
          </p:cNvSpPr>
          <p:nvPr>
            <p:ph type="subTitle"/>
          </p:nvPr>
        </p:nvSpPr>
        <p:spPr>
          <a:xfrm>
            <a:off x="4281120" y="3691800"/>
            <a:ext cx="7540200" cy="2403000"/>
          </a:xfrm>
          <a:prstGeom prst="rect">
            <a:avLst/>
          </a:prstGeom>
          <a:noFill/>
          <a:ln w="0">
            <a:noFill/>
          </a:ln>
        </p:spPr>
        <p:txBody>
          <a:bodyPr lIns="0" rIns="0" tIns="0" bIns="0" anchor="t">
            <a:normAutofit/>
          </a:bodyPr>
          <a:p>
            <a:pPr indent="0" algn="just">
              <a:lnSpc>
                <a:spcPct val="100000"/>
              </a:lnSpc>
              <a:spcBef>
                <a:spcPts val="1001"/>
              </a:spcBef>
              <a:buNone/>
              <a:tabLst>
                <a:tab algn="l" pos="0"/>
              </a:tabLst>
            </a:pPr>
            <a:r>
              <a:rPr b="1" lang="en-US" sz="2000" spc="-1" strike="noStrike">
                <a:solidFill>
                  <a:schemeClr val="accent1"/>
                </a:solidFill>
                <a:latin typeface="Century Gothic"/>
              </a:rPr>
              <a:t>  </a:t>
            </a:r>
            <a:endParaRPr b="0" lang="en-US" sz="2000" spc="-1" strike="noStrike">
              <a:solidFill>
                <a:srgbClr val="000000"/>
              </a:solidFill>
              <a:latin typeface="Arial"/>
            </a:endParaRPr>
          </a:p>
        </p:txBody>
      </p:sp>
      <p:sp>
        <p:nvSpPr>
          <p:cNvPr id="211" name="Text Box 3"/>
          <p:cNvSpPr/>
          <p:nvPr/>
        </p:nvSpPr>
        <p:spPr>
          <a:xfrm>
            <a:off x="8032680" y="4411440"/>
            <a:ext cx="4062960" cy="973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Century Gothic"/>
                <a:ea typeface="DejaVu Sans"/>
              </a:rPr>
              <a:t>TEAM MEMBERS: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212" name=""/>
          <p:cNvSpPr/>
          <p:nvPr/>
        </p:nvSpPr>
        <p:spPr>
          <a:xfrm>
            <a:off x="7925400" y="4992120"/>
            <a:ext cx="3895920" cy="11026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Times New Roman"/>
                <a:ea typeface="Times New Roman"/>
              </a:rPr>
              <a:t>Amruta Telugu                     (S180995)</a:t>
            </a:r>
            <a:endParaRPr b="0" lang="en-US" sz="1800" spc="-1" strike="noStrike">
              <a:solidFill>
                <a:srgbClr val="000000"/>
              </a:solidFill>
              <a:latin typeface="Arial"/>
            </a:endParaRPr>
          </a:p>
          <a:p>
            <a:pPr algn="just">
              <a:lnSpc>
                <a:spcPct val="100000"/>
              </a:lnSpc>
            </a:pPr>
            <a:r>
              <a:rPr b="0" lang="en-US" sz="1800" spc="-1" strike="noStrike">
                <a:solidFill>
                  <a:srgbClr val="000000"/>
                </a:solidFill>
                <a:latin typeface="Times New Roman"/>
                <a:ea typeface="Times New Roman"/>
              </a:rPr>
              <a:t>Shireesha</a:t>
            </a:r>
            <a:r>
              <a:rPr b="0" lang="en-US" sz="16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Kundangi             (S190942)</a:t>
            </a:r>
            <a:endParaRPr b="0" lang="en-US" sz="1800" spc="-1" strike="noStrike">
              <a:solidFill>
                <a:srgbClr val="000000"/>
              </a:solidFill>
              <a:latin typeface="Arial"/>
            </a:endParaRPr>
          </a:p>
          <a:p>
            <a:pPr algn="just">
              <a:lnSpc>
                <a:spcPct val="100000"/>
              </a:lnSpc>
            </a:pPr>
            <a:r>
              <a:rPr b="0" lang="en-US" sz="1800" spc="-1" strike="noStrike">
                <a:solidFill>
                  <a:srgbClr val="000000"/>
                </a:solidFill>
                <a:latin typeface="Times New Roman"/>
                <a:ea typeface="Times New Roman"/>
              </a:rPr>
              <a:t>Sukanya Bandrapalli            (S190767)</a:t>
            </a:r>
            <a:endParaRPr b="0" lang="en-US" sz="1800" spc="-1" strike="noStrike">
              <a:solidFill>
                <a:srgbClr val="000000"/>
              </a:solidFill>
              <a:latin typeface="Arial"/>
            </a:endParaRPr>
          </a:p>
          <a:p>
            <a:pPr algn="just">
              <a:lnSpc>
                <a:spcPct val="100000"/>
              </a:lnSpc>
            </a:pPr>
            <a:r>
              <a:rPr b="0" lang="en-US" sz="1800" spc="-1" strike="noStrike">
                <a:solidFill>
                  <a:srgbClr val="000000"/>
                </a:solidFill>
                <a:latin typeface="Times New Roman"/>
                <a:ea typeface="Times New Roman"/>
              </a:rPr>
              <a:t>Natasha Divines Gudipudi   (S190252)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2266560" y="360720"/>
            <a:ext cx="9236880" cy="1543320"/>
          </a:xfrm>
          <a:prstGeom prst="rect">
            <a:avLst/>
          </a:prstGeom>
          <a:noFill/>
          <a:ln w="0">
            <a:noFill/>
          </a:ln>
        </p:spPr>
        <p:txBody>
          <a:bodyPr lIns="90000" rIns="90000" tIns="45000" bIns="45000" anchor="t">
            <a:noAutofit/>
          </a:bodyPr>
          <a:p>
            <a:pPr indent="0">
              <a:lnSpc>
                <a:spcPct val="100000"/>
              </a:lnSpc>
              <a:buNone/>
              <a:tabLst>
                <a:tab algn="l" pos="0"/>
              </a:tabLst>
            </a:pPr>
            <a:r>
              <a:rPr b="1" lang="en-US" sz="3600" spc="-1" strike="noStrike">
                <a:solidFill>
                  <a:srgbClr val="262626"/>
                </a:solidFill>
                <a:latin typeface="Times New Roman"/>
              </a:rPr>
              <a:t>ABSTRACT</a:t>
            </a:r>
            <a:endParaRPr b="0" lang="en-US" sz="3600" spc="-1" strike="noStrike">
              <a:solidFill>
                <a:srgbClr val="000000"/>
              </a:solidFill>
              <a:latin typeface="Arial"/>
            </a:endParaRPr>
          </a:p>
        </p:txBody>
      </p:sp>
      <p:sp>
        <p:nvSpPr>
          <p:cNvPr id="214" name="PlaceHolder 2"/>
          <p:cNvSpPr>
            <a:spLocks noGrp="1"/>
          </p:cNvSpPr>
          <p:nvPr>
            <p:ph/>
          </p:nvPr>
        </p:nvSpPr>
        <p:spPr>
          <a:xfrm>
            <a:off x="2266560" y="1609920"/>
            <a:ext cx="9477720" cy="5021640"/>
          </a:xfrm>
          <a:prstGeom prst="rect">
            <a:avLst/>
          </a:prstGeom>
          <a:noFill/>
          <a:ln w="0">
            <a:noFill/>
          </a:ln>
        </p:spPr>
        <p:txBody>
          <a:bodyPr lIns="90000" rIns="90000" tIns="45000" bIns="45000" anchor="t">
            <a:noAutofit/>
          </a:bodyPr>
          <a:p>
            <a:pPr indent="0" algn="just">
              <a:lnSpc>
                <a:spcPct val="100000"/>
              </a:lnSpc>
              <a:spcBef>
                <a:spcPts val="1001"/>
              </a:spcBef>
              <a:buNone/>
              <a:tabLst>
                <a:tab algn="l" pos="0"/>
              </a:tabLst>
            </a:pPr>
            <a:r>
              <a:rPr b="0" lang="en-US" sz="1800" spc="-1" strike="noStrike">
                <a:solidFill>
                  <a:srgbClr val="000000"/>
                </a:solidFill>
                <a:latin typeface="Times New Roman"/>
              </a:rPr>
              <a:t>In this generation, we are facing a lot through the internet. There are many pros and cons, but cons get the first place comparatively. People are using them for illegal and unethical conduct, phishing and fraud. Email is one such communication medium that comes to mind when we think of secure communication. For example, people receive both spam and important mail. Here, there is some chance that we ignore the important mail. Because important mails are less compared to spam mail, For solving this kind of problem, we need some method that filters spam and non-spam (important) mail. So, it is needed to identify those spam emails that are fraud. This project will identify those spam by using machine learning algorithms. Nowadays, machine learning methods have been able to detect and filter out spam emails.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000000"/>
                </a:solidFill>
                <a:latin typeface="Times New Roman"/>
              </a:rPr>
              <a:t>INTRODUCTION</a:t>
            </a:r>
            <a:endParaRPr b="0" lang="en-US" sz="3600" spc="-1" strike="noStrike">
              <a:solidFill>
                <a:srgbClr val="000000"/>
              </a:solidFill>
              <a:latin typeface="Arial"/>
            </a:endParaRPr>
          </a:p>
        </p:txBody>
      </p:sp>
      <p:sp>
        <p:nvSpPr>
          <p:cNvPr id="216" name="PlaceHolder 2"/>
          <p:cNvSpPr>
            <a:spLocks noGrp="1"/>
          </p:cNvSpPr>
          <p:nvPr>
            <p:ph/>
          </p:nvPr>
        </p:nvSpPr>
        <p:spPr>
          <a:xfrm>
            <a:off x="2697120" y="2133720"/>
            <a:ext cx="8914320" cy="3776400"/>
          </a:xfrm>
          <a:prstGeom prst="rect">
            <a:avLst/>
          </a:prstGeom>
          <a:noFill/>
          <a:ln w="0">
            <a:noFill/>
          </a:ln>
        </p:spPr>
        <p:txBody>
          <a:bodyPr lIns="90000" rIns="90000" tIns="45000" bIns="45000" anchor="t">
            <a:normAutofit/>
          </a:bodyPr>
          <a:p>
            <a:pPr indent="0" algn="just">
              <a:lnSpc>
                <a:spcPct val="100000"/>
              </a:lnSpc>
              <a:spcBef>
                <a:spcPts val="1001"/>
              </a:spcBef>
              <a:buNone/>
              <a:tabLst>
                <a:tab algn="l" pos="0"/>
              </a:tabLst>
            </a:pPr>
            <a:r>
              <a:rPr b="0" lang="en-IN" sz="2000" spc="-1" strike="noStrike">
                <a:solidFill>
                  <a:srgbClr val="000000"/>
                </a:solidFill>
                <a:latin typeface="Times New Roman"/>
              </a:rPr>
              <a:t>In this era of information technology, information sharing has become very easy and fast. No one wants to receive emails not related to their interests because they waste receivers time and resources. Spam is any irrelevant and unwanted message or email</a:t>
            </a:r>
            <a:endParaRPr b="0" lang="en-US" sz="2000" spc="-1" strike="noStrike">
              <a:solidFill>
                <a:srgbClr val="000000"/>
              </a:solidFill>
              <a:latin typeface="Arial"/>
            </a:endParaRPr>
          </a:p>
          <a:p>
            <a:pPr indent="0" algn="just">
              <a:lnSpc>
                <a:spcPct val="100000"/>
              </a:lnSpc>
              <a:spcBef>
                <a:spcPts val="1001"/>
              </a:spcBef>
              <a:buNone/>
              <a:tabLst>
                <a:tab algn="l" pos="0"/>
              </a:tabLst>
            </a:pPr>
            <a:r>
              <a:rPr b="0" lang="en-IN" sz="2000" spc="-1" strike="noStrike">
                <a:solidFill>
                  <a:srgbClr val="000000"/>
                </a:solidFill>
                <a:latin typeface="Times New Roman"/>
              </a:rPr>
              <a:t>sent by the attacker to a significant number of recipients by using email or any other medium of information sharing. It has been found that many users have experienced financial losses as victims of email scams and others. </a:t>
            </a:r>
            <a:endParaRPr b="0" lang="en-US" sz="2000" spc="-1" strike="noStrike">
              <a:solidFill>
                <a:srgbClr val="000000"/>
              </a:solidFill>
              <a:latin typeface="Arial"/>
            </a:endParaRPr>
          </a:p>
          <a:p>
            <a:pPr indent="0" algn="just">
              <a:lnSpc>
                <a:spcPct val="100000"/>
              </a:lnSpc>
              <a:spcBef>
                <a:spcPts val="1001"/>
              </a:spcBef>
              <a:buNone/>
              <a:tabLst>
                <a:tab algn="l" pos="0"/>
              </a:tabLst>
            </a:pPr>
            <a:r>
              <a:rPr b="0" lang="en-IN" sz="2000" spc="-1" strike="noStrike">
                <a:solidFill>
                  <a:srgbClr val="000000"/>
                </a:solidFill>
                <a:latin typeface="Times New Roman"/>
              </a:rPr>
              <a:t>Spam mail is mainly meant as unnecessary or junk mail, where it causes issues for the users like spreading malware, typically advertising, and so on. Which exponential growth of the emails and unwanted emails using machine learning techniques.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000000"/>
                </a:solidFill>
                <a:latin typeface="Times New Roman"/>
              </a:rPr>
              <a:t>PROBLEM STATEMENT</a:t>
            </a:r>
            <a:endParaRPr b="0" lang="en-US" sz="3600" spc="-1" strike="noStrike">
              <a:solidFill>
                <a:srgbClr val="000000"/>
              </a:solidFill>
              <a:latin typeface="Arial"/>
            </a:endParaRPr>
          </a:p>
        </p:txBody>
      </p:sp>
      <p:sp>
        <p:nvSpPr>
          <p:cNvPr id="218" name="PlaceHolder 2"/>
          <p:cNvSpPr>
            <a:spLocks noGrp="1"/>
          </p:cNvSpPr>
          <p:nvPr>
            <p:ph/>
          </p:nvPr>
        </p:nvSpPr>
        <p:spPr>
          <a:xfrm>
            <a:off x="2589120" y="2133720"/>
            <a:ext cx="8914320" cy="3776400"/>
          </a:xfrm>
          <a:prstGeom prst="rect">
            <a:avLst/>
          </a:prstGeom>
          <a:noFill/>
          <a:ln w="0">
            <a:noFill/>
          </a:ln>
        </p:spPr>
        <p:txBody>
          <a:bodyPr lIns="90000" rIns="90000" tIns="45000" bIns="45000" anchor="t">
            <a:normAutofit/>
          </a:bodyPr>
          <a:p>
            <a:pPr marL="432000" indent="0" algn="just">
              <a:lnSpc>
                <a:spcPct val="100000"/>
              </a:lnSpc>
              <a:spcBef>
                <a:spcPts val="1001"/>
              </a:spcBef>
              <a:buNone/>
              <a:tabLst>
                <a:tab algn="l" pos="0"/>
              </a:tabLst>
            </a:pPr>
            <a:r>
              <a:rPr b="0" lang="en-IN" sz="2400" spc="-1" strike="noStrike">
                <a:solidFill>
                  <a:srgbClr val="000000"/>
                </a:solidFill>
                <a:latin typeface="Times New Roman"/>
              </a:rPr>
              <a:t>Spammers are in continuous war with Email service providers. Email service providers implement various spam filtering methods to retain their users, and spammers are continuously changing patterns, using various embedding tricks to get through filtering.These filters can never be too aggressive because a slight misclassification may lead to important information loss for consumer. A rigid filtering method with additional reinforcements is needed to tackle this problem.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262626"/>
                </a:solidFill>
                <a:latin typeface="Times New Roman"/>
              </a:rPr>
              <a:t>OBJECTIVES</a:t>
            </a:r>
            <a:endParaRPr b="0" lang="en-US" sz="3600" spc="-1" strike="noStrike">
              <a:solidFill>
                <a:srgbClr val="000000"/>
              </a:solidFill>
              <a:latin typeface="Arial"/>
            </a:endParaRPr>
          </a:p>
        </p:txBody>
      </p:sp>
      <p:sp>
        <p:nvSpPr>
          <p:cNvPr id="220" name="PlaceHolder 2"/>
          <p:cNvSpPr>
            <a:spLocks noGrp="1"/>
          </p:cNvSpPr>
          <p:nvPr>
            <p:ph/>
          </p:nvPr>
        </p:nvSpPr>
        <p:spPr>
          <a:xfrm>
            <a:off x="2593080" y="1442520"/>
            <a:ext cx="8910720" cy="4467600"/>
          </a:xfrm>
          <a:prstGeom prst="rect">
            <a:avLst/>
          </a:prstGeom>
          <a:noFill/>
          <a:ln w="0">
            <a:noFill/>
          </a:ln>
        </p:spPr>
        <p:txBody>
          <a:bodyPr lIns="90000" rIns="90000" tIns="45000" bIns="45000" anchor="t">
            <a:noAutofit/>
          </a:bodyPr>
          <a:p>
            <a:pPr marL="343080" indent="-343080" algn="just">
              <a:lnSpc>
                <a:spcPct val="100000"/>
              </a:lnSpc>
              <a:spcBef>
                <a:spcPts val="1001"/>
              </a:spcBef>
              <a:buClr>
                <a:srgbClr val="a53010"/>
              </a:buClr>
              <a:buFont typeface="Wingdings 3" charset="2"/>
              <a:buChar char=""/>
            </a:pPr>
            <a:r>
              <a:rPr b="0" lang="en-US" sz="2000" spc="-1" strike="noStrike">
                <a:solidFill>
                  <a:srgbClr val="000000"/>
                </a:solidFill>
                <a:latin typeface="Times New Roman"/>
              </a:rPr>
              <a:t>“</a:t>
            </a:r>
            <a:r>
              <a:rPr b="0" lang="en-US" sz="2000" spc="-1" strike="noStrike">
                <a:solidFill>
                  <a:srgbClr val="000000"/>
                </a:solidFill>
                <a:latin typeface="Times New Roman"/>
              </a:rPr>
              <a:t>Spam E-mail Classification” evaluates spam mails and ham mails (legitimate mails).</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US" sz="2000" spc="-1" strike="noStrike">
                <a:solidFill>
                  <a:srgbClr val="000000"/>
                </a:solidFill>
                <a:latin typeface="Times New Roman"/>
              </a:rPr>
              <a:t>In the future,, the user can check the mail without getting annoyed, which can save a lot of time. Our project is to develop a system that accurately analyzes and classifies the mail.</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US" sz="2000" spc="-1" strike="noStrike">
                <a:solidFill>
                  <a:srgbClr val="000000"/>
                </a:solidFill>
                <a:latin typeface="Times New Roman"/>
              </a:rPr>
              <a:t>Spam mail is not your typical mail but a dangerous tool for marketing. One click on those emails is enough for a virus to crawl into laptops. </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US" sz="2000" spc="-1" strike="noStrike">
                <a:solidFill>
                  <a:srgbClr val="000000"/>
                </a:solidFill>
                <a:latin typeface="Times New Roman"/>
              </a:rPr>
              <a:t>Sometimes these malicious emails can give access to a hacker who instead steals or hacks the entire system. This may cause some serious problems, especially for those working for companies.</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US" sz="2000" spc="-1" strike="noStrike">
                <a:solidFill>
                  <a:srgbClr val="000000"/>
                </a:solidFill>
                <a:latin typeface="Times New Roman"/>
              </a:rPr>
              <a:t>It can save some time, as the user need not search for important mail in the piles of spam mail.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567520" y="666720"/>
            <a:ext cx="9932400" cy="74592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262626"/>
                </a:solidFill>
                <a:latin typeface="Times New Roman"/>
              </a:rPr>
              <a:t>Existing Models</a:t>
            </a:r>
            <a:endParaRPr b="0" lang="en-US" sz="3600" spc="-1" strike="noStrike">
              <a:solidFill>
                <a:srgbClr val="000000"/>
              </a:solidFill>
              <a:latin typeface="Arial"/>
            </a:endParaRPr>
          </a:p>
        </p:txBody>
      </p:sp>
      <p:sp>
        <p:nvSpPr>
          <p:cNvPr id="222" name="PlaceHolder 2"/>
          <p:cNvSpPr>
            <a:spLocks noGrp="1"/>
          </p:cNvSpPr>
          <p:nvPr>
            <p:ph/>
          </p:nvPr>
        </p:nvSpPr>
        <p:spPr>
          <a:xfrm>
            <a:off x="2531520" y="1674360"/>
            <a:ext cx="9018000" cy="4171320"/>
          </a:xfrm>
          <a:prstGeom prst="rect">
            <a:avLst/>
          </a:prstGeom>
          <a:noFill/>
          <a:ln w="0">
            <a:noFill/>
          </a:ln>
        </p:spPr>
        <p:txBody>
          <a:bodyPr lIns="90000" rIns="90000" tIns="45000" bIns="45000" anchor="t">
            <a:noAutofit/>
          </a:bodyPr>
          <a:p>
            <a:pPr marL="343080" indent="-343080">
              <a:lnSpc>
                <a:spcPct val="100000"/>
              </a:lnSpc>
              <a:spcBef>
                <a:spcPts val="1001"/>
              </a:spcBef>
              <a:buClr>
                <a:srgbClr val="a53010"/>
              </a:buClr>
              <a:buFont typeface="Wingdings 3" charset="2"/>
              <a:buChar char=""/>
            </a:pPr>
            <a:r>
              <a:rPr b="0" lang="en-IN" sz="2400" spc="-1" strike="noStrike">
                <a:solidFill>
                  <a:srgbClr val="000000"/>
                </a:solidFill>
                <a:latin typeface="Times New Roman"/>
              </a:rPr>
              <a:t>Email Spam Classifier based on Machine Learning Techniques had done by using SVM ,Reinforcement Learning ,Gradient Boosting and Decision Tree.</a:t>
            </a:r>
            <a:endParaRPr b="0" lang="en-US" sz="2400" spc="-1" strike="noStrike">
              <a:solidFill>
                <a:srgbClr val="000000"/>
              </a:solidFill>
              <a:latin typeface="Arial"/>
            </a:endParaRPr>
          </a:p>
          <a:p>
            <a:pPr marL="343080" indent="-343080">
              <a:lnSpc>
                <a:spcPct val="100000"/>
              </a:lnSpc>
              <a:spcBef>
                <a:spcPts val="1001"/>
              </a:spcBef>
              <a:buClr>
                <a:srgbClr val="a53010"/>
              </a:buClr>
              <a:buFont typeface="Wingdings 3" charset="2"/>
              <a:buChar char=""/>
            </a:pPr>
            <a:r>
              <a:rPr b="0" lang="en-IN" sz="2400" spc="-1" strike="noStrike">
                <a:solidFill>
                  <a:srgbClr val="000000"/>
                </a:solidFill>
                <a:latin typeface="Times New Roman"/>
              </a:rPr>
              <a:t>SVM had an average accuracy of 86.6%.</a:t>
            </a:r>
            <a:endParaRPr b="0" lang="en-US" sz="2400" spc="-1" strike="noStrike">
              <a:solidFill>
                <a:srgbClr val="000000"/>
              </a:solidFill>
              <a:latin typeface="Arial"/>
            </a:endParaRPr>
          </a:p>
          <a:p>
            <a:pPr marL="343080" indent="-343080">
              <a:lnSpc>
                <a:spcPct val="100000"/>
              </a:lnSpc>
              <a:spcBef>
                <a:spcPts val="1001"/>
              </a:spcBef>
              <a:buClr>
                <a:srgbClr val="a53010"/>
              </a:buClr>
              <a:buFont typeface="Wingdings 3" charset="2"/>
              <a:buChar char=""/>
            </a:pPr>
            <a:r>
              <a:rPr b="0" lang="en-IN" sz="2400" spc="-1" strike="noStrike">
                <a:solidFill>
                  <a:srgbClr val="000000"/>
                </a:solidFill>
                <a:latin typeface="Times New Roman"/>
              </a:rPr>
              <a:t>It had good accuracy when compared to the other algorithms in proposed system.</a:t>
            </a:r>
            <a:endParaRPr b="0" lang="en-US" sz="24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a:p>
            <a:pPr indent="0">
              <a:lnSpc>
                <a:spcPct val="100000"/>
              </a:lnSpc>
              <a:spcBef>
                <a:spcPts val="1001"/>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262626"/>
                </a:solidFill>
                <a:latin typeface="Times New Roman"/>
              </a:rPr>
              <a:t>Proposed Model :-</a:t>
            </a:r>
            <a:endParaRPr b="0" lang="en-US" sz="3600" spc="-1" strike="noStrike">
              <a:solidFill>
                <a:srgbClr val="000000"/>
              </a:solidFill>
              <a:latin typeface="Arial"/>
            </a:endParaRPr>
          </a:p>
        </p:txBody>
      </p:sp>
      <p:sp>
        <p:nvSpPr>
          <p:cNvPr id="224" name="PlaceHolder 2"/>
          <p:cNvSpPr>
            <a:spLocks noGrp="1"/>
          </p:cNvSpPr>
          <p:nvPr>
            <p:ph/>
          </p:nvPr>
        </p:nvSpPr>
        <p:spPr>
          <a:xfrm>
            <a:off x="2589120" y="2133720"/>
            <a:ext cx="8914320" cy="3776400"/>
          </a:xfrm>
          <a:prstGeom prst="rect">
            <a:avLst/>
          </a:prstGeom>
          <a:noFill/>
          <a:ln w="0">
            <a:noFill/>
          </a:ln>
        </p:spPr>
        <p:txBody>
          <a:bodyPr lIns="90000" rIns="90000" tIns="45000" bIns="45000" anchor="t">
            <a:noAutofit/>
          </a:bodyPr>
          <a:p>
            <a:pPr marL="343080" indent="-343080" algn="just">
              <a:lnSpc>
                <a:spcPct val="100000"/>
              </a:lnSpc>
              <a:spcBef>
                <a:spcPts val="1001"/>
              </a:spcBef>
              <a:buClr>
                <a:srgbClr val="a53010"/>
              </a:buClr>
              <a:buFont typeface="Wingdings 3" charset="2"/>
              <a:buChar char=""/>
            </a:pPr>
            <a:r>
              <a:rPr b="0" lang="en-IN" sz="2000" spc="-1" strike="noStrike">
                <a:solidFill>
                  <a:srgbClr val="000000"/>
                </a:solidFill>
                <a:latin typeface="Times New Roman"/>
              </a:rPr>
              <a:t>There is an existing system that filters spam emails only. But here in our model, we will filter the spam mail along with giving the output, whether it’s spam mail or ham mail.</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IN" sz="2000" spc="-1" strike="noStrike">
                <a:solidFill>
                  <a:srgbClr val="000000"/>
                </a:solidFill>
                <a:latin typeface="Times New Roman"/>
              </a:rPr>
              <a:t>The user can send the mail, and the system predicts the classification of the email.</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IN" sz="2000" spc="-1" strike="noStrike">
                <a:solidFill>
                  <a:srgbClr val="000000"/>
                </a:solidFill>
                <a:latin typeface="Times New Roman"/>
              </a:rPr>
              <a:t>And we train our model with different domain datasets. And we use classification techniques to classify the data into different domains.</a:t>
            </a:r>
            <a:endParaRPr b="0" lang="en-US" sz="2000" spc="-1" strike="noStrike">
              <a:solidFill>
                <a:srgbClr val="000000"/>
              </a:solidFill>
              <a:latin typeface="Arial"/>
            </a:endParaRPr>
          </a:p>
          <a:p>
            <a:pPr marL="343080" indent="-343080" algn="just">
              <a:lnSpc>
                <a:spcPct val="100000"/>
              </a:lnSpc>
              <a:spcBef>
                <a:spcPts val="1001"/>
              </a:spcBef>
              <a:buClr>
                <a:srgbClr val="a53010"/>
              </a:buClr>
              <a:buFont typeface="Wingdings 3" charset="2"/>
              <a:buChar char=""/>
            </a:pPr>
            <a:r>
              <a:rPr b="0" lang="en-IN" sz="2000" spc="-1" strike="noStrike">
                <a:solidFill>
                  <a:srgbClr val="000000"/>
                </a:solidFill>
                <a:latin typeface="Times New Roman"/>
              </a:rPr>
              <a:t>We find the classification techniques that give the best accuracy score, along with some metrics like recall, precision, etc.</a:t>
            </a:r>
            <a:endParaRPr b="0" lang="en-US" sz="2000" spc="-1" strike="noStrike">
              <a:solidFill>
                <a:srgbClr val="000000"/>
              </a:solidFill>
              <a:latin typeface="Arial"/>
            </a:endParaRPr>
          </a:p>
          <a:p>
            <a:pPr marL="343080" indent="0" algn="just">
              <a:lnSpc>
                <a:spcPct val="100000"/>
              </a:lnSpc>
              <a:spcBef>
                <a:spcPts val="1001"/>
              </a:spcBef>
              <a:buNone/>
              <a:tabLst>
                <a:tab algn="l" pos="0"/>
              </a:tabLst>
            </a:pPr>
            <a:endParaRPr b="0" lang="en-US" sz="2000" spc="-1" strike="noStrike">
              <a:solidFill>
                <a:srgbClr val="000000"/>
              </a:solidFill>
              <a:latin typeface="Arial"/>
            </a:endParaRPr>
          </a:p>
          <a:p>
            <a:pPr marL="343080" indent="0">
              <a:lnSpc>
                <a:spcPct val="100000"/>
              </a:lnSpc>
              <a:spcBef>
                <a:spcPts val="1001"/>
              </a:spcBef>
              <a:buNone/>
              <a:tabLst>
                <a:tab algn="l" pos="0"/>
              </a:tabLst>
            </a:pPr>
            <a:r>
              <a:rPr b="0" lang="en-US" sz="1800" spc="-1" strike="noStrike">
                <a:solidFill>
                  <a:srgbClr val="404040"/>
                </a:solidFill>
                <a:latin typeface="Century Gothic"/>
              </a:rPr>
              <a:t> </a:t>
            </a:r>
            <a:endParaRPr b="0" lang="en-US" sz="1800" spc="-1" strike="noStrike">
              <a:solidFill>
                <a:srgbClr val="000000"/>
              </a:solidFill>
              <a:latin typeface="Arial"/>
            </a:endParaRPr>
          </a:p>
          <a:p>
            <a:pPr marL="343080" indent="0">
              <a:lnSpc>
                <a:spcPct val="100000"/>
              </a:lnSpc>
              <a:spcBef>
                <a:spcPts val="1001"/>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2593080" y="624240"/>
            <a:ext cx="8910720" cy="1279800"/>
          </a:xfrm>
          <a:prstGeom prst="rect">
            <a:avLst/>
          </a:prstGeom>
          <a:noFill/>
          <a:ln w="0">
            <a:noFill/>
          </a:ln>
        </p:spPr>
        <p:txBody>
          <a:bodyPr lIns="90000" rIns="90000" tIns="45000" bIns="45000" anchor="t">
            <a:noAutofit/>
          </a:bodyPr>
          <a:p>
            <a:pPr indent="0">
              <a:lnSpc>
                <a:spcPct val="100000"/>
              </a:lnSpc>
              <a:buNone/>
              <a:tabLst>
                <a:tab algn="l" pos="0"/>
              </a:tabLst>
            </a:pPr>
            <a:r>
              <a:rPr b="1" lang="en-IN" sz="3600" spc="-1" strike="noStrike">
                <a:solidFill>
                  <a:srgbClr val="262626"/>
                </a:solidFill>
                <a:latin typeface="Times New Roman"/>
              </a:rPr>
              <a:t>Conclusion </a:t>
            </a:r>
            <a:endParaRPr b="0" lang="en-US" sz="3600" spc="-1" strike="noStrike">
              <a:solidFill>
                <a:srgbClr val="000000"/>
              </a:solidFill>
              <a:latin typeface="Arial"/>
            </a:endParaRPr>
          </a:p>
        </p:txBody>
      </p:sp>
      <p:sp>
        <p:nvSpPr>
          <p:cNvPr id="226" name="PlaceHolder 2"/>
          <p:cNvSpPr>
            <a:spLocks noGrp="1"/>
          </p:cNvSpPr>
          <p:nvPr>
            <p:ph/>
          </p:nvPr>
        </p:nvSpPr>
        <p:spPr>
          <a:xfrm>
            <a:off x="2589120" y="2133720"/>
            <a:ext cx="8914320" cy="1406880"/>
          </a:xfrm>
          <a:prstGeom prst="rect">
            <a:avLst/>
          </a:prstGeom>
          <a:noFill/>
          <a:ln w="0">
            <a:noFill/>
          </a:ln>
        </p:spPr>
        <p:txBody>
          <a:bodyPr lIns="90000" rIns="90000" tIns="45000" bIns="45000" anchor="t">
            <a:noAutofit/>
          </a:bodyPr>
          <a:p>
            <a:pPr indent="0" algn="just">
              <a:lnSpc>
                <a:spcPct val="100000"/>
              </a:lnSpc>
              <a:spcBef>
                <a:spcPts val="1001"/>
              </a:spcBef>
              <a:buNone/>
              <a:tabLst>
                <a:tab algn="l" pos="0"/>
              </a:tabLst>
            </a:pPr>
            <a:r>
              <a:rPr b="0" lang="en-US" sz="2000" spc="-1" strike="noStrike">
                <a:solidFill>
                  <a:srgbClr val="000000"/>
                </a:solidFill>
                <a:latin typeface="Times New Roman"/>
              </a:rPr>
              <a:t>We are able to classify the emails as spam or non-spam. With high number of emails lots if people using the system it will be difficult to handle all possible mails as our project deals with only limited amount of corpus. From the results obtained we can conclude that an ensemble machine learning model is more effective in detection and classification of spam than any individual algorithms. We can also conclude that Logistic Regression is the best compared to other algorithms and classifications used. And finally we can say that spam detection can get better if machine learning algorithms are combined and tuned to needs.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5954</TotalTime>
  <Application>LibreOffice/7.5.2.2$Linux_X86_64 LibreOffice_project/50$Build-2</Application>
  <AppVersion>15.0000</AppVersion>
  <Words>1541</Words>
  <Paragraphs>157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2023-08-26T08:28:00Z</dcterms:created>
  <dc:creator>Bhavana Adhikari</dc:creator>
  <dc:description/>
  <dc:language>en-US</dc:language>
  <cp:lastModifiedBy/>
  <dcterms:modified xsi:type="dcterms:W3CDTF">2024-07-08T09:59:15Z</dcterms:modified>
  <cp:revision>141</cp:revision>
  <dc:subject/>
  <dc:title>Code Alpha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4E2BA79882F242D4A7D0164A742F084C_13</vt:lpwstr>
  </property>
  <property fmtid="{D5CDD505-2E9C-101B-9397-08002B2CF9AE}" pid="3" name="KSOProductBuildVer">
    <vt:lpwstr>1033-12.2.0.13215</vt:lpwstr>
  </property>
  <property fmtid="{D5CDD505-2E9C-101B-9397-08002B2CF9AE}" pid="4" name="MMClips">
    <vt:i4>3</vt:i4>
  </property>
  <property fmtid="{D5CDD505-2E9C-101B-9397-08002B2CF9AE}" pid="5" name="PresentationFormat">
    <vt:lpwstr>Widescreen</vt:lpwstr>
  </property>
  <property fmtid="{D5CDD505-2E9C-101B-9397-08002B2CF9AE}" pid="6" name="Slides">
    <vt:i4>24</vt:i4>
  </property>
</Properties>
</file>