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6" r:id="rId8"/>
    <p:sldId id="260" r:id="rId9"/>
    <p:sldId id="267" r:id="rId10"/>
    <p:sldId id="261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5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8322-3551-4BAD-A152-877956D12F7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25F9-5168-44D3-941C-4CD54DF7B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8322-3551-4BAD-A152-877956D12F7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25F9-5168-44D3-941C-4CD54DF7B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8322-3551-4BAD-A152-877956D12F7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25F9-5168-44D3-941C-4CD54DF7B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8322-3551-4BAD-A152-877956D12F7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25F9-5168-44D3-941C-4CD54DF7B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8322-3551-4BAD-A152-877956D12F7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25F9-5168-44D3-941C-4CD54DF7B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8322-3551-4BAD-A152-877956D12F7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25F9-5168-44D3-941C-4CD54DF7B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8322-3551-4BAD-A152-877956D12F7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25F9-5168-44D3-941C-4CD54DF7B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8322-3551-4BAD-A152-877956D12F7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25F9-5168-44D3-941C-4CD54DF7B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8322-3551-4BAD-A152-877956D12F7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25F9-5168-44D3-941C-4CD54DF7B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8322-3551-4BAD-A152-877956D12F7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25F9-5168-44D3-941C-4CD54DF7B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8322-3551-4BAD-A152-877956D12F7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25F9-5168-44D3-941C-4CD54DF7B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stretch>
            <a:fillRect l="-17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8322-3551-4BAD-A152-877956D12F7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C25F9-5168-44D3-941C-4CD54DF7B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                   </a:t>
            </a:r>
            <a:r>
              <a:rPr lang="en-IN" sz="4900" b="1" dirty="0" smtClean="0"/>
              <a:t>APPLICATION OF</a:t>
            </a:r>
            <a:br>
              <a:rPr lang="en-IN" sz="4900" b="1" dirty="0" smtClean="0"/>
            </a:br>
            <a:r>
              <a:rPr lang="en-IN" sz="4900" b="1" dirty="0" smtClean="0"/>
              <a:t>                              LIDAR IN </a:t>
            </a:r>
            <a:r>
              <a:rPr lang="en-IN" sz="4900" b="1" dirty="0" smtClean="0"/>
              <a:t>ADAS</a:t>
            </a:r>
            <a:endParaRPr lang="en-US" sz="49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                               </a:t>
            </a:r>
            <a:r>
              <a:rPr lang="en-IN" sz="2000" dirty="0" smtClean="0">
                <a:solidFill>
                  <a:schemeClr val="tx1"/>
                </a:solidFill>
              </a:rPr>
              <a:t>                            </a:t>
            </a:r>
            <a:r>
              <a:rPr lang="en-IN" sz="2000" dirty="0" smtClean="0">
                <a:solidFill>
                  <a:schemeClr val="tx1"/>
                </a:solidFill>
              </a:rPr>
              <a:t>GUIDE: SILPA AJITH KUMAR                                               </a:t>
            </a:r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                                                           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en-IN" sz="2000" dirty="0" smtClean="0">
                <a:solidFill>
                  <a:schemeClr val="tx1"/>
                </a:solidFill>
              </a:rPr>
              <a:t>DONE BY: SUKANYA </a:t>
            </a:r>
            <a:r>
              <a:rPr lang="en-IN" sz="2000" dirty="0" smtClean="0">
                <a:solidFill>
                  <a:schemeClr val="tx1"/>
                </a:solidFill>
              </a:rPr>
              <a:t>DEKA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                                                                                      1DS17EI036</a:t>
            </a:r>
          </a:p>
          <a:p>
            <a:endParaRPr lang="en-IN" sz="2000" b="1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2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6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</a:t>
            </a:r>
            <a:r>
              <a:rPr lang="en-US" sz="16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 Electronics and Instrumentation Engineering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Google Shape;110;p1" descr="DSCE"/>
          <p:cNvPicPr preferRelativeResize="0"/>
          <p:nvPr/>
        </p:nvPicPr>
        <p:blipFill rotWithShape="1">
          <a:blip r:embed="rId2">
            <a:alphaModFix/>
          </a:blip>
          <a:srcRect r="68727"/>
          <a:stretch/>
        </p:blipFill>
        <p:spPr>
          <a:xfrm>
            <a:off x="428596" y="357167"/>
            <a:ext cx="1643074" cy="1500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Feihu</a:t>
            </a:r>
            <a:r>
              <a:rPr lang="en-US" sz="2000" dirty="0" smtClean="0"/>
              <a:t> Zhang, Daniel Clarke, </a:t>
            </a:r>
            <a:r>
              <a:rPr lang="en-US" sz="2000" dirty="0" err="1" smtClean="0"/>
              <a:t>Alois</a:t>
            </a:r>
            <a:r>
              <a:rPr lang="en-US" sz="2000" dirty="0" smtClean="0"/>
              <a:t> Knoll,” Vehicle Detection Based on </a:t>
            </a:r>
            <a:r>
              <a:rPr lang="en-US" sz="2000" dirty="0" err="1" smtClean="0"/>
              <a:t>LiDAR</a:t>
            </a:r>
            <a:r>
              <a:rPr lang="en-US" sz="2000" dirty="0" smtClean="0"/>
              <a:t> and Camera Fusion” 2014 IEEE 17th International Conference on Intelligent Transportation Systems (ITSC) October 8-11, </a:t>
            </a:r>
            <a:r>
              <a:rPr lang="en-US" sz="2000" dirty="0" smtClean="0"/>
              <a:t>2014.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err="1" smtClean="0"/>
              <a:t>Abhir</a:t>
            </a:r>
            <a:r>
              <a:rPr lang="en-US" sz="2000" dirty="0" smtClean="0"/>
              <a:t> </a:t>
            </a:r>
            <a:r>
              <a:rPr lang="en-US" sz="2000" dirty="0" err="1" smtClean="0"/>
              <a:t>Naik</a:t>
            </a:r>
            <a:r>
              <a:rPr lang="en-US" sz="2000" dirty="0" smtClean="0"/>
              <a:t>,” </a:t>
            </a:r>
            <a:r>
              <a:rPr lang="en-US" sz="2000" dirty="0" err="1" smtClean="0"/>
              <a:t>LiEBiD</a:t>
            </a:r>
            <a:r>
              <a:rPr lang="en-US" sz="2000" dirty="0" smtClean="0"/>
              <a:t> - A LIDAR based Early Blind Spot Detection and Warning System for Traditional Steering </a:t>
            </a:r>
            <a:r>
              <a:rPr lang="en-US" sz="2000" dirty="0" smtClean="0"/>
              <a:t>Mechanism (</a:t>
            </a:r>
            <a:r>
              <a:rPr lang="en-US" sz="2000" dirty="0" smtClean="0"/>
              <a:t>ICOSEC 2020) IEEE </a:t>
            </a:r>
            <a:r>
              <a:rPr lang="en-US" sz="2000" dirty="0" err="1" smtClean="0"/>
              <a:t>Xplore</a:t>
            </a:r>
            <a:r>
              <a:rPr lang="en-US" sz="2000" dirty="0" smtClean="0"/>
              <a:t> Part Number: CFP20V90-ART; ISBN: 978-1-7281-5461-9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/>
              <a:t>Rajeev </a:t>
            </a:r>
            <a:r>
              <a:rPr lang="en-US" sz="2000" dirty="0" err="1" smtClean="0"/>
              <a:t>Thakur</a:t>
            </a:r>
            <a:r>
              <a:rPr lang="en-US" sz="2000" dirty="0" smtClean="0"/>
              <a:t>,”</a:t>
            </a:r>
            <a:r>
              <a:rPr lang="en-US" sz="2000" b="1" dirty="0"/>
              <a:t> </a:t>
            </a:r>
            <a:r>
              <a:rPr lang="en-US" sz="2000" dirty="0"/>
              <a:t>Scanning </a:t>
            </a:r>
            <a:r>
              <a:rPr lang="en-US" sz="2000" dirty="0" smtClean="0"/>
              <a:t>LIDAR in </a:t>
            </a:r>
            <a:r>
              <a:rPr lang="en-US" sz="2000" dirty="0"/>
              <a:t>Advanced Driver Assistance Systems and </a:t>
            </a:r>
            <a:r>
              <a:rPr lang="en-US" sz="2000" dirty="0" smtClean="0"/>
              <a:t>Beyond” </a:t>
            </a:r>
            <a:r>
              <a:rPr lang="en-US" sz="2000" dirty="0" smtClean="0"/>
              <a:t>Date </a:t>
            </a:r>
            <a:r>
              <a:rPr lang="en-US" sz="2000" dirty="0"/>
              <a:t>of publication: 10 August </a:t>
            </a:r>
            <a:r>
              <a:rPr lang="en-US" sz="2000" dirty="0" smtClean="0"/>
              <a:t>2016.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THANK YOU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 Application of Light Detection and Ranging in Advanced driver-</a:t>
            </a:r>
            <a:r>
              <a:rPr lang="en-IN" sz="2000" dirty="0" err="1" smtClean="0"/>
              <a:t>assistence</a:t>
            </a:r>
            <a:r>
              <a:rPr lang="en-IN" sz="2000" dirty="0" smtClean="0"/>
              <a:t> systems.</a:t>
            </a:r>
          </a:p>
          <a:p>
            <a:endParaRPr lang="en-IN" dirty="0"/>
          </a:p>
          <a:p>
            <a:r>
              <a:rPr lang="en-IN" sz="2000" dirty="0" smtClean="0"/>
              <a:t>Advantages of using </a:t>
            </a:r>
            <a:r>
              <a:rPr lang="en-IN" sz="2000" dirty="0" err="1" smtClean="0"/>
              <a:t>LiDAR</a:t>
            </a:r>
            <a:r>
              <a:rPr lang="en-IN" sz="2000" dirty="0" smtClean="0"/>
              <a:t> in </a:t>
            </a:r>
            <a:r>
              <a:rPr lang="en-IN" sz="2000" dirty="0" smtClean="0"/>
              <a:t>ADAS</a:t>
            </a:r>
          </a:p>
          <a:p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LiDAR</a:t>
            </a:r>
            <a:r>
              <a:rPr lang="en-US" sz="2000" dirty="0"/>
              <a:t> sensors use an eye-safe laser to emit light pulses which light up the desired area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They </a:t>
            </a:r>
            <a:r>
              <a:rPr lang="en-US" sz="2000" dirty="0"/>
              <a:t>function independently of the ambient lighting.</a:t>
            </a:r>
            <a:endParaRPr lang="en-IN" sz="2000" dirty="0" smtClean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ADAS?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Advanced driver assistance systems (ADASs) are accelerating the growth of infrared (IR) devices used in automotive applications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IN" sz="2000" dirty="0"/>
          </a:p>
          <a:p>
            <a:r>
              <a:rPr lang="en-US" sz="2000" dirty="0" smtClean="0"/>
              <a:t>Vehicle detection is important for advanced driver assistance systems (ADAS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Collision avoidance from obstacle recognition is the most important feature in ADAS (Advanced Driver Assistance System),</a:t>
            </a:r>
            <a:endParaRPr lang="en-IN" sz="2000" dirty="0"/>
          </a:p>
          <a:p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</a:t>
            </a:r>
            <a:r>
              <a:rPr lang="en-IN" dirty="0" smtClean="0"/>
              <a:t>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Automated adaptation and enhancement of safety systems to improve driving among the population.</a:t>
            </a:r>
            <a:r>
              <a:rPr lang="en-US" sz="2200" b="1" dirty="0"/>
              <a:t> </a:t>
            </a:r>
            <a:endParaRPr lang="en-US" sz="2200" b="1" dirty="0" smtClean="0"/>
          </a:p>
          <a:p>
            <a:pPr>
              <a:buNone/>
            </a:pPr>
            <a:endParaRPr lang="en-US" sz="2200" b="1" dirty="0" smtClean="0"/>
          </a:p>
          <a:p>
            <a:r>
              <a:rPr lang="en-US" sz="2200" dirty="0" smtClean="0"/>
              <a:t>ADAS </a:t>
            </a:r>
            <a:r>
              <a:rPr lang="en-US" sz="2200" dirty="0"/>
              <a:t>are intended to avoid collisions by using technologies to alert drivers to potential hazards or take over </a:t>
            </a:r>
            <a:r>
              <a:rPr lang="en-US" sz="2200" dirty="0" smtClean="0"/>
              <a:t>control of </a:t>
            </a:r>
            <a:r>
              <a:rPr lang="en-US" sz="2200" dirty="0"/>
              <a:t>the vehicle to avoid such danger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2200" dirty="0"/>
          </a:p>
          <a:p>
            <a:r>
              <a:rPr lang="en-US" sz="2200" dirty="0"/>
              <a:t>Adaptive </a:t>
            </a:r>
            <a:r>
              <a:rPr lang="en-US" sz="2200" dirty="0" smtClean="0"/>
              <a:t>features like</a:t>
            </a:r>
            <a:r>
              <a:rPr lang="en-US" sz="2200" b="1" dirty="0"/>
              <a:t> </a:t>
            </a:r>
            <a:r>
              <a:rPr lang="en-US" sz="2200" dirty="0"/>
              <a:t>a</a:t>
            </a:r>
            <a:r>
              <a:rPr lang="en-US" sz="2200" dirty="0" smtClean="0"/>
              <a:t>utomated </a:t>
            </a:r>
            <a:r>
              <a:rPr lang="en-US" sz="2200" dirty="0"/>
              <a:t>lighting, adaptive cruise control, and pedestrian crash avoidance mitigation (PCAM</a:t>
            </a:r>
            <a:r>
              <a:rPr lang="en-US" sz="2200" dirty="0" smtClean="0"/>
              <a:t>).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Sensors have the potential to self-calibrate in the future to focus on the inherent safety and dependability of these systems.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 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 </a:t>
            </a:r>
            <a:r>
              <a:rPr lang="en-US" sz="2000" dirty="0" smtClean="0"/>
              <a:t> IR </a:t>
            </a:r>
            <a:r>
              <a:rPr lang="en-US" sz="2000" dirty="0"/>
              <a:t>sensing devices with automotive use cases. 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1071538" y="571480"/>
            <a:ext cx="6929486" cy="4714908"/>
            <a:chOff x="0" y="0"/>
            <a:chExt cx="9700" cy="5945"/>
          </a:xfrm>
        </p:grpSpPr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700" cy="5945"/>
            </a:xfrm>
            <a:prstGeom prst="rect">
              <a:avLst/>
            </a:prstGeom>
            <a:solidFill>
              <a:srgbClr val="DCE6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67" name="Picture 1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5" y="370"/>
              <a:ext cx="4834" cy="3869"/>
            </a:xfrm>
            <a:prstGeom prst="rect">
              <a:avLst/>
            </a:prstGeom>
            <a:noFill/>
          </p:spPr>
        </p:pic>
        <p:pic>
          <p:nvPicPr>
            <p:cNvPr id="2066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49" y="370"/>
              <a:ext cx="4143" cy="4517"/>
            </a:xfrm>
            <a:prstGeom prst="rect">
              <a:avLst/>
            </a:prstGeom>
            <a:noFill/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5" y="4229"/>
              <a:ext cx="4834" cy="1292"/>
            </a:xfrm>
            <a:prstGeom prst="rect">
              <a:avLst/>
            </a:prstGeom>
            <a:noFill/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49" y="4877"/>
              <a:ext cx="4143" cy="644"/>
            </a:xfrm>
            <a:prstGeom prst="rect">
              <a:avLst/>
            </a:prstGeom>
            <a:noFill/>
          </p:spPr>
        </p:pic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595" y="447"/>
              <a:ext cx="1096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F47B2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Camara-Based Pedestrian Protection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2189" y="403"/>
              <a:ext cx="865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F47B2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Gesture Recognition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3508" y="409"/>
              <a:ext cx="1669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F47B2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Laser Head-Up Display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5635" y="518"/>
              <a:ext cx="1203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1B2652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Rain Sensor Tunnel Sensor Optical Switches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7963" y="534"/>
              <a:ext cx="1239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F47B2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Driver Monitoring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7985" y="1629"/>
              <a:ext cx="1194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F47B2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Seat Occupancy Detection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538" y="1991"/>
              <a:ext cx="1056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60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F47B2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Blue Lasers for Headlamps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8066" y="2895"/>
              <a:ext cx="1035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F47B2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Trunk Opener/ Rear Safety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482" y="3455"/>
              <a:ext cx="1459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555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err="1" smtClean="0">
                  <a:ln>
                    <a:noFill/>
                  </a:ln>
                  <a:solidFill>
                    <a:srgbClr val="22295C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Precrash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22295C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System/ Autonomous Driving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2095" y="4459"/>
              <a:ext cx="1577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22295C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IR-Based Night Vision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8406" y="4231"/>
              <a:ext cx="836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22295C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Immobilizer IR Key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4330" y="4639"/>
              <a:ext cx="1630" cy="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52400" algn="l"/>
                </a:tabLst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22295C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Ambient Light Sensors</a:t>
              </a: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152400" algn="l"/>
                </a:tabLst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22295C"/>
                  </a:solidFill>
                  <a:effectLst/>
                  <a:latin typeface="Trebuchet MS" pitchFamily="34" charset="0"/>
                  <a:ea typeface="Times New Roman" pitchFamily="18" charset="0"/>
                  <a:cs typeface="Arial" pitchFamily="34" charset="0"/>
                </a:rPr>
                <a:t>Dashboard</a:t>
              </a: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152400" algn="l"/>
                </a:tabLst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22295C"/>
                  </a:solidFill>
                  <a:effectLst/>
                  <a:latin typeface="Trebuchet MS" pitchFamily="34" charset="0"/>
                  <a:ea typeface="Times New Roman" pitchFamily="18" charset="0"/>
                  <a:cs typeface="Arial" pitchFamily="34" charset="0"/>
                </a:rPr>
                <a:t>Car Radio</a:t>
              </a: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152400" algn="l"/>
                </a:tabLst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22295C"/>
                  </a:solidFill>
                  <a:effectLst/>
                  <a:latin typeface="Trebuchet MS" pitchFamily="34" charset="0"/>
                  <a:ea typeface="Times New Roman" pitchFamily="18" charset="0"/>
                  <a:cs typeface="Arial" pitchFamily="34" charset="0"/>
                </a:rPr>
                <a:t>Displ</a:t>
              </a: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22295C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ays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6758" y="4634"/>
              <a:ext cx="1110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22295C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Steering Wheel Angle Sensor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7906" y="5089"/>
              <a:ext cx="1488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22295C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Existing Applications</a:t>
              </a: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F47B2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Future Applications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LiDAR</a:t>
            </a:r>
            <a:r>
              <a:rPr lang="en-US" sz="2000" dirty="0" smtClean="0"/>
              <a:t> acts as an eye of the self-driving vehicles providing them a 360-degree view</a:t>
            </a:r>
            <a:r>
              <a:rPr lang="en-US" sz="2000" b="1" i="1" dirty="0" smtClean="0"/>
              <a:t>.</a:t>
            </a: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r>
              <a:rPr lang="en-US" sz="2000" dirty="0" err="1" smtClean="0"/>
              <a:t>LiDAR</a:t>
            </a:r>
            <a:r>
              <a:rPr lang="en-US" sz="2000" dirty="0" smtClean="0"/>
              <a:t> is also widely used for ADAS related applications. It provides high precision range information with wide fields of view.</a:t>
            </a:r>
          </a:p>
          <a:p>
            <a:pPr>
              <a:buNone/>
            </a:pPr>
            <a:endParaRPr lang="en-US" sz="2000" dirty="0" smtClean="0"/>
          </a:p>
          <a:p>
            <a:endParaRPr lang="en-IN" sz="2000" dirty="0" smtClean="0"/>
          </a:p>
          <a:p>
            <a:r>
              <a:rPr lang="en-US" sz="2000" dirty="0" smtClean="0"/>
              <a:t>Vehicles of all types use </a:t>
            </a:r>
            <a:r>
              <a:rPr lang="en-US" sz="2000" dirty="0" err="1" smtClean="0"/>
              <a:t>LiDAR</a:t>
            </a:r>
            <a:r>
              <a:rPr lang="en-US" sz="2000" dirty="0" smtClean="0"/>
              <a:t> to determine which obstacles are nearby and how far away they are.</a:t>
            </a:r>
          </a:p>
          <a:p>
            <a:endParaRPr lang="en-US" sz="2000" b="1" i="1" dirty="0" smtClean="0"/>
          </a:p>
          <a:p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US" sz="2000" smtClean="0"/>
              <a:t>            </a:t>
            </a:r>
            <a:r>
              <a:rPr lang="en-US" sz="2200" smtClean="0"/>
              <a:t> </a:t>
            </a:r>
            <a:r>
              <a:rPr lang="en-US" sz="2200" dirty="0" smtClean="0"/>
              <a:t>Block Diagram of the Proposed System</a:t>
            </a:r>
          </a:p>
          <a:p>
            <a:endParaRPr lang="en-US" dirty="0"/>
          </a:p>
        </p:txBody>
      </p:sp>
      <p:pic>
        <p:nvPicPr>
          <p:cNvPr id="5" name="Picture 8" descr="https://www.mdpi.com/sensors/sensors-19-04357/article_deploy/html/images/sensors-19-04357-g005-55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505" r="505"/>
          <a:stretch>
            <a:fillRect/>
          </a:stretch>
        </p:blipFill>
        <p:spPr bwMode="auto">
          <a:xfrm>
            <a:off x="928662" y="642918"/>
            <a:ext cx="7286676" cy="41148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we need </a:t>
            </a:r>
            <a:r>
              <a:rPr lang="en-IN" dirty="0" err="1" smtClean="0"/>
              <a:t>LiDAR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Within the past few years, vehicle detection has become an important task for advanced driver assistance systems (ADAS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Reverse Parking Assistance, Driver Drowsiness detection and Rear Cameras view.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/>
              <a:t>LiDAR</a:t>
            </a:r>
            <a:r>
              <a:rPr lang="en-US" sz="2000" dirty="0"/>
              <a:t>, in contrast, offers precise 3D measurement data over short to long ranges, even in challenging weather and lighting conditions. </a:t>
            </a:r>
            <a:endParaRPr lang="en-US" sz="2000" dirty="0" smtClean="0"/>
          </a:p>
          <a:p>
            <a:endParaRPr lang="en-IN" sz="2000" dirty="0"/>
          </a:p>
          <a:p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comparison of radar, camera, and LIDAR technologies.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A comparison of radar, camera, and LIDAR technologies.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</p:nvPr>
        </p:nvGraphicFramePr>
        <p:xfrm>
          <a:off x="1071538" y="428606"/>
          <a:ext cx="7072362" cy="4999494"/>
        </p:xfrm>
        <a:graphic>
          <a:graphicData uri="http://schemas.openxmlformats.org/drawingml/2006/table">
            <a:tbl>
              <a:tblPr/>
              <a:tblGrid>
                <a:gridCol w="734533"/>
                <a:gridCol w="649413"/>
                <a:gridCol w="674362"/>
                <a:gridCol w="893769"/>
                <a:gridCol w="1725163"/>
                <a:gridCol w="2395122"/>
              </a:tblGrid>
              <a:tr h="282523">
                <a:tc gridSpan="6">
                  <a:txBody>
                    <a:bodyPr/>
                    <a:lstStyle/>
                    <a:p>
                      <a:pPr marL="10795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Table 1. A comparison of radar, camera, and LIDAR technologies.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96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7607">
                <a:tc gridSpan="6">
                  <a:txBody>
                    <a:bodyPr/>
                    <a:lstStyle/>
                    <a:p>
                      <a:pPr marL="88900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All three have limitations—optimum fusion determined by regulation/consumer expectations.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  <a:p>
                      <a:pPr marL="710565">
                        <a:lnSpc>
                          <a:spcPts val="91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  <a:tabLst>
                          <a:tab pos="1367790" algn="l"/>
                          <a:tab pos="1951990" algn="l"/>
                        </a:tabLst>
                      </a:pPr>
                      <a:r>
                        <a:rPr lang="en-US" sz="800" b="1" spc="-1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Typical	</a:t>
                      </a:r>
                      <a:r>
                        <a:rPr lang="en-US" sz="800" b="1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Azimuth	2015</a:t>
                      </a:r>
                      <a:r>
                        <a:rPr lang="en-US" sz="800" b="1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800" b="1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Price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  <a:p>
                      <a:pPr marL="88900">
                        <a:lnSpc>
                          <a:spcPts val="91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  <a:tabLst>
                          <a:tab pos="710565" algn="l"/>
                          <a:tab pos="1367790" algn="l"/>
                          <a:tab pos="1951990" algn="l"/>
                          <a:tab pos="2615565" algn="l"/>
                          <a:tab pos="4311015" algn="l"/>
                        </a:tabLst>
                      </a:pPr>
                      <a:r>
                        <a:rPr lang="en-US" sz="800" b="1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Sensor	Range	FOV	Range	</a:t>
                      </a:r>
                      <a:r>
                        <a:rPr lang="en-US" sz="800" b="1" spc="-1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Typical</a:t>
                      </a:r>
                      <a:r>
                        <a:rPr lang="en-US" sz="800" b="1" spc="-1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800" b="1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Applications	Comments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498">
                <a:tc>
                  <a:txBody>
                    <a:bodyPr/>
                    <a:lstStyle/>
                    <a:p>
                      <a:pPr marL="88900" marR="187325">
                        <a:lnSpc>
                          <a:spcPct val="96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24-GHz RADAR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60 m</a:t>
                      </a:r>
                      <a:r>
                        <a:rPr lang="en-US" sz="6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1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118110" marR="131445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56°</a:t>
                      </a:r>
                      <a:r>
                        <a:rPr lang="en-US" sz="6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1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US$80–100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233045">
                        <a:lnSpc>
                          <a:spcPct val="96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Blind-spot detection Forward collision warning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282575" marR="74295">
                        <a:lnSpc>
                          <a:spcPct val="960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USA bandwith 100–250 MHz</a:t>
                      </a:r>
                      <a:r>
                        <a:rPr lang="en-US" sz="6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2</a:t>
                      </a: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; robust for rain/snow; concerns for people detection/angular resolution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</a:tr>
              <a:tr h="523498">
                <a:tc>
                  <a:txBody>
                    <a:bodyPr/>
                    <a:lstStyle/>
                    <a:p>
                      <a:pPr marL="88265" marR="187960">
                        <a:lnSpc>
                          <a:spcPct val="96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77-GHz RADAR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200 m</a:t>
                      </a:r>
                      <a:r>
                        <a:rPr lang="en-US" sz="6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1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118110" marR="131445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18°</a:t>
                      </a:r>
                      <a:r>
                        <a:rPr lang="en-US" sz="6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1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US$150–175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233045">
                        <a:lnSpc>
                          <a:spcPct val="96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Adaptive cruise control Forward collision warning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282575" marR="74295">
                        <a:lnSpc>
                          <a:spcPct val="960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USA bandwith 600 MHz</a:t>
                      </a:r>
                      <a:r>
                        <a:rPr lang="en-US" sz="6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2</a:t>
                      </a: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; robust for rain/snow;</a:t>
                      </a:r>
                      <a:r>
                        <a:rPr lang="en-US" sz="800" spc="-12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concerns</a:t>
                      </a:r>
                      <a:r>
                        <a:rPr lang="en-US" sz="800" spc="-115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for</a:t>
                      </a:r>
                      <a:r>
                        <a:rPr lang="en-US" sz="800" spc="-115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people</a:t>
                      </a:r>
                      <a:r>
                        <a:rPr lang="en-US" sz="800" spc="-12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800" spc="-15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detec- </a:t>
                      </a: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tion/angular</a:t>
                      </a:r>
                      <a:r>
                        <a:rPr lang="en-US" sz="800" spc="-35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resolution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</a:tr>
              <a:tr h="673070">
                <a:tc>
                  <a:txBody>
                    <a:bodyPr/>
                    <a:lstStyle/>
                    <a:p>
                      <a:pPr marL="88265" marR="36830">
                        <a:lnSpc>
                          <a:spcPct val="96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Front Mono Camera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50 m</a:t>
                      </a:r>
                      <a:r>
                        <a:rPr lang="en-US" sz="6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1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118110" marR="131445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36°</a:t>
                      </a:r>
                      <a:r>
                        <a:rPr lang="en-US" sz="6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1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US$80–100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233045">
                        <a:lnSpc>
                          <a:spcPct val="96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Lane departure warning Forward collision warning Traffic sign recognition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283210" marR="159385">
                        <a:lnSpc>
                          <a:spcPct val="96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Versatile sensor (applications); limited depth perception, affected by rain/fog; needs illuminations (visible/IR)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</a:tr>
              <a:tr h="673070">
                <a:tc>
                  <a:txBody>
                    <a:bodyPr/>
                    <a:lstStyle/>
                    <a:p>
                      <a:pPr marL="88900">
                        <a:lnSpc>
                          <a:spcPts val="915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LIDAR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  <a:p>
                      <a:pPr marL="88900">
                        <a:lnSpc>
                          <a:spcPts val="91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(Flash)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50 m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131445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56°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96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US$60–100 </a:t>
                      </a:r>
                      <a:r>
                        <a:rPr lang="en-US" sz="800" dirty="0" err="1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US$60–100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233045">
                        <a:lnSpc>
                          <a:spcPct val="96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Blind-spot detection Forward collision warning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283210" marR="159385">
                        <a:lnSpc>
                          <a:spcPct val="96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Concerns for rain/snow; good reflection off people with angular resolution; range and S/N limited by eye safety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</a:tr>
              <a:tr h="589143">
                <a:tc>
                  <a:txBody>
                    <a:bodyPr/>
                    <a:lstStyle/>
                    <a:p>
                      <a:pPr marL="88900">
                        <a:lnSpc>
                          <a:spcPts val="915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LIDAR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  <a:p>
                      <a:pPr marL="88900">
                        <a:lnSpc>
                          <a:spcPts val="91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(Scanning)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120 m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169545" marR="131445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360°</a:t>
                      </a:r>
                      <a:r>
                        <a:rPr lang="en-US" sz="6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1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US$100–500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233045">
                        <a:lnSpc>
                          <a:spcPct val="96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Mapping environment BSD/FCW/LDW/ACC</a:t>
                      </a:r>
                      <a:endParaRPr lang="en-US" sz="110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>
                  <a:txBody>
                    <a:bodyPr/>
                    <a:lstStyle/>
                    <a:p>
                      <a:pPr marL="283210" marR="127635">
                        <a:lnSpc>
                          <a:spcPct val="96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Concerns for rain/snow; typically higher price for angular resolution; range and S/N limited by eye </a:t>
                      </a:r>
                      <a:r>
                        <a:rPr lang="en-US" sz="800" spc="-1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safety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</a:tr>
              <a:tr h="1017085">
                <a:tc gridSpan="6">
                  <a:txBody>
                    <a:bodyPr/>
                    <a:lstStyle/>
                    <a:p>
                      <a:pPr marL="342900" lvl="0" indent="-342900">
                        <a:spcBef>
                          <a:spcPts val="31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700"/>
                        <a:buFont typeface="Trebuchet MS"/>
                        <a:buChar char="•"/>
                        <a:tabLst>
                          <a:tab pos="173355" algn="l"/>
                        </a:tabLst>
                      </a:pP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False</a:t>
                      </a:r>
                      <a:r>
                        <a:rPr lang="en-US" sz="700" spc="-7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positives</a:t>
                      </a:r>
                      <a:r>
                        <a:rPr lang="en-US" sz="700" spc="-6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Arial"/>
                          <a:ea typeface="Trebuchet MS"/>
                          <a:cs typeface="Trebuchet MS"/>
                        </a:rPr>
                        <a:t>"</a:t>
                      </a:r>
                      <a:r>
                        <a:rPr lang="en-US" sz="700" spc="-25" dirty="0">
                          <a:solidFill>
                            <a:srgbClr val="231F20"/>
                          </a:solidFill>
                          <a:latin typeface="Arial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Nuisance</a:t>
                      </a:r>
                      <a:r>
                        <a:rPr lang="en-US" sz="700" spc="-7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to</a:t>
                      </a:r>
                      <a:r>
                        <a:rPr lang="en-US" sz="700" spc="-6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consumer</a:t>
                      </a:r>
                      <a:r>
                        <a:rPr lang="en-US" sz="700" spc="-6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Arial"/>
                          <a:ea typeface="Trebuchet MS"/>
                          <a:cs typeface="Trebuchet MS"/>
                        </a:rPr>
                        <a:t>"</a:t>
                      </a:r>
                      <a:r>
                        <a:rPr lang="en-US" sz="700" spc="-160" dirty="0">
                          <a:solidFill>
                            <a:srgbClr val="231F20"/>
                          </a:solidFill>
                          <a:latin typeface="Arial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Turns</a:t>
                      </a:r>
                      <a:r>
                        <a:rPr lang="en-US" sz="700" spc="-6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feature</a:t>
                      </a:r>
                      <a:r>
                        <a:rPr lang="en-US" sz="700" spc="-6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off</a:t>
                      </a:r>
                      <a:r>
                        <a:rPr lang="en-US" sz="700" spc="-7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(if</a:t>
                      </a:r>
                      <a:r>
                        <a:rPr lang="en-US" sz="700" spc="-6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possible)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  <a:p>
                      <a:pPr marL="342900" lvl="0" indent="-342900">
                        <a:spcBef>
                          <a:spcPts val="9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700"/>
                        <a:buFont typeface="Trebuchet MS"/>
                        <a:buChar char="•"/>
                        <a:tabLst>
                          <a:tab pos="173355" algn="l"/>
                        </a:tabLst>
                      </a:pP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False</a:t>
                      </a:r>
                      <a:r>
                        <a:rPr lang="en-US" sz="700" spc="-5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negatives</a:t>
                      </a:r>
                      <a:r>
                        <a:rPr lang="en-US" sz="700" spc="-4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Arial"/>
                          <a:ea typeface="Trebuchet MS"/>
                          <a:cs typeface="Trebuchet MS"/>
                        </a:rPr>
                        <a:t>"</a:t>
                      </a:r>
                      <a:r>
                        <a:rPr lang="en-US" sz="700" spc="-15" dirty="0">
                          <a:solidFill>
                            <a:srgbClr val="231F20"/>
                          </a:solidFill>
                          <a:latin typeface="Arial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did</a:t>
                      </a:r>
                      <a:r>
                        <a:rPr lang="en-US" sz="700" spc="-4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not</a:t>
                      </a:r>
                      <a:r>
                        <a:rPr lang="en-US" sz="700" spc="-4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meet</a:t>
                      </a:r>
                      <a:r>
                        <a:rPr lang="en-US" sz="700" spc="-4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spec/expectations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  <a:p>
                      <a:pPr marL="88900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=&gt; Optimum combination of sensors will be a learning process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  <a:p>
                      <a:pPr marL="88900" marR="7620">
                        <a:lnSpc>
                          <a:spcPct val="11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1:</a:t>
                      </a:r>
                      <a:r>
                        <a:rPr lang="en-US" sz="700" spc="-4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J.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Harding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et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al.,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“Vehicle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to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vehicle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communications: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Readiness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of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V2V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technology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for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application,”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National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Highway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Traffic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Safety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spc="-1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Administration,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Washington,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D.C.,</a:t>
                      </a:r>
                      <a:r>
                        <a:rPr lang="en-US" sz="700" spc="-3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Rep.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DOT</a:t>
                      </a:r>
                      <a:r>
                        <a:rPr lang="en-US" sz="700" spc="-3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HS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812014,</a:t>
                      </a:r>
                      <a:r>
                        <a:rPr lang="en-US" sz="700" spc="-3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2014,</a:t>
                      </a:r>
                      <a:r>
                        <a:rPr lang="en-US" sz="700" spc="-35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Table</a:t>
                      </a:r>
                      <a:r>
                        <a:rPr lang="en-US" sz="700" spc="-3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 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V-7.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  <a:p>
                      <a:pPr marL="88900">
                        <a:lnSpc>
                          <a:spcPts val="81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2: D. </a:t>
                      </a:r>
                      <a:r>
                        <a:rPr lang="en-US" sz="700" dirty="0" err="1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Kissenger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, </a:t>
                      </a:r>
                      <a:r>
                        <a:rPr lang="en-US" sz="700" i="1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Millimeter Wave Receiver Concepts for 77 GHz Automotive Radar in Silicon Germanium Technology</a:t>
                      </a:r>
                      <a:r>
                        <a:rPr lang="en-US" sz="700" dirty="0">
                          <a:solidFill>
                            <a:srgbClr val="231F2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. New York: Springer, 2012.</a:t>
                      </a:r>
                      <a:endParaRPr lang="en-US" sz="1100" dirty="0"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14480" y="5214950"/>
            <a:ext cx="5500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A </a:t>
            </a:r>
            <a:r>
              <a:rPr lang="en-US" dirty="0" smtClean="0"/>
              <a:t>comparison of radar, camera, and </a:t>
            </a:r>
            <a:r>
              <a:rPr lang="en-US" dirty="0" smtClean="0"/>
              <a:t>LIDAR technologies</a:t>
            </a:r>
            <a:r>
              <a:rPr lang="en-US" b="1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Words>680</Words>
  <Application>Microsoft Office PowerPoint</Application>
  <PresentationFormat>On-screen Show (4:3)</PresentationFormat>
  <Paragraphs>122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                            APPLICATION OF                               LIDAR IN ADAS</vt:lpstr>
      <vt:lpstr>OBJECTIVE</vt:lpstr>
      <vt:lpstr>What is ADAS?</vt:lpstr>
      <vt:lpstr>Applications of ADAS</vt:lpstr>
      <vt:lpstr>Slide 5</vt:lpstr>
      <vt:lpstr>LiDAR</vt:lpstr>
      <vt:lpstr>Slide 7</vt:lpstr>
      <vt:lpstr>Why we need LiDAR</vt:lpstr>
      <vt:lpstr>A comparison of radar, camera, and LIDAR technologies.  A comparison of radar, camera, and LIDAR technologies. 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sukanya deka</dc:creator>
  <cp:lastModifiedBy>sukanya deka</cp:lastModifiedBy>
  <cp:revision>83</cp:revision>
  <dcterms:created xsi:type="dcterms:W3CDTF">2021-03-24T16:49:49Z</dcterms:created>
  <dcterms:modified xsi:type="dcterms:W3CDTF">2021-03-26T22:43:07Z</dcterms:modified>
</cp:coreProperties>
</file>