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72" r:id="rId2"/>
    <p:sldId id="267" r:id="rId3"/>
    <p:sldId id="273" r:id="rId4"/>
    <p:sldId id="270" r:id="rId5"/>
    <p:sldId id="268" r:id="rId6"/>
    <p:sldId id="274" r:id="rId7"/>
    <p:sldId id="285" r:id="rId8"/>
    <p:sldId id="283" r:id="rId9"/>
    <p:sldId id="284" r:id="rId10"/>
    <p:sldId id="276" r:id="rId11"/>
    <p:sldId id="287" r:id="rId12"/>
    <p:sldId id="286" r:id="rId13"/>
    <p:sldId id="282" r:id="rId14"/>
    <p:sldId id="296" r:id="rId15"/>
    <p:sldId id="291" r:id="rId16"/>
    <p:sldId id="292" r:id="rId17"/>
    <p:sldId id="293" r:id="rId18"/>
    <p:sldId id="294" r:id="rId19"/>
    <p:sldId id="295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34C6E-0359-4FEC-A451-FFAFCD2B4D09}" v="2370" dt="2019-12-03T07:37:46.423"/>
    <p1510:client id="{9960C13F-4DC9-41C6-B105-59CE6D332632}" v="1421" dt="2019-12-03T09:32:57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620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590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860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833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0703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191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8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1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3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9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0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6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358926" cy="195892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     A hardware trojan DETECTION TECHNIQUE BY IMPROVING TRANSITION      	     PROBABILITIES OF THE NETS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62178" y="3615397"/>
            <a:ext cx="5303520" cy="212422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					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by</a:t>
            </a:r>
          </a:p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		      </a:t>
            </a: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ARATI SHAW</a:t>
            </a:r>
          </a:p>
          <a:p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SHREYASI KARAK</a:t>
            </a:r>
          </a:p>
          <a:p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SUKANYA NASKAR</a:t>
            </a:r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3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-140677"/>
            <a:ext cx="10963838" cy="94253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Example CIRCUIT</a:t>
            </a:r>
          </a:p>
        </p:txBody>
      </p:sp>
      <p:pic>
        <p:nvPicPr>
          <p:cNvPr id="1030" name="Picture 6" descr="https://lh3.googleusercontent.com/X5NEJlL2CXzHCU4e0FzgHWMM_f1QQv5TCmCL7YsIb6j1QWXjeyv7YU-ralX-HDViojbSgUoS1Umj6hbfx3A4XAwbZcYP10hrAI3bfu0qPCXKxggQmZjem2pbaYYrf6mV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998805"/>
            <a:ext cx="10963838" cy="54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56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969566"/>
            <a:ext cx="10851295" cy="1993942"/>
          </a:xfrm>
        </p:spPr>
        <p:txBody>
          <a:bodyPr>
            <a:normAutofit fontScale="85000" lnSpcReduction="10000"/>
          </a:bodyPr>
          <a:lstStyle/>
          <a:p>
            <a:r>
              <a:rPr lang="en-IN" sz="3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 Probability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3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0.15</a:t>
            </a:r>
            <a:endParaRPr lang="en-IN" sz="33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Therefore ,</a:t>
            </a:r>
            <a:r>
              <a:rPr lang="en-IN" sz="3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 G10 , G13 , G15 }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the </a:t>
            </a:r>
            <a:r>
              <a:rPr lang="en-IN" sz="33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transition probability points</a:t>
            </a: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IN" sz="3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Insertion Points</a:t>
            </a: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{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G12 , G14 </a:t>
            </a: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IN" sz="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5720"/>
              </p:ext>
            </p:extLst>
          </p:nvPr>
        </p:nvGraphicFramePr>
        <p:xfrm>
          <a:off x="781878" y="112541"/>
          <a:ext cx="8888491" cy="45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408">
                  <a:extLst>
                    <a:ext uri="{9D8B030D-6E8A-4147-A177-3AD203B41FA5}">
                      <a16:colId xmlns:a16="http://schemas.microsoft.com/office/drawing/2014/main" val="3252405742"/>
                    </a:ext>
                  </a:extLst>
                </a:gridCol>
                <a:gridCol w="5014083">
                  <a:extLst>
                    <a:ext uri="{9D8B030D-6E8A-4147-A177-3AD203B41FA5}">
                      <a16:colId xmlns:a16="http://schemas.microsoft.com/office/drawing/2014/main" val="2232578225"/>
                    </a:ext>
                  </a:extLst>
                </a:gridCol>
              </a:tblGrid>
              <a:tr h="421892">
                <a:tc>
                  <a:txBody>
                    <a:bodyPr/>
                    <a:lstStyle/>
                    <a:p>
                      <a:r>
                        <a:rPr lang="en-IN" dirty="0"/>
                        <a:t>GATE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TRANSITION PROBABILITY (SORTED 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42603"/>
                  </a:ext>
                </a:extLst>
              </a:tr>
              <a:tr h="421892">
                <a:tc>
                  <a:txBody>
                    <a:bodyPr/>
                    <a:lstStyle/>
                    <a:p>
                      <a:r>
                        <a:rPr lang="en-IN" dirty="0"/>
                        <a:t>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0.04973500967025757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34616"/>
                  </a:ext>
                </a:extLst>
              </a:tr>
              <a:tr h="421892">
                <a:tc>
                  <a:txBody>
                    <a:bodyPr/>
                    <a:lstStyle/>
                    <a:p>
                      <a:r>
                        <a:rPr lang="en-IN" dirty="0"/>
                        <a:t>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0.109375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74914"/>
                  </a:ext>
                </a:extLst>
              </a:tr>
              <a:tr h="421892">
                <a:tc>
                  <a:txBody>
                    <a:bodyPr/>
                    <a:lstStyle/>
                    <a:p>
                      <a:r>
                        <a:rPr lang="en-IN" dirty="0"/>
                        <a:t>G15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0.1318359375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2868"/>
                  </a:ext>
                </a:extLst>
              </a:tr>
              <a:tr h="421892">
                <a:tc>
                  <a:txBody>
                    <a:bodyPr/>
                    <a:lstStyle/>
                    <a:p>
                      <a:r>
                        <a:rPr lang="en-IN" dirty="0"/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0.1658773422241211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83563"/>
                  </a:ext>
                </a:extLst>
              </a:tr>
              <a:tr h="421892">
                <a:tc>
                  <a:txBody>
                    <a:bodyPr/>
                    <a:lstStyle/>
                    <a:p>
                      <a:r>
                        <a:rPr lang="en-IN" dirty="0"/>
                        <a:t>G17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0.1658773422241211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95081"/>
                  </a:ext>
                </a:extLst>
              </a:tr>
              <a:tr h="421892">
                <a:tc>
                  <a:txBody>
                    <a:bodyPr/>
                    <a:lstStyle/>
                    <a:p>
                      <a:r>
                        <a:rPr lang="en-IN" dirty="0"/>
                        <a:t>G14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58061"/>
                  </a:ext>
                </a:extLst>
              </a:tr>
              <a:tr h="421892">
                <a:tc>
                  <a:txBody>
                    <a:bodyPr/>
                    <a:lstStyle/>
                    <a:p>
                      <a:r>
                        <a:rPr lang="en-IN" dirty="0"/>
                        <a:t>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48165"/>
                  </a:ext>
                </a:extLst>
              </a:tr>
              <a:tr h="421892">
                <a:tc>
                  <a:txBody>
                    <a:bodyPr/>
                    <a:lstStyle/>
                    <a:p>
                      <a:r>
                        <a:rPr lang="en-IN" dirty="0"/>
                        <a:t>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0.21484375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6450"/>
                  </a:ext>
                </a:extLst>
              </a:tr>
              <a:tr h="421892">
                <a:tc>
                  <a:txBody>
                    <a:bodyPr/>
                    <a:lstStyle/>
                    <a:p>
                      <a:r>
                        <a:rPr lang="en-IN" dirty="0"/>
                        <a:t>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15227"/>
                  </a:ext>
                </a:extLst>
              </a:tr>
              <a:tr h="320056">
                <a:tc>
                  <a:txBody>
                    <a:bodyPr/>
                    <a:lstStyle/>
                    <a:p>
                      <a:r>
                        <a:rPr lang="en-IN" dirty="0"/>
                        <a:t>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0.24358749389648438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0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59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"/>
            <a:ext cx="10513672" cy="116761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			</a:t>
            </a:r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Additional hardware used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463040"/>
            <a:ext cx="10809092" cy="45313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463040"/>
            <a:ext cx="10823576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6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82881"/>
            <a:ext cx="10977906" cy="70338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							    RESULT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3" y="1167618"/>
            <a:ext cx="10977904" cy="4826782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7327"/>
              </p:ext>
            </p:extLst>
          </p:nvPr>
        </p:nvGraphicFramePr>
        <p:xfrm>
          <a:off x="407963" y="1167616"/>
          <a:ext cx="11254154" cy="4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712">
                  <a:extLst>
                    <a:ext uri="{9D8B030D-6E8A-4147-A177-3AD203B41FA5}">
                      <a16:colId xmlns:a16="http://schemas.microsoft.com/office/drawing/2014/main" val="2976160125"/>
                    </a:ext>
                  </a:extLst>
                </a:gridCol>
                <a:gridCol w="3089052">
                  <a:extLst>
                    <a:ext uri="{9D8B030D-6E8A-4147-A177-3AD203B41FA5}">
                      <a16:colId xmlns:a16="http://schemas.microsoft.com/office/drawing/2014/main" val="2663593702"/>
                    </a:ext>
                  </a:extLst>
                </a:gridCol>
                <a:gridCol w="3003658">
                  <a:extLst>
                    <a:ext uri="{9D8B030D-6E8A-4147-A177-3AD203B41FA5}">
                      <a16:colId xmlns:a16="http://schemas.microsoft.com/office/drawing/2014/main" val="3940418857"/>
                    </a:ext>
                  </a:extLst>
                </a:gridCol>
                <a:gridCol w="3063732">
                  <a:extLst>
                    <a:ext uri="{9D8B030D-6E8A-4147-A177-3AD203B41FA5}">
                      <a16:colId xmlns:a16="http://schemas.microsoft.com/office/drawing/2014/main" val="3787738591"/>
                    </a:ext>
                  </a:extLst>
                </a:gridCol>
              </a:tblGrid>
              <a:tr h="762316">
                <a:tc>
                  <a:txBody>
                    <a:bodyPr/>
                    <a:lstStyle/>
                    <a:p>
                      <a:r>
                        <a:rPr lang="en-IN" dirty="0"/>
                        <a:t>GATE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TRANSITION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PROBABILITY (sorted</a:t>
                      </a:r>
                      <a:r>
                        <a:rPr lang="en-IN" baseline="0" dirty="0"/>
                        <a:t> order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Modified TRANSITION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  <a:r>
                        <a:rPr lang="en-IN" baseline="0" dirty="0"/>
                        <a:t> change in </a:t>
                      </a:r>
                      <a:r>
                        <a:rPr lang="en-IN" dirty="0"/>
                        <a:t>TP</a:t>
                      </a:r>
                      <a:r>
                        <a:rPr lang="en-IN" baseline="0" dirty="0"/>
                        <a:t> after</a:t>
                      </a:r>
                    </a:p>
                    <a:p>
                      <a:r>
                        <a:rPr lang="en-IN" baseline="0" dirty="0"/>
                        <a:t>adding </a:t>
                      </a:r>
                      <a:r>
                        <a:rPr lang="en-IN" baseline="0" dirty="0" err="1"/>
                        <a:t>dsFF</a:t>
                      </a:r>
                      <a:r>
                        <a:rPr lang="en-IN" baseline="0" dirty="0"/>
                        <a:t>(s)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24439"/>
                  </a:ext>
                </a:extLst>
              </a:tr>
              <a:tr h="435319">
                <a:tc>
                  <a:txBody>
                    <a:bodyPr/>
                    <a:lstStyle/>
                    <a:p>
                      <a:r>
                        <a:rPr lang="en-IN" dirty="0"/>
                        <a:t>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0.04973500967025757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276.9980165744863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713624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r>
                        <a:rPr lang="en-IN" dirty="0"/>
                        <a:t>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71.42857142857143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94352"/>
                  </a:ext>
                </a:extLst>
              </a:tr>
              <a:tr h="403524">
                <a:tc>
                  <a:txBody>
                    <a:bodyPr/>
                    <a:lstStyle/>
                    <a:p>
                      <a:r>
                        <a:rPr lang="en-IN" dirty="0"/>
                        <a:t>G15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0.1318359375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77.77777777777777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34555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r>
                        <a:rPr lang="en-IN" dirty="0"/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0.1658773422241211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0.21185302734375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27.716675769684077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60822"/>
                  </a:ext>
                </a:extLst>
              </a:tr>
              <a:tr h="432346">
                <a:tc>
                  <a:txBody>
                    <a:bodyPr/>
                    <a:lstStyle/>
                    <a:p>
                      <a:r>
                        <a:rPr lang="en-IN" dirty="0"/>
                        <a:t>G17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0.1658773422241211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50.713772386236236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97694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r>
                        <a:rPr lang="en-IN" dirty="0"/>
                        <a:t>G14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16703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r>
                        <a:rPr lang="en-IN" dirty="0"/>
                        <a:t>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54106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r>
                        <a:rPr lang="en-IN" dirty="0"/>
                        <a:t>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0.21484375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9.090909090909092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152161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r>
                        <a:rPr lang="en-IN" dirty="0"/>
                        <a:t>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-20.0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81320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r>
                        <a:rPr lang="en-IN" dirty="0"/>
                        <a:t>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0.24358749389648438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0.238037109375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-2.2785999530185577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68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76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CFB5-38BB-4FC9-943B-3185C585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45775"/>
            <a:ext cx="10792172" cy="821634"/>
          </a:xfrm>
        </p:spPr>
        <p:txBody>
          <a:bodyPr/>
          <a:lstStyle/>
          <a:p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			            TROJAN CIRCUITS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2085D-C6D2-475D-8286-1B6F493A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809" y="4532243"/>
            <a:ext cx="8860804" cy="2179981"/>
          </a:xfrm>
        </p:spPr>
        <p:txBody>
          <a:bodyPr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bg1"/>
                </a:solidFill>
              </a:rPr>
              <a:t>   -&gt; Trojan Circuits are taken from [ *1 ]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F11C1-3ADB-44AA-9921-581F77300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6" t="12574" r="20435" b="25399"/>
          <a:stretch/>
        </p:blipFill>
        <p:spPr>
          <a:xfrm>
            <a:off x="821635" y="1126435"/>
            <a:ext cx="9925878" cy="48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2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27A8-F38B-4C48-9976-BCE339D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45774"/>
            <a:ext cx="11136728" cy="71782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Outcome from other benchmark circuits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54D7B-DF86-4161-BDF0-53DB04A7C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C19CA1-CBDC-48F2-A85B-0C5A51105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8" t="29362" r="28043" b="44732"/>
          <a:stretch/>
        </p:blipFill>
        <p:spPr>
          <a:xfrm>
            <a:off x="684212" y="1152939"/>
            <a:ext cx="10580136" cy="48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DD2E-5A05-452E-AC6B-CBAA0D55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85529"/>
            <a:ext cx="12032974" cy="1033671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TROJAN ACTIVATION AND DETECTION ANALYSIS USING PROPOSED METHOD FOR 1000 RANDOM TEST PATTERNS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B2639-1544-49A0-91C4-5A2E34D81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B28F2-6F58-4EDF-A951-470915E47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8" t="20854" r="22174" b="9546"/>
          <a:stretch/>
        </p:blipFill>
        <p:spPr>
          <a:xfrm>
            <a:off x="159026" y="1431235"/>
            <a:ext cx="11714922" cy="52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9CB6-1C48-4ECC-866E-C9C8F0C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106018"/>
            <a:ext cx="11926957" cy="1498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COMPARISON OF POC &amp; TCA USING OPTIMUM THRESHOLD PROBABILITY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B504-4C20-48D3-A740-1A227494D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B154C-CF4F-4662-A5DB-7B8AEB320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3" t="20855" r="28153" b="12575"/>
          <a:stretch/>
        </p:blipFill>
        <p:spPr>
          <a:xfrm>
            <a:off x="106017" y="1258956"/>
            <a:ext cx="11926956" cy="54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9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DB51-7B21-4079-8F75-54BDE7DB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119271"/>
            <a:ext cx="11595652" cy="1298712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COMPARISON OF TIME COMPLEXITY AND CIRCUIT OVERHEADS USING OPTIMUM PTH</a:t>
            </a:r>
            <a:br>
              <a:rPr lang="en-IN" sz="2800" b="1" dirty="0">
                <a:solidFill>
                  <a:schemeClr val="bg1"/>
                </a:solidFill>
              </a:rPr>
            </a:b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A34D-B64B-4E12-8600-1158E7498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91" y="6175513"/>
            <a:ext cx="11542643" cy="563215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C7106-2F1A-488A-9A84-AD706217E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0" t="26848" r="26630" b="9159"/>
          <a:stretch/>
        </p:blipFill>
        <p:spPr>
          <a:xfrm>
            <a:off x="344557" y="993913"/>
            <a:ext cx="11330608" cy="574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80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4CB8-4C65-45F8-AA4C-4608F960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32522"/>
            <a:ext cx="10301841" cy="1272208"/>
          </a:xfrm>
        </p:spPr>
        <p:txBody>
          <a:bodyPr/>
          <a:lstStyle/>
          <a:p>
            <a:r>
              <a:rPr lang="en-IN" dirty="0"/>
              <a:t>						    </a:t>
            </a:r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DBB2C-743F-46BA-BB76-B0078C1C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934817"/>
            <a:ext cx="10301839" cy="405958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  [ * ]    </a:t>
            </a:r>
            <a:r>
              <a:rPr lang="en-US" sz="2400" b="1" dirty="0">
                <a:solidFill>
                  <a:schemeClr val="bg1"/>
                </a:solidFill>
              </a:rPr>
              <a:t>Ahmad </a:t>
            </a:r>
            <a:r>
              <a:rPr lang="en-US" sz="2400" b="1" dirty="0" err="1">
                <a:solidFill>
                  <a:schemeClr val="bg1"/>
                </a:solidFill>
              </a:rPr>
              <a:t>Shabani</a:t>
            </a:r>
            <a:r>
              <a:rPr lang="en-US" sz="2400" b="1" dirty="0">
                <a:solidFill>
                  <a:schemeClr val="bg1"/>
                </a:solidFill>
              </a:rPr>
              <a:t> and Bijan Alizadeh, </a:t>
            </a:r>
            <a:r>
              <a:rPr lang="en-US" sz="2400" b="1" i="1" dirty="0">
                <a:solidFill>
                  <a:schemeClr val="bg1"/>
                </a:solidFill>
              </a:rPr>
              <a:t> “ </a:t>
            </a:r>
            <a:r>
              <a:rPr lang="en-US" sz="2400" b="1" dirty="0">
                <a:solidFill>
                  <a:schemeClr val="bg1"/>
                </a:solidFill>
              </a:rPr>
              <a:t>PMTP: A MAX-SAT Based Approach to Detect Hardware Trojan Using Propagation of Maximum Transition Probability “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 [ *1 ] </a:t>
            </a:r>
            <a:r>
              <a:rPr lang="en-IN" sz="2400" b="1" dirty="0">
                <a:solidFill>
                  <a:schemeClr val="bg1"/>
                </a:solidFill>
              </a:rPr>
              <a:t>Hassan </a:t>
            </a:r>
            <a:r>
              <a:rPr lang="en-IN" sz="2400" b="1" dirty="0" err="1">
                <a:solidFill>
                  <a:schemeClr val="bg1"/>
                </a:solidFill>
              </a:rPr>
              <a:t>Salmani</a:t>
            </a:r>
            <a:r>
              <a:rPr lang="en-IN" sz="2400" b="1" i="1" dirty="0">
                <a:solidFill>
                  <a:schemeClr val="bg1"/>
                </a:solidFill>
              </a:rPr>
              <a:t>,</a:t>
            </a:r>
            <a:r>
              <a:rPr lang="en-IN" sz="2400" b="1" dirty="0">
                <a:solidFill>
                  <a:schemeClr val="bg1"/>
                </a:solidFill>
              </a:rPr>
              <a:t> Mohammad </a:t>
            </a:r>
            <a:r>
              <a:rPr lang="en-IN" sz="2400" b="1" dirty="0" err="1">
                <a:solidFill>
                  <a:schemeClr val="bg1"/>
                </a:solidFill>
              </a:rPr>
              <a:t>Tehranipoor</a:t>
            </a:r>
            <a:r>
              <a:rPr lang="en-IN" sz="2400" b="1" dirty="0">
                <a:solidFill>
                  <a:schemeClr val="bg1"/>
                </a:solidFill>
              </a:rPr>
              <a:t> and Jim </a:t>
            </a:r>
            <a:r>
              <a:rPr lang="en-IN" sz="2400" b="1" dirty="0" err="1">
                <a:solidFill>
                  <a:schemeClr val="bg1"/>
                </a:solidFill>
              </a:rPr>
              <a:t>Plusquellic</a:t>
            </a:r>
            <a:r>
              <a:rPr lang="en-IN" sz="2400" b="1" i="1" dirty="0">
                <a:solidFill>
                  <a:schemeClr val="bg1"/>
                </a:solidFill>
              </a:rPr>
              <a:t>,</a:t>
            </a:r>
          </a:p>
          <a:p>
            <a:r>
              <a:rPr lang="en-IN" sz="2400" b="1" i="1" dirty="0">
                <a:solidFill>
                  <a:schemeClr val="bg1"/>
                </a:solidFill>
              </a:rPr>
              <a:t>“</a:t>
            </a:r>
            <a:r>
              <a:rPr lang="en-IN" sz="2400" b="1" dirty="0">
                <a:solidFill>
                  <a:schemeClr val="bg1"/>
                </a:solidFill>
              </a:rPr>
              <a:t>A Novel Technique for Improving Hardware Trojan </a:t>
            </a:r>
            <a:r>
              <a:rPr lang="en-US" sz="2400" b="1" dirty="0">
                <a:solidFill>
                  <a:schemeClr val="bg1"/>
                </a:solidFill>
              </a:rPr>
              <a:t>Detection and Reducing Trojan Activation Time “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1" y="524656"/>
            <a:ext cx="10198648" cy="884419"/>
          </a:xfrm>
        </p:spPr>
        <p:txBody>
          <a:bodyPr>
            <a:normAutofit/>
          </a:bodyPr>
          <a:lstStyle/>
          <a:p>
            <a:r>
              <a:rPr lang="en-IN" dirty="0"/>
              <a:t>						</a:t>
            </a:r>
            <a:r>
              <a:rPr lang="en-IN" sz="4000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2" y="1783830"/>
            <a:ext cx="10198647" cy="421057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hardware circuit requires to perform some predefined functionalities. Malicious circuitry or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trojan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injected during fabrication or designing may infect the circuit risking the normal functionalities of the hardware. </a:t>
            </a:r>
          </a:p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addition, such tampering can also lead to leakage of vital information of hardware chip to an unauthorized party. </a:t>
            </a:r>
          </a:p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So,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trojan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detection is inevitable to counter such malicious modifications of the circuit.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07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53218"/>
            <a:ext cx="10499604" cy="970671"/>
          </a:xfrm>
        </p:spPr>
        <p:txBody>
          <a:bodyPr/>
          <a:lstStyle/>
          <a:p>
            <a:r>
              <a:rPr lang="en-IN" dirty="0"/>
              <a:t>						</a:t>
            </a:r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  <a:r>
              <a:rPr lang="en-IN" dirty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758462"/>
            <a:ext cx="10602352" cy="454386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proposed methodology is suitable to detect Trojan in hardware circuits. Using the additional hardware (</a:t>
            </a:r>
            <a:r>
              <a:rPr lang="en-I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dsFF</a:t>
            </a: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we can alter the transition probability of weak links (insertion point) of the circuit and therefore we can resist the malicious attack. </a:t>
            </a:r>
          </a:p>
          <a:p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way, we can decrease the vulnerability of the integrated circuit chips.</a:t>
            </a:r>
          </a:p>
        </p:txBody>
      </p:sp>
    </p:spTree>
    <p:extLst>
      <p:ext uri="{BB962C8B-B14F-4D97-AF65-F5344CB8AC3E}">
        <p14:creationId xmlns:p14="http://schemas.microsoft.com/office/powerpoint/2010/main" val="142751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15" y="2405575"/>
            <a:ext cx="5349996" cy="151931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Britannic Bold" panose="020B09030607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693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1" y="478302"/>
            <a:ext cx="10190115" cy="90033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				</a:t>
            </a:r>
            <a:r>
              <a:rPr lang="en-IN" sz="4000" dirty="0">
                <a:solidFill>
                  <a:schemeClr val="bg1"/>
                </a:solidFill>
                <a:latin typeface="Arial Black" panose="020B0A04020102020204" pitchFamily="34" charset="0"/>
              </a:rPr>
              <a:t>AIM OF THE PROJECT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645920"/>
            <a:ext cx="10190113" cy="43484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 project, we are emphasizing on detection of hardware portions where there could be possibility of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trojan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injection.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Modification of weak links of the circuit using additional hardware so that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trojan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cannot attack the circuit.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reduce the vulnerability of integrated circuit.</a:t>
            </a:r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9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95422"/>
            <a:ext cx="10569943" cy="70338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Some important definitions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308294"/>
            <a:ext cx="10949770" cy="519098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Trojan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 hardware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trojan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is a malicious tampering of certain				  circuitry of an integrated circuit.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 Hub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 It is a circuit used to study the insertion of hardware 				   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trojan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it's detection, side channel analysis, 							    vulnerability analysis etc.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Transition Probability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The probability of occurrence of a 							              transition between two output states of a gate.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Insertion Point: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Point in the circuit which is more susceptible to 						  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trojan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injection.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A benchmark for transition probability.</a:t>
            </a:r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4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1" y="211015"/>
            <a:ext cx="10776269" cy="900333"/>
          </a:xfrm>
        </p:spPr>
        <p:txBody>
          <a:bodyPr/>
          <a:lstStyle/>
          <a:p>
            <a:r>
              <a:rPr lang="en-IN" dirty="0"/>
              <a:t>						   </a:t>
            </a:r>
            <a:r>
              <a:rPr lang="en-IN" sz="4000" dirty="0">
                <a:solidFill>
                  <a:schemeClr val="bg1"/>
                </a:solidFill>
                <a:latin typeface="Arial Black" panose="020B0A04020102020204" pitchFamily="34" charset="0"/>
              </a:rPr>
              <a:t>overview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350497"/>
            <a:ext cx="10776267" cy="507843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project, we will calculate the transition probabilities of each component (gate) of the circuit.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help us to figure out the low transition probability gates whose output needs to be modified to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incure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higher transition probability.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gate(s) connected to most of the low transition probability gates will become the insertion point, where an additional hardware component will be added.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we will evaluate the modified transition probabilities.</a:t>
            </a:r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5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82880"/>
            <a:ext cx="10752823" cy="85812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algorithm to find insertion point(S)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833" y="1434906"/>
            <a:ext cx="10752823" cy="493776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:</a:t>
            </a: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Circuit Netlist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of Low Transition Probability Nodes (L) 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 Threshold (</a:t>
            </a:r>
            <a:r>
              <a:rPr lang="en-I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32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endParaRPr lang="en-IN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:</a:t>
            </a: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 of Insertion Point (</a:t>
            </a:r>
            <a:r>
              <a:rPr lang="en-I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IN" sz="32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7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10274521" cy="102694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algorithm to find insertion point(S)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350498"/>
            <a:ext cx="11357732" cy="5078437"/>
          </a:xfrm>
        </p:spPr>
        <p:txBody>
          <a:bodyPr>
            <a:normAutofit fontScale="92500" lnSpcReduction="20000"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:</a:t>
            </a:r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each gate in the circuit with output A(say)  </a:t>
            </a:r>
          </a:p>
          <a:p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Transition probability of A = signal probability of 0 * signal probability of 1</a:t>
            </a:r>
          </a:p>
          <a:p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 :</a:t>
            </a:r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each gate(</a:t>
            </a:r>
            <a:r>
              <a:rPr lang="en-IN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with transition probability(</a:t>
            </a:r>
            <a:r>
              <a:rPr lang="en-IN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</a:t>
            </a:r>
            <a:r>
              <a:rPr lang="en-IN" sz="3500" baseline="-26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of the circuit :</a:t>
            </a:r>
          </a:p>
          <a:p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		if (</a:t>
            </a:r>
            <a:r>
              <a:rPr lang="en-IN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</a:t>
            </a:r>
            <a:r>
              <a:rPr lang="en-IN" sz="35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30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IN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35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:   Insert gate(</a:t>
            </a:r>
            <a:r>
              <a:rPr lang="en-IN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list(L)</a:t>
            </a:r>
          </a:p>
          <a:p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3:</a:t>
            </a:r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Convert the circuit into a directed graph where, </a:t>
            </a:r>
          </a:p>
          <a:p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node -&gt; gate of the circuit</a:t>
            </a:r>
          </a:p>
          <a:p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incoming edges -&gt; input to a gate</a:t>
            </a:r>
          </a:p>
          <a:p>
            <a:r>
              <a:rPr lang="en-IN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outgoing edges -&gt; output from a gate</a:t>
            </a:r>
          </a:p>
          <a:p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90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68812"/>
            <a:ext cx="10471469" cy="95660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algorithm to find insertion point(S)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463040"/>
            <a:ext cx="10935701" cy="5134707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Transpose the graph</a:t>
            </a:r>
          </a:p>
          <a:p>
            <a:endParaRPr lang="en-IN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5:</a:t>
            </a: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each node in L, run depth first search and record the path</a:t>
            </a:r>
          </a:p>
          <a:p>
            <a:endParaRPr lang="en-IN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6:</a:t>
            </a: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 the common node(k) of all these paths with minimum 		  depth limit and insert node(k) in </a:t>
            </a:r>
            <a:r>
              <a:rPr lang="en-I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IN" sz="32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IN" sz="3200" baseline="-25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D = depth limit of k from each node in L </a:t>
            </a:r>
          </a:p>
          <a:p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d = minimum (D)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21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40677"/>
            <a:ext cx="10780958" cy="94253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algorithm to find insertion point(S)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434905"/>
            <a:ext cx="10949770" cy="5219113"/>
          </a:xfrm>
        </p:spPr>
        <p:txBody>
          <a:bodyPr>
            <a:normAutofit fontScale="85000" lnSpcReduction="10000"/>
          </a:bodyPr>
          <a:lstStyle/>
          <a:p>
            <a:r>
              <a:rPr lang="en-IN" sz="3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7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For each node(n) in L: determine node(</a:t>
            </a:r>
            <a:r>
              <a:rPr lang="en-IN" sz="3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38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at depth d from n</a:t>
            </a:r>
          </a:p>
          <a:p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if (at least one node from </a:t>
            </a:r>
            <a:r>
              <a:rPr lang="en-IN" sz="3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38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present in </a:t>
            </a:r>
            <a:r>
              <a:rPr lang="en-IN" sz="3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IN" sz="38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continue;</a:t>
            </a:r>
          </a:p>
          <a:p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else</a:t>
            </a:r>
          </a:p>
          <a:p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	if(signal prob. of 0 of node(n) &gt; signal prob. of 1 of node(n)):</a:t>
            </a:r>
          </a:p>
          <a:p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  select one node from </a:t>
            </a:r>
            <a:r>
              <a:rPr lang="en-IN" sz="3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38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(sp</a:t>
            </a:r>
            <a:r>
              <a:rPr lang="en-IN" sz="38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&lt;sp</a:t>
            </a:r>
            <a:r>
              <a:rPr lang="en-IN" sz="38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and insert in </a:t>
            </a:r>
            <a:r>
              <a:rPr lang="en-IN" sz="3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IN" sz="42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IN" sz="4200" baseline="-25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else if(signal prob. of 0 of node(n) &lt; signal prob. of 1 of node(n)):</a:t>
            </a:r>
          </a:p>
          <a:p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  select one node from </a:t>
            </a:r>
            <a:r>
              <a:rPr lang="en-IN" sz="3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38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(sp</a:t>
            </a:r>
            <a:r>
              <a:rPr lang="en-IN" sz="38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&gt;sp</a:t>
            </a:r>
            <a:r>
              <a:rPr lang="en-IN" sz="38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)and insert in </a:t>
            </a:r>
            <a:r>
              <a:rPr lang="en-IN" sz="3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IN" sz="38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IN" baseline="-25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32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885</TotalTime>
  <Words>552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Arial</vt:lpstr>
      <vt:lpstr>Arial Black</vt:lpstr>
      <vt:lpstr>Britannic Bold</vt:lpstr>
      <vt:lpstr>Calibri</vt:lpstr>
      <vt:lpstr>Century Gothic</vt:lpstr>
      <vt:lpstr>Wingdings</vt:lpstr>
      <vt:lpstr>Wingdings 3</vt:lpstr>
      <vt:lpstr>Slice</vt:lpstr>
      <vt:lpstr>     A hardware trojan DETECTION TECHNIQUE BY IMPROVING TRANSITION            PROBABILITIES OF THE NETS</vt:lpstr>
      <vt:lpstr>      Introduction</vt:lpstr>
      <vt:lpstr>    AIM OF THE PROJECT</vt:lpstr>
      <vt:lpstr>Some important definitions</vt:lpstr>
      <vt:lpstr>         overview</vt:lpstr>
      <vt:lpstr>algorithm to find insertion point(S)</vt:lpstr>
      <vt:lpstr>algorithm to find insertion point(S)</vt:lpstr>
      <vt:lpstr>algorithm to find insertion point(S)</vt:lpstr>
      <vt:lpstr>algorithm to find insertion point(S)</vt:lpstr>
      <vt:lpstr>Example CIRCUIT</vt:lpstr>
      <vt:lpstr>PowerPoint Presentation</vt:lpstr>
      <vt:lpstr>   Additional hardware used</vt:lpstr>
      <vt:lpstr>           RESULT</vt:lpstr>
      <vt:lpstr>               TROJAN CIRCUITS </vt:lpstr>
      <vt:lpstr>Outcome from other benchmark circuits</vt:lpstr>
      <vt:lpstr>TROJAN ACTIVATION AND DETECTION ANALYSIS USING PROPOSED METHOD FOR 1000 RANDOM TEST PATTERNS</vt:lpstr>
      <vt:lpstr>COMPARISON OF POC &amp; TCA USING OPTIMUM THRESHOLD PROBABILITY </vt:lpstr>
      <vt:lpstr>COMPARISON OF TIME COMPLEXITY AND CIRCUIT OVERHEADS USING OPTIMUM PTH </vt:lpstr>
      <vt:lpstr>          REFERENCES</vt:lpstr>
      <vt:lpstr>      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sukanya</cp:lastModifiedBy>
  <cp:revision>567</cp:revision>
  <dcterms:created xsi:type="dcterms:W3CDTF">2019-12-03T06:45:08Z</dcterms:created>
  <dcterms:modified xsi:type="dcterms:W3CDTF">2020-06-29T04:14:52Z</dcterms:modified>
</cp:coreProperties>
</file>