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Bree Serif" panose="02000503040000020004" pitchFamily="2" charset="77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5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+ZLB5RjVekNhXOh5VZXW0kNb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565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428e563a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ac428e563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1019645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5410196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91aa499f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a991aa499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991aa499f_0_0:notes"/>
          <p:cNvSpPr txBox="1">
            <a:spLocks noGrp="1"/>
          </p:cNvSpPr>
          <p:nvPr>
            <p:ph type="sldNum" idx="12"/>
          </p:nvPr>
        </p:nvSpPr>
        <p:spPr>
          <a:xfrm>
            <a:off x="3885792" y="8687124"/>
            <a:ext cx="29724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a991aa49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476" y="686123"/>
            <a:ext cx="43410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ga991aa499f_0_0:notes"/>
          <p:cNvSpPr txBox="1">
            <a:spLocks noGrp="1"/>
          </p:cNvSpPr>
          <p:nvPr>
            <p:ph type="body" idx="1"/>
          </p:nvPr>
        </p:nvSpPr>
        <p:spPr>
          <a:xfrm>
            <a:off x="915116" y="4342754"/>
            <a:ext cx="5028000" cy="411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428e563a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c428e563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a39b34a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a2a39b34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  <a:defRPr sz="1400" i="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086600" y="62484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810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2209800" y="624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171700" y="-800100"/>
            <a:ext cx="4800600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5410200" y="2286000"/>
            <a:ext cx="5181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762000" y="76200"/>
            <a:ext cx="51816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655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Char char="o"/>
              <a:defRPr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0" y="2667000"/>
            <a:ext cx="441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572000" y="2667000"/>
            <a:ext cx="441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F5F5F"/>
              </a:buClr>
              <a:buSzPts val="1700"/>
              <a:buFont typeface="Courier New"/>
              <a:buChar char="o"/>
              <a:defRPr sz="1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Xh1hl17kDHToNAmJjz8qQM0RmK_lY1M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LKimS1NpDLmoRM-udAxzJqFnV7kSyE6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gWmuPCzIYcJjLnHusfuL59SwMtObUd1/view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xiWsSxbshPaH43eDdbtcFHpA72gC3S3/view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7A6RwJdngv0YbRBT6ttTTa7DfkX3eZL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tOjhqtF1OBAqnBXKp4CaqwCKFTZl6XL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CFC"/>
            </a:gs>
            <a:gs pos="74000">
              <a:srgbClr val="D0E7E7"/>
            </a:gs>
            <a:gs pos="83000">
              <a:srgbClr val="D0E7E7"/>
            </a:gs>
            <a:gs pos="100000">
              <a:srgbClr val="DFEFEF"/>
            </a:gs>
          </a:gsLst>
          <a:lin ang="54007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428e563a_0_3"/>
          <p:cNvSpPr txBox="1">
            <a:spLocks noGrp="1"/>
          </p:cNvSpPr>
          <p:nvPr>
            <p:ph type="ctrTitle"/>
          </p:nvPr>
        </p:nvSpPr>
        <p:spPr>
          <a:xfrm>
            <a:off x="0" y="15909"/>
            <a:ext cx="9140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 b="1">
                <a:solidFill>
                  <a:srgbClr val="AB1500"/>
                </a:solidFill>
              </a:rPr>
              <a:t>Criteria for Slides</a:t>
            </a:r>
            <a:endParaRPr sz="1500">
              <a:solidFill>
                <a:srgbClr val="AB1500"/>
              </a:solidFill>
            </a:endParaRPr>
          </a:p>
        </p:txBody>
      </p:sp>
      <p:sp>
        <p:nvSpPr>
          <p:cNvPr id="89" name="Google Shape;89;gac428e563a_0_3"/>
          <p:cNvSpPr txBox="1"/>
          <p:nvPr/>
        </p:nvSpPr>
        <p:spPr>
          <a:xfrm>
            <a:off x="457200" y="993950"/>
            <a:ext cx="8305800" cy="5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in Google Slides, PowerPoint or Keynote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Time Limit – </a:t>
            </a: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minutes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Name for uploading must include </a:t>
            </a:r>
            <a:r>
              <a:rPr lang="en-US" sz="2200" b="0" i="0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 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slide limit - </a:t>
            </a:r>
            <a:r>
              <a:rPr lang="en-US" sz="2200" b="1" i="0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slides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0" i="1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“Pictures are better than words”</a:t>
            </a:r>
            <a:r>
              <a:rPr lang="en-US" sz="2200" b="0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clear                             photos of </a:t>
            </a:r>
            <a:r>
              <a:rPr lang="en-US" sz="22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working on your project 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</a:t>
            </a:r>
            <a:r>
              <a:rPr lang="en-US" sz="2200" b="0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student or parents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                                   other graphics </a:t>
            </a:r>
            <a:r>
              <a:rPr lang="en-US" sz="2200" b="0" i="0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 credits</a:t>
            </a:r>
            <a:endParaRPr sz="2200" b="0" i="0" u="none" strike="noStrike" cap="none" dirty="0">
              <a:solidFill>
                <a:srgbClr val="AB15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“What NOT to do in PPT”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Powerpoint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presentation before you                                  create your presentation...</a:t>
            </a:r>
            <a:endParaRPr sz="2200" b="0" i="0" u="none" strike="noStrike" cap="none" dirty="0">
              <a:solidFill>
                <a:srgbClr val="AB15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gac428e563a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762" y="4909731"/>
            <a:ext cx="2230225" cy="167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ac428e563a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8238" y="2650425"/>
            <a:ext cx="2459250" cy="2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10196452_0_0"/>
          <p:cNvSpPr txBox="1">
            <a:spLocks noGrp="1"/>
          </p:cNvSpPr>
          <p:nvPr>
            <p:ph type="title"/>
          </p:nvPr>
        </p:nvSpPr>
        <p:spPr>
          <a:xfrm>
            <a:off x="825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Procedure (Co</a:t>
            </a:r>
            <a:r>
              <a:rPr lang="en-US"/>
              <a:t>ntinued)</a:t>
            </a:r>
            <a:endParaRPr/>
          </a:p>
        </p:txBody>
      </p:sp>
      <p:sp>
        <p:nvSpPr>
          <p:cNvPr id="149" name="Google Shape;149;g5410196452_0_0"/>
          <p:cNvSpPr txBox="1"/>
          <p:nvPr/>
        </p:nvSpPr>
        <p:spPr>
          <a:xfrm>
            <a:off x="457200" y="914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b="1" i="0" u="none" strike="noStrike" cap="none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OPTIONAL:</a:t>
            </a:r>
            <a:r>
              <a:rPr lang="en-US"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2nd slide </a:t>
            </a: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absolutely necessary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482321" y="914400"/>
            <a:ext cx="8204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</a:t>
            </a:r>
            <a:r>
              <a:rPr lang="en-US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you collected while testing your hypothesis or prototype.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your testing procedures had repeated trials, make a</a:t>
            </a:r>
            <a:r>
              <a:rPr lang="en-US" sz="18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data table AND/or graph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 to show your results.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your written </a:t>
            </a:r>
            <a:r>
              <a:rPr lang="en-US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observations (color, smell, behavior, etc.) as well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-US" sz="18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Engineering Projects</a:t>
            </a:r>
            <a:r>
              <a:rPr lang="en-US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changed your solution/prototype </a:t>
            </a:r>
            <a:r>
              <a:rPr lang="en-US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testing your original solution, then: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o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any new data from the re-testing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o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include labeled drawings of your REVISED solution/prototype and WHY you made those changes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2 slides </a:t>
            </a:r>
            <a:r>
              <a:rPr lang="en-US" sz="1800" b="1" i="0" u="none" strike="noStrike" cap="none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absolutely necessary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91aa499f_0_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r>
              <a:rPr lang="en-US" b="1"/>
              <a:t> (Contin.)</a:t>
            </a:r>
            <a:endParaRPr/>
          </a:p>
        </p:txBody>
      </p:sp>
      <p:sp>
        <p:nvSpPr>
          <p:cNvPr id="161" name="Google Shape;161;ga991aa499f_0_47"/>
          <p:cNvSpPr txBox="1"/>
          <p:nvPr/>
        </p:nvSpPr>
        <p:spPr>
          <a:xfrm>
            <a:off x="457200" y="914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b="1" i="0" u="none" strike="noStrike" cap="none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OPTIONAL:</a:t>
            </a:r>
            <a:r>
              <a:rPr lang="en-US"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2nd slide </a:t>
            </a: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absolutely necessary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0" y="24276"/>
            <a:ext cx="9144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Discussion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Summarize and </a:t>
            </a:r>
            <a:r>
              <a:rPr lang="en-US" b="1"/>
              <a:t>ANALYZE</a:t>
            </a:r>
            <a:r>
              <a:rPr lang="en-US"/>
              <a:t> your data including trends, errors and variables that could have influenced the results.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arguments for and against your hypothesis or solution/final prototype, using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statistics</a:t>
            </a:r>
            <a:r>
              <a:rPr lang="en-US"/>
              <a:t> (average, % error, a variety of statistical tests.)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Relate your findings to other studies and cite those studies.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/>
              <a:t>(Up to 2 slides </a:t>
            </a:r>
            <a:r>
              <a:rPr lang="en-US" b="1">
                <a:solidFill>
                  <a:srgbClr val="AB1500"/>
                </a:solidFill>
              </a:rPr>
              <a:t>if absolutely necessary</a:t>
            </a:r>
            <a:r>
              <a:rPr lang="en-US"/>
              <a:t> – </a:t>
            </a:r>
            <a:r>
              <a:rPr lang="en-US">
                <a:solidFill>
                  <a:srgbClr val="0000FF"/>
                </a:solidFill>
              </a:rPr>
              <a:t>OK to add graphics</a:t>
            </a:r>
            <a:r>
              <a:rPr lang="en-US"/>
              <a:t>) </a:t>
            </a:r>
            <a:endParaRPr/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0" y="24276"/>
            <a:ext cx="9144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Discussion (Contin.)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457200" y="914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b="1" i="0" u="none" strike="noStrike" cap="none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OPTIONAL:</a:t>
            </a:r>
            <a:r>
              <a:rPr lang="en-US"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2nd slide </a:t>
            </a: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absolutely necessary</a:t>
            </a:r>
            <a:r>
              <a:rPr lang="en-US"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Conclusion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482321" y="914400"/>
            <a:ext cx="8204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800"/>
              <a:t>Type a </a:t>
            </a:r>
            <a:r>
              <a:rPr lang="en-US" sz="1800" b="1"/>
              <a:t>brief summary</a:t>
            </a:r>
            <a:r>
              <a:rPr lang="en-US" sz="1800"/>
              <a:t> here of what you discovered based on the results of your testing. You need to indicate whether or not the data supports your hypothesis or proposed solution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and the reason for your conclusion.</a:t>
            </a:r>
            <a:r>
              <a:rPr lang="en-US" sz="1800" b="1"/>
              <a:t> </a:t>
            </a:r>
            <a:r>
              <a:rPr lang="en-US" sz="1800" b="1">
                <a:solidFill>
                  <a:srgbClr val="AB1500"/>
                </a:solidFill>
              </a:rPr>
              <a:t>(no more than 250 words)</a:t>
            </a:r>
            <a:endParaRPr sz="1600" b="1">
              <a:solidFill>
                <a:srgbClr val="AB1500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0" y="11725"/>
            <a:ext cx="91440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Reflection/</a:t>
            </a:r>
            <a:r>
              <a:rPr lang="en-US"/>
              <a:t>Application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457200" y="936175"/>
            <a:ext cx="8229600" cy="5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Things you might want to reflect on:</a:t>
            </a:r>
            <a:endParaRPr b="1"/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did you learn from doing this project?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you might have done differently?</a:t>
            </a:r>
            <a:endParaRPr>
              <a:solidFill>
                <a:srgbClr val="00B0F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would be your next steps for researching this problem?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your results be applied in everyday life?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could your results be applied to other studies?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Teams:</a:t>
            </a:r>
            <a:r>
              <a:rPr lang="en-US"/>
              <a:t> what were the benefits/challenges of working as a team to find a solution?</a:t>
            </a:r>
            <a:endParaRPr/>
          </a:p>
          <a:p>
            <a:pPr marL="2857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References Cited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457200" y="922774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 sure to include both print and electronic sources and put them in alphabetical order. 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Use </a:t>
            </a:r>
            <a:r>
              <a:rPr lang="en-US" b="1" u="sng">
                <a:solidFill>
                  <a:schemeClr val="hlink"/>
                </a:solidFill>
                <a:hlinkClick r:id="rId3"/>
              </a:rPr>
              <a:t>APA Citation formatting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sure your references match any citations in your Introduction or Discussion.</a:t>
            </a:r>
            <a:endParaRPr/>
          </a:p>
          <a:p>
            <a:pPr marL="742950" lvl="1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</a:pPr>
            <a:r>
              <a:rPr lang="en-US"/>
              <a:t>Jr Projects = Minimum 3 references</a:t>
            </a:r>
            <a:endParaRPr/>
          </a:p>
          <a:p>
            <a:pPr marL="742950" lvl="1" indent="-292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o"/>
            </a:pPr>
            <a:r>
              <a:rPr lang="en-US"/>
              <a:t>Sr Projects = Minimum 5 references</a:t>
            </a:r>
            <a:endParaRPr/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CFC"/>
            </a:gs>
            <a:gs pos="74000">
              <a:srgbClr val="D0E7E7"/>
            </a:gs>
            <a:gs pos="83000">
              <a:srgbClr val="D0E7E7"/>
            </a:gs>
            <a:gs pos="100000">
              <a:srgbClr val="DFEFEF"/>
            </a:gs>
          </a:gsLst>
          <a:lin ang="5400700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91aa499f_0_0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382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/>
              <a:t>Designed by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 b="1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Anne F. Maben</a:t>
            </a:r>
            <a:endParaRPr b="1">
              <a:solidFill>
                <a:srgbClr val="AB15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Science Consultant, UCLA Science Project</a:t>
            </a:r>
            <a:endParaRPr sz="2000"/>
          </a:p>
          <a:p>
            <a:pPr marL="342900" lvl="0" indent="-34290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800"/>
              <a:t>with feedback from the</a:t>
            </a:r>
            <a:endParaRPr sz="3200"/>
          </a:p>
          <a:p>
            <a:pPr marL="34290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>
                <a:solidFill>
                  <a:srgbClr val="AB1500"/>
                </a:solidFill>
              </a:rPr>
              <a:t>Orange County and LA County</a:t>
            </a:r>
            <a:endParaRPr sz="3200">
              <a:solidFill>
                <a:srgbClr val="AB1500"/>
              </a:solidFill>
            </a:endParaRPr>
          </a:p>
          <a:p>
            <a:pPr marL="34290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3200">
                <a:solidFill>
                  <a:srgbClr val="AB1500"/>
                </a:solidFill>
              </a:rPr>
              <a:t>Science &amp; Engineering Fairs</a:t>
            </a:r>
            <a:endParaRPr sz="3200">
              <a:solidFill>
                <a:srgbClr val="AB15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/>
          </a:p>
          <a:p>
            <a:pPr marL="34290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 </a:t>
            </a:r>
            <a:r>
              <a:rPr lang="en-US" sz="3200"/>
              <a:t>© 2020</a:t>
            </a:r>
            <a:r>
              <a:rPr lang="en-US" sz="3200">
                <a:solidFill>
                  <a:schemeClr val="dk2"/>
                </a:solidFill>
              </a:rPr>
              <a:t> </a:t>
            </a:r>
            <a:r>
              <a:rPr lang="en-US" sz="3200" i="1"/>
              <a:t>All rights reserved</a:t>
            </a:r>
            <a:r>
              <a:rPr lang="en-US" sz="2400" b="0" i="1"/>
              <a:t> </a:t>
            </a:r>
            <a:endParaRPr/>
          </a:p>
        </p:txBody>
      </p:sp>
      <p:sp>
        <p:nvSpPr>
          <p:cNvPr id="198" name="Google Shape;198;ga991aa499f_0_0"/>
          <p:cNvSpPr txBox="1"/>
          <p:nvPr/>
        </p:nvSpPr>
        <p:spPr>
          <a:xfrm>
            <a:off x="457100" y="6138925"/>
            <a:ext cx="8305800" cy="461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B1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228D6"/>
                </a:solidFill>
                <a:latin typeface="Verdana"/>
                <a:ea typeface="Verdana"/>
                <a:cs typeface="Verdana"/>
                <a:sym typeface="Verdana"/>
              </a:rPr>
              <a:t>Remove</a:t>
            </a:r>
            <a:r>
              <a:rPr lang="en-US" sz="1500" b="1" i="0" u="none" strike="noStrike" cap="none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 this slide</a:t>
            </a:r>
            <a:r>
              <a:rPr lang="en-US" sz="1500" b="1" i="0" u="none" strike="noStrike" cap="none">
                <a:solidFill>
                  <a:srgbClr val="0228D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00" b="1" i="0" u="none" strike="noStrike" cap="none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for your final presentation.</a:t>
            </a:r>
            <a:endParaRPr sz="1500" b="1" i="0" u="none" strike="noStrike" cap="none">
              <a:solidFill>
                <a:srgbClr val="AB15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CFC"/>
            </a:gs>
            <a:gs pos="74000">
              <a:srgbClr val="D0E7E7"/>
            </a:gs>
            <a:gs pos="83000">
              <a:srgbClr val="D0E7E7"/>
            </a:gs>
            <a:gs pos="100000">
              <a:srgbClr val="DFEFEF"/>
            </a:gs>
          </a:gsLst>
          <a:lin ang="5400700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c428e563a_0_11"/>
          <p:cNvSpPr txBox="1">
            <a:spLocks noGrp="1"/>
          </p:cNvSpPr>
          <p:nvPr>
            <p:ph type="ctrTitle"/>
          </p:nvPr>
        </p:nvSpPr>
        <p:spPr>
          <a:xfrm>
            <a:off x="0" y="15909"/>
            <a:ext cx="9140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 b="1">
                <a:solidFill>
                  <a:srgbClr val="AB1500"/>
                </a:solidFill>
              </a:rPr>
              <a:t>Digital Slides Formatting</a:t>
            </a:r>
            <a:endParaRPr sz="1500">
              <a:solidFill>
                <a:srgbClr val="AB1500"/>
              </a:solidFill>
            </a:endParaRPr>
          </a:p>
        </p:txBody>
      </p:sp>
      <p:sp>
        <p:nvSpPr>
          <p:cNvPr id="98" name="Google Shape;98;gac428e563a_0_11"/>
          <p:cNvSpPr txBox="1"/>
          <p:nvPr/>
        </p:nvSpPr>
        <p:spPr>
          <a:xfrm>
            <a:off x="457200" y="993949"/>
            <a:ext cx="8305800" cy="4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SLIDES with white backgrounds in this template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your Virtual Science Project Display for Judging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the directions on each slide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type over the directions when you are ready.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rgbClr val="0228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change the slide titles 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(these will be the same for all students)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Fonts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35pt, </a:t>
            </a:r>
            <a:r>
              <a:rPr lang="en-US" sz="2200" b="0" i="0" u="none" strike="noStrike" cap="none" dirty="0">
                <a:solidFill>
                  <a:srgbClr val="0228D6"/>
                </a:solidFill>
                <a:latin typeface="Bree Serif"/>
                <a:ea typeface="Bree Serif"/>
                <a:cs typeface="Bree Serif"/>
                <a:sym typeface="Bree Serif"/>
              </a:rPr>
              <a:t>choice of style, </a:t>
            </a:r>
            <a:r>
              <a:rPr lang="en-US" sz="2200" b="0" i="0" u="none" strike="noStrike" cap="none" dirty="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color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(must be readable!)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54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Font: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Arial</a:t>
            </a:r>
            <a:endParaRPr lang="en-US" sz="22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54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Font </a:t>
            </a:r>
            <a:r>
              <a:rPr lang="en-US" sz="22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200" b="0" i="0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= 18pt</a:t>
            </a:r>
            <a:endParaRPr sz="2200" b="0" i="0" u="none" strike="noStrike" cap="none" dirty="0">
              <a:solidFill>
                <a:srgbClr val="AB15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Backgrounds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</a:t>
            </a:r>
            <a:r>
              <a:rPr lang="en-US" sz="22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busy – text must be </a:t>
            </a:r>
            <a:r>
              <a:rPr lang="en-US" sz="2200" b="0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read</a:t>
            </a: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animations and transitions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be used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they cannot be replicated on a backboard.</a:t>
            </a:r>
            <a:endParaRPr sz="2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c428e563a_0_11"/>
          <p:cNvSpPr txBox="1"/>
          <p:nvPr/>
        </p:nvSpPr>
        <p:spPr>
          <a:xfrm>
            <a:off x="457100" y="6138925"/>
            <a:ext cx="8305800" cy="461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AB1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228D6"/>
                </a:solidFill>
                <a:latin typeface="Verdana"/>
                <a:ea typeface="Verdana"/>
                <a:cs typeface="Verdana"/>
                <a:sym typeface="Verdana"/>
              </a:rPr>
              <a:t>Remove</a:t>
            </a:r>
            <a:r>
              <a:rPr lang="en-US" sz="1500" b="1" i="0" u="none" strike="noStrike" cap="none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 Criteria and Formatting </a:t>
            </a:r>
            <a:r>
              <a:rPr lang="en-US" sz="1500" b="1" i="0" u="none" strike="noStrike" cap="none">
                <a:solidFill>
                  <a:srgbClr val="0228D6"/>
                </a:solidFill>
                <a:latin typeface="Verdana"/>
                <a:ea typeface="Verdana"/>
                <a:cs typeface="Verdana"/>
                <a:sym typeface="Verdana"/>
              </a:rPr>
              <a:t>Slides</a:t>
            </a:r>
            <a:r>
              <a:rPr lang="en-US" sz="1500" b="1" i="0" u="none" strike="noStrike" cap="none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00" b="1" i="0" u="none" strike="noStrike" cap="none">
                <a:solidFill>
                  <a:srgbClr val="0228D6"/>
                </a:solidFill>
                <a:latin typeface="Verdana"/>
                <a:ea typeface="Verdana"/>
                <a:cs typeface="Verdana"/>
                <a:sym typeface="Verdana"/>
              </a:rPr>
              <a:t>1 and 2 </a:t>
            </a:r>
            <a:r>
              <a:rPr lang="en-US" sz="1500" b="1" i="0" u="none" strike="noStrike" cap="none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for your final presentation.</a:t>
            </a:r>
            <a:endParaRPr sz="1500" b="1" i="0" u="none" strike="noStrike" cap="none">
              <a:solidFill>
                <a:srgbClr val="AB15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Save this ppt </a:t>
            </a:r>
            <a:r>
              <a:rPr lang="en-US" sz="1500" b="1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with a your name: </a:t>
            </a:r>
            <a:r>
              <a:rPr lang="en-US" sz="1500" b="1">
                <a:solidFill>
                  <a:srgbClr val="0228D6"/>
                </a:solidFill>
                <a:latin typeface="Verdana"/>
                <a:ea typeface="Verdana"/>
                <a:cs typeface="Verdana"/>
                <a:sym typeface="Verdana"/>
              </a:rPr>
              <a:t>keep the original</a:t>
            </a:r>
            <a:r>
              <a:rPr lang="en-US" sz="1500" b="1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00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for directions</a:t>
            </a:r>
            <a:endParaRPr sz="1500">
              <a:solidFill>
                <a:srgbClr val="AB15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0" y="14223"/>
            <a:ext cx="9140700" cy="1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 b="1"/>
              <a:t>Science Project</a:t>
            </a:r>
            <a:br>
              <a:rPr lang="en-US" sz="3500"/>
            </a:br>
            <a:r>
              <a:rPr lang="en-US" sz="1500"/>
              <a:t>Replace text above with a </a:t>
            </a:r>
            <a:r>
              <a:rPr lang="en-US" sz="1500">
                <a:solidFill>
                  <a:srgbClr val="AB1500"/>
                </a:solidFill>
              </a:rPr>
              <a:t>Creative Title</a:t>
            </a:r>
            <a:r>
              <a:rPr lang="en-US" sz="1500"/>
              <a:t> for your project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2362200" y="5562600"/>
            <a:ext cx="6477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1500"/>
              <a:t>Your name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1500"/>
              <a:t>Your teacher’s name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1500"/>
              <a:t>Your school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2112500" y="3377190"/>
            <a:ext cx="525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cool photo of your project or use a creative background that pertains to your project</a:t>
            </a:r>
            <a:endParaRPr sz="1400" b="0" i="0" u="none" strike="noStrike" cap="none">
              <a:solidFill>
                <a:srgbClr val="AB15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649" y="1935173"/>
            <a:ext cx="91407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Sub-title (if necessary)</a:t>
            </a:r>
            <a:r>
              <a:rPr lang="en-US" sz="15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5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5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Replace “sub-title” text above with a </a:t>
            </a:r>
            <a:r>
              <a:rPr lang="en-US" sz="1500" b="0" i="0" u="none" strike="noStrike" cap="none">
                <a:solidFill>
                  <a:srgbClr val="AB1500"/>
                </a:solidFill>
                <a:latin typeface="Verdana"/>
                <a:ea typeface="Verdana"/>
                <a:cs typeface="Verdana"/>
                <a:sym typeface="Verdana"/>
              </a:rPr>
              <a:t>title that really explains what your project is about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0" y="1770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Abstract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457200" y="8967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Write the abstract </a:t>
            </a:r>
            <a:r>
              <a:rPr lang="en-US" b="1"/>
              <a:t>last</a:t>
            </a:r>
            <a:r>
              <a:rPr lang="en-US"/>
              <a:t>, after all your results and analysis are finished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The abstract is a summary</a:t>
            </a:r>
            <a:r>
              <a:rPr lang="en-US"/>
              <a:t> (</a:t>
            </a:r>
            <a:r>
              <a:rPr lang="en-US" b="1">
                <a:solidFill>
                  <a:srgbClr val="AB1500"/>
                </a:solidFill>
              </a:rPr>
              <a:t>250 words or less</a:t>
            </a:r>
            <a:r>
              <a:rPr lang="en-US"/>
              <a:t>) of your project and must include: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Procedures 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and brief analysis (no graphs)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Conclusion (State whether and WHY your hypothesis or proposed solution was or was not validated).</a:t>
            </a:r>
            <a:endParaRPr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948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457200" y="923611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the </a:t>
            </a:r>
            <a:r>
              <a:rPr lang="en-US" b="1"/>
              <a:t>Problem Statement</a:t>
            </a:r>
            <a:r>
              <a:rPr lang="en-US"/>
              <a:t>, </a:t>
            </a:r>
            <a:r>
              <a:rPr lang="en-US" i="1">
                <a:solidFill>
                  <a:srgbClr val="AB1500"/>
                </a:solidFill>
              </a:rPr>
              <a:t>written as a question</a:t>
            </a:r>
            <a:r>
              <a:rPr lang="en-US"/>
              <a:t> - - </a:t>
            </a:r>
            <a:r>
              <a:rPr lang="en-US" i="1"/>
              <a:t>What is the problem to be solved?</a:t>
            </a:r>
            <a:r>
              <a:rPr lang="en-US"/>
              <a:t> </a:t>
            </a:r>
            <a:r>
              <a:rPr lang="en-US" i="1"/>
              <a:t>You may add a graphic or photo to explain the problem.</a:t>
            </a:r>
            <a:endParaRPr i="1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-US" i="1"/>
              <a:t>According to the “ Science and Engineering PRACTICES": In Science, we refer to a question to be solved and written in the form of a question that includes both the  independent and dependent variables.</a:t>
            </a:r>
            <a:endParaRPr i="1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i="1"/>
              <a:t>Example: How does ___ (independent) ___ affect ___ (dependent) ___?</a:t>
            </a:r>
            <a:endParaRPr i="1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-US" i="1"/>
              <a:t>In Engineering, it is usually stated AS A PROBLEM:  Examples:</a:t>
            </a:r>
            <a:endParaRPr i="1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i="1"/>
              <a:t>Problem: Controlling  hillside erosion in our city; or</a:t>
            </a:r>
            <a:endParaRPr i="1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i="1"/>
              <a:t>Problem: Removing flood water from orange tree orchard; or</a:t>
            </a:r>
            <a:endParaRPr i="1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i="1"/>
              <a:t>Problem: Removing litter from Alameda Bay sea floor.</a:t>
            </a:r>
            <a:endParaRPr i="1"/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 b="1"/>
              <a:t>Introduction</a:t>
            </a:r>
            <a:r>
              <a:rPr lang="en-US" sz="3300"/>
              <a:t> (</a:t>
            </a:r>
            <a:r>
              <a:rPr lang="en-US" sz="3300" b="1"/>
              <a:t>Background Research)</a:t>
            </a:r>
            <a:r>
              <a:rPr lang="en-US"/>
              <a:t> 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Brief summary of the background research needed to understand your problem.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For engineering</a:t>
            </a:r>
            <a:r>
              <a:rPr lang="en-US"/>
              <a:t>, include the </a:t>
            </a:r>
            <a:r>
              <a:rPr lang="en-US">
                <a:solidFill>
                  <a:srgbClr val="AB1500"/>
                </a:solidFill>
              </a:rPr>
              <a:t>criteria/constraints</a:t>
            </a:r>
            <a:r>
              <a:rPr lang="en-US"/>
              <a:t> necessary to solve your problem.  Example: size, reusability, safety; time, money, materials that must or may not be used.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citations</a:t>
            </a:r>
            <a:r>
              <a:rPr lang="en-US"/>
              <a:t> when referencing other scientists’ work.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>
                <a:solidFill>
                  <a:srgbClr val="AB1500"/>
                </a:solidFill>
              </a:rPr>
              <a:t>Optional:</a:t>
            </a:r>
            <a:r>
              <a:rPr lang="en-US"/>
              <a:t> an explanatory graphic, species photo, map of field research location, etc.</a:t>
            </a:r>
            <a:endParaRPr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2a39b34ad_0_0"/>
          <p:cNvSpPr txBox="1">
            <a:spLocks noGrp="1"/>
          </p:cNvSpPr>
          <p:nvPr>
            <p:ph type="title"/>
          </p:nvPr>
        </p:nvSpPr>
        <p:spPr>
          <a:xfrm>
            <a:off x="0" y="-14225"/>
            <a:ext cx="91440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Hypothesis</a:t>
            </a:r>
            <a:endParaRPr/>
          </a:p>
        </p:txBody>
      </p:sp>
      <p:sp>
        <p:nvSpPr>
          <p:cNvPr id="131" name="Google Shape;131;ga2a39b34ad_0_0"/>
          <p:cNvSpPr txBox="1"/>
          <p:nvPr/>
        </p:nvSpPr>
        <p:spPr>
          <a:xfrm>
            <a:off x="465574" y="914400"/>
            <a:ext cx="8221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Projects,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ased on the research you have done, you will be writing an answer – your best educated guess – to your question.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way to write a hypothesis: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 b="1" i="1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_____[this is done] _____, </a:t>
            </a:r>
            <a:r>
              <a:rPr lang="en-US" sz="1800" b="1" i="1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_____[this]_____ will happen." (Fill in the blanks with the appropriate information from your own project.)</a:t>
            </a: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way to write a hypothesis:</a:t>
            </a:r>
            <a:endParaRPr sz="1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 think ________________________ because ______________________________</a:t>
            </a: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b="1">
                <a:solidFill>
                  <a:srgbClr val="AB1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Engineering, Computer or Math projects;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draw and label the solution/prototype model to the problem that you are going to test. Briefly explain WHY you chose this solution to test.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262" marR="0" lvl="0" indent="-3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0" y="14226"/>
            <a:ext cx="91440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Materials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446650" y="868675"/>
            <a:ext cx="81627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 a bulleted list of the items you needed to complete your project.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 specific about the amounts used.</a:t>
            </a:r>
            <a:endParaRPr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25" y="0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Procedure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472272" y="914400"/>
            <a:ext cx="8214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 and number all of the steps used in completing your project, including any retesting you did.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Draw and label a drawing/photo of any prototype or set-up that you used to test your solution.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Optional: Add photos</a:t>
            </a:r>
            <a:r>
              <a:rPr lang="en-US"/>
              <a:t> (with captions) to show the steps of your procedures.</a:t>
            </a:r>
            <a:endParaRPr>
              <a:solidFill>
                <a:srgbClr val="AB1500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228D6"/>
              </a:buClr>
              <a:buSzPts val="1800"/>
              <a:buChar char="•"/>
            </a:pPr>
            <a:r>
              <a:rPr lang="en-US"/>
              <a:t>Up to 2 slides </a:t>
            </a:r>
            <a:r>
              <a:rPr lang="en-US" b="1">
                <a:solidFill>
                  <a:srgbClr val="AB1500"/>
                </a:solidFill>
              </a:rPr>
              <a:t>if absolutely necessary</a:t>
            </a:r>
            <a:endParaRPr>
              <a:solidFill>
                <a:srgbClr val="AB1500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1154</Words>
  <Application>Microsoft Macintosh PowerPoint</Application>
  <PresentationFormat>On-screen Show (4:3)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</vt:lpstr>
      <vt:lpstr>Bree Serif</vt:lpstr>
      <vt:lpstr>Noto Sans Symbols</vt:lpstr>
      <vt:lpstr>Arial</vt:lpstr>
      <vt:lpstr>Verdana</vt:lpstr>
      <vt:lpstr>Courier New</vt:lpstr>
      <vt:lpstr>Echo</vt:lpstr>
      <vt:lpstr>Criteria for Slides</vt:lpstr>
      <vt:lpstr>Digital Slides Formatting</vt:lpstr>
      <vt:lpstr>Science Project Replace text above with a Creative Title for your project</vt:lpstr>
      <vt:lpstr>Abstract</vt:lpstr>
      <vt:lpstr>Problem</vt:lpstr>
      <vt:lpstr>Introduction (Background Research) </vt:lpstr>
      <vt:lpstr>Hypothesis</vt:lpstr>
      <vt:lpstr>Materials</vt:lpstr>
      <vt:lpstr>Procedure</vt:lpstr>
      <vt:lpstr>Procedure (Continued)</vt:lpstr>
      <vt:lpstr>Results</vt:lpstr>
      <vt:lpstr>Results (Contin.)</vt:lpstr>
      <vt:lpstr>Discussion</vt:lpstr>
      <vt:lpstr>Discussion (Contin.)</vt:lpstr>
      <vt:lpstr>Conclusion</vt:lpstr>
      <vt:lpstr>Reflection/Application</vt:lpstr>
      <vt:lpstr>References Cited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Criteria for Slides</dc:title>
  <dc:creator>Dean Gilbert</dc:creator>
  <cp:lastModifiedBy>Dean Gilbert</cp:lastModifiedBy>
  <cp:revision>4</cp:revision>
  <dcterms:created xsi:type="dcterms:W3CDTF">2020-11-08T22:36:19Z</dcterms:created>
  <dcterms:modified xsi:type="dcterms:W3CDTF">2020-12-16T03:11:06Z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TC010183731033</vt:lpwstr>
  </property>
</Properties>
</file>