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8" r:id="rId2"/>
    <p:sldId id="259" r:id="rId3"/>
    <p:sldId id="260" r:id="rId4"/>
    <p:sldId id="261" r:id="rId5"/>
    <p:sldId id="262" r:id="rId6"/>
    <p:sldId id="263" r:id="rId7"/>
    <p:sldId id="264" r:id="rId8"/>
    <p:sldId id="266" r:id="rId9"/>
    <p:sldId id="273" r:id="rId10"/>
    <p:sldId id="268" r:id="rId11"/>
    <p:sldId id="270" r:id="rId12"/>
    <p:sldId id="271" r:id="rId13"/>
    <p:sldId id="272" r:id="rId14"/>
    <p:sldId id="274" r:id="rId15"/>
  </p:sldIdLst>
  <p:sldSz cx="9144000" cy="6858000" type="screen4x3"/>
  <p:notesSz cx="6858000" cy="9144000"/>
  <p:embeddedFontLst>
    <p:embeddedFont>
      <p:font typeface="Verdana" panose="020B060403050404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65">
          <p15:clr>
            <a:srgbClr val="A4A3A4"/>
          </p15:clr>
        </p15:guide>
        <p15:guide id="2" pos="5472">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j+ZLB5RjVekNhXOh5VZXW0kNbLs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08" d="100"/>
          <a:sy n="108" d="100"/>
        </p:scale>
        <p:origin x="1704" y="102"/>
      </p:cViewPr>
      <p:guideLst>
        <p:guide orient="horz" pos="565"/>
        <p:guide pos="54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102" name="Google Shape;10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64" name="Google Shape;16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6" name="Google Shape;17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2" name="Google Shape;18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8" name="Google Shape;18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8" name="Google Shape;18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8423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110" name="Google Shape;11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116" name="Google Shape;11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a2a39b34ad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128" name="Google Shape;128;ga2a39b34a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134" name="Google Shape;13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140" name="Google Shape;14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52" name="Google Shape;15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52" name="Google Shape;15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601483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1905000" y="685800"/>
            <a:ext cx="6477000" cy="17526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4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676400" y="2133600"/>
            <a:ext cx="6477000" cy="1981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280"/>
              </a:spcBef>
              <a:spcAft>
                <a:spcPts val="0"/>
              </a:spcAft>
              <a:buSzPts val="1400"/>
              <a:buFont typeface="Noto Sans Symbols"/>
              <a:buNone/>
              <a:defRPr sz="1400" i="1"/>
            </a:lvl1pPr>
            <a:lvl2pPr lvl="1" algn="l">
              <a:lnSpc>
                <a:spcPct val="100000"/>
              </a:lnSpc>
              <a:spcBef>
                <a:spcPts val="360"/>
              </a:spcBef>
              <a:spcAft>
                <a:spcPts val="0"/>
              </a:spcAft>
              <a:buSzPts val="1800"/>
              <a:buChar char="o"/>
              <a:defRPr/>
            </a:lvl2pPr>
            <a:lvl3pPr lvl="2" algn="l">
              <a:lnSpc>
                <a:spcPct val="100000"/>
              </a:lnSpc>
              <a:spcBef>
                <a:spcPts val="360"/>
              </a:spcBef>
              <a:spcAft>
                <a:spcPts val="0"/>
              </a:spcAft>
              <a:buSzPts val="1800"/>
              <a:buChar char="▪"/>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8" name="Google Shape;18;p17"/>
          <p:cNvSpPr txBox="1">
            <a:spLocks noGrp="1"/>
          </p:cNvSpPr>
          <p:nvPr>
            <p:ph type="dt" idx="10"/>
          </p:nvPr>
        </p:nvSpPr>
        <p:spPr>
          <a:xfrm>
            <a:off x="7086600" y="6248400"/>
            <a:ext cx="15240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38100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2209800" y="6248400"/>
            <a:ext cx="1219200" cy="45720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6"/>
          <p:cNvSpPr txBox="1">
            <a:spLocks noGrp="1"/>
          </p:cNvSpPr>
          <p:nvPr>
            <p:ph type="title"/>
          </p:nvPr>
        </p:nvSpPr>
        <p:spPr>
          <a:xfrm>
            <a:off x="0" y="152400"/>
            <a:ext cx="91440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4" name="Google Shape;74;p26"/>
          <p:cNvSpPr txBox="1">
            <a:spLocks noGrp="1"/>
          </p:cNvSpPr>
          <p:nvPr>
            <p:ph type="body" idx="1"/>
          </p:nvPr>
        </p:nvSpPr>
        <p:spPr>
          <a:xfrm rot="5400000">
            <a:off x="2171700" y="-800100"/>
            <a:ext cx="4800600" cy="8839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o"/>
              <a:defRPr/>
            </a:lvl2pPr>
            <a:lvl3pPr marL="1371600" lvl="2" indent="-342900" algn="l">
              <a:lnSpc>
                <a:spcPct val="100000"/>
              </a:lnSpc>
              <a:spcBef>
                <a:spcPts val="360"/>
              </a:spcBef>
              <a:spcAft>
                <a:spcPts val="0"/>
              </a:spcAft>
              <a:buSzPts val="1800"/>
              <a:buChar char="▪"/>
              <a:defRPr/>
            </a:lvl3pPr>
            <a:lvl4pPr marL="1828800" lvl="3" indent="-228600" algn="ctr">
              <a:lnSpc>
                <a:spcPct val="100000"/>
              </a:lnSpc>
              <a:spcBef>
                <a:spcPts val="360"/>
              </a:spcBef>
              <a:spcAft>
                <a:spcPts val="0"/>
              </a:spcAft>
              <a:buSzPts val="1800"/>
              <a:buNone/>
              <a:defRPr/>
            </a:lvl4pPr>
            <a:lvl5pPr marL="2286000" lvl="4" indent="-342900" algn="ctr">
              <a:lnSpc>
                <a:spcPct val="100000"/>
              </a:lnSpc>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6"/>
          <p:cNvSpPr txBox="1">
            <a:spLocks noGrp="1"/>
          </p:cNvSpPr>
          <p:nvPr>
            <p:ph type="dt" idx="10"/>
          </p:nvPr>
        </p:nvSpPr>
        <p:spPr>
          <a:xfrm>
            <a:off x="6629400" y="6248400"/>
            <a:ext cx="19050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6"/>
          <p:cNvSpPr txBox="1">
            <a:spLocks noGrp="1"/>
          </p:cNvSpPr>
          <p:nvPr>
            <p:ph type="ftr" idx="11"/>
          </p:nvPr>
        </p:nvSpPr>
        <p:spPr>
          <a:xfrm>
            <a:off x="32766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1524000" y="6248400"/>
            <a:ext cx="1295400" cy="45720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rot="5400000">
            <a:off x="5410200" y="2286000"/>
            <a:ext cx="5181600" cy="2286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0" name="Google Shape;80;p27"/>
          <p:cNvSpPr txBox="1">
            <a:spLocks noGrp="1"/>
          </p:cNvSpPr>
          <p:nvPr>
            <p:ph type="body" idx="1"/>
          </p:nvPr>
        </p:nvSpPr>
        <p:spPr>
          <a:xfrm rot="5400000">
            <a:off x="762000" y="76200"/>
            <a:ext cx="5181600" cy="6705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o"/>
              <a:defRPr/>
            </a:lvl2pPr>
            <a:lvl3pPr marL="1371600" lvl="2" indent="-342900" algn="l">
              <a:lnSpc>
                <a:spcPct val="100000"/>
              </a:lnSpc>
              <a:spcBef>
                <a:spcPts val="360"/>
              </a:spcBef>
              <a:spcAft>
                <a:spcPts val="0"/>
              </a:spcAft>
              <a:buSzPts val="1800"/>
              <a:buChar char="▪"/>
              <a:defRPr/>
            </a:lvl3pPr>
            <a:lvl4pPr marL="1828800" lvl="3" indent="-228600" algn="ctr">
              <a:lnSpc>
                <a:spcPct val="100000"/>
              </a:lnSpc>
              <a:spcBef>
                <a:spcPts val="360"/>
              </a:spcBef>
              <a:spcAft>
                <a:spcPts val="0"/>
              </a:spcAft>
              <a:buSzPts val="1800"/>
              <a:buNone/>
              <a:defRPr/>
            </a:lvl4pPr>
            <a:lvl5pPr marL="2286000" lvl="4" indent="-342900" algn="ctr">
              <a:lnSpc>
                <a:spcPct val="100000"/>
              </a:lnSpc>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7"/>
          <p:cNvSpPr txBox="1">
            <a:spLocks noGrp="1"/>
          </p:cNvSpPr>
          <p:nvPr>
            <p:ph type="dt" idx="10"/>
          </p:nvPr>
        </p:nvSpPr>
        <p:spPr>
          <a:xfrm>
            <a:off x="6629400" y="6248400"/>
            <a:ext cx="19050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7"/>
          <p:cNvSpPr txBox="1">
            <a:spLocks noGrp="1"/>
          </p:cNvSpPr>
          <p:nvPr>
            <p:ph type="ftr" idx="11"/>
          </p:nvPr>
        </p:nvSpPr>
        <p:spPr>
          <a:xfrm>
            <a:off x="32766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7"/>
          <p:cNvSpPr txBox="1">
            <a:spLocks noGrp="1"/>
          </p:cNvSpPr>
          <p:nvPr>
            <p:ph type="sldNum" idx="12"/>
          </p:nvPr>
        </p:nvSpPr>
        <p:spPr>
          <a:xfrm>
            <a:off x="1524000" y="6248400"/>
            <a:ext cx="1295400" cy="45720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0" y="0"/>
            <a:ext cx="9144000" cy="1219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b="1" i="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 name="Google Shape;23;p18"/>
          <p:cNvSpPr txBox="1">
            <a:spLocks noGrp="1"/>
          </p:cNvSpPr>
          <p:nvPr>
            <p:ph type="body" idx="1"/>
          </p:nvPr>
        </p:nvSpPr>
        <p:spPr>
          <a:xfrm>
            <a:off x="381000" y="1219200"/>
            <a:ext cx="8382000" cy="4800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36550" algn="l">
              <a:lnSpc>
                <a:spcPct val="100000"/>
              </a:lnSpc>
              <a:spcBef>
                <a:spcPts val="340"/>
              </a:spcBef>
              <a:spcAft>
                <a:spcPts val="0"/>
              </a:spcAft>
              <a:buSzPts val="1700"/>
              <a:buChar char="o"/>
              <a:defRPr/>
            </a:lvl2pPr>
            <a:lvl3pPr marL="1371600" lvl="2" indent="-330200" algn="l">
              <a:lnSpc>
                <a:spcPct val="100000"/>
              </a:lnSpc>
              <a:spcBef>
                <a:spcPts val="320"/>
              </a:spcBef>
              <a:spcAft>
                <a:spcPts val="0"/>
              </a:spcAft>
              <a:buSzPts val="1600"/>
              <a:buChar char="▪"/>
              <a:defRPr/>
            </a:lvl3pPr>
            <a:lvl4pPr marL="1828800" lvl="3" indent="-228600" algn="l">
              <a:lnSpc>
                <a:spcPct val="100000"/>
              </a:lnSpc>
              <a:spcBef>
                <a:spcPts val="300"/>
              </a:spcBef>
              <a:spcAft>
                <a:spcPts val="0"/>
              </a:spcAft>
              <a:buSzPts val="1500"/>
              <a:buNone/>
              <a:defRPr/>
            </a:lvl4pPr>
            <a:lvl5pPr marL="2286000" lvl="4" indent="-317500" algn="l">
              <a:lnSpc>
                <a:spcPct val="100000"/>
              </a:lnSpc>
              <a:spcBef>
                <a:spcPts val="280"/>
              </a:spcBef>
              <a:spcAft>
                <a:spcPts val="0"/>
              </a:spcAft>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8"/>
          <p:cNvSpPr txBox="1">
            <a:spLocks noGrp="1"/>
          </p:cNvSpPr>
          <p:nvPr>
            <p:ph type="dt" idx="10"/>
          </p:nvPr>
        </p:nvSpPr>
        <p:spPr>
          <a:xfrm>
            <a:off x="6629400" y="6248400"/>
            <a:ext cx="19050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8"/>
          <p:cNvSpPr txBox="1">
            <a:spLocks noGrp="1"/>
          </p:cNvSpPr>
          <p:nvPr>
            <p:ph type="ftr" idx="11"/>
          </p:nvPr>
        </p:nvSpPr>
        <p:spPr>
          <a:xfrm>
            <a:off x="32766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8"/>
          <p:cNvSpPr txBox="1">
            <a:spLocks noGrp="1"/>
          </p:cNvSpPr>
          <p:nvPr>
            <p:ph type="sldNum" idx="12"/>
          </p:nvPr>
        </p:nvSpPr>
        <p:spPr>
          <a:xfrm>
            <a:off x="1524000" y="6248400"/>
            <a:ext cx="1295400" cy="45720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9" name="Google Shape;29;p19"/>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80"/>
              </a:spcBef>
              <a:spcAft>
                <a:spcPts val="0"/>
              </a:spcAft>
              <a:buSzPts val="2400"/>
              <a:buNone/>
              <a:defRPr sz="2400"/>
            </a:lvl1pPr>
            <a:lvl2pPr marL="914400" lvl="1" indent="-228600" algn="l">
              <a:lnSpc>
                <a:spcPct val="100000"/>
              </a:lnSpc>
              <a:spcBef>
                <a:spcPts val="400"/>
              </a:spcBef>
              <a:spcAft>
                <a:spcPts val="0"/>
              </a:spcAft>
              <a:buSzPts val="2000"/>
              <a:buNone/>
              <a:defRPr sz="2000"/>
            </a:lvl2pPr>
            <a:lvl3pPr marL="1371600" lvl="2" indent="-228600" algn="l">
              <a:lnSpc>
                <a:spcPct val="100000"/>
              </a:lnSpc>
              <a:spcBef>
                <a:spcPts val="360"/>
              </a:spcBef>
              <a:spcAft>
                <a:spcPts val="0"/>
              </a:spcAft>
              <a:buSzPts val="1800"/>
              <a:buNone/>
              <a:defRPr sz="1800"/>
            </a:lvl3pPr>
            <a:lvl4pPr marL="1828800" lvl="3" indent="-228600" algn="ctr">
              <a:lnSpc>
                <a:spcPct val="100000"/>
              </a:lnSpc>
              <a:spcBef>
                <a:spcPts val="320"/>
              </a:spcBef>
              <a:spcAft>
                <a:spcPts val="0"/>
              </a:spcAft>
              <a:buSzPts val="1600"/>
              <a:buNone/>
              <a:defRPr sz="1600"/>
            </a:lvl4pPr>
            <a:lvl5pPr marL="2286000" lvl="4" indent="-228600" algn="ctr">
              <a:lnSpc>
                <a:spcPct val="100000"/>
              </a:lnSpc>
              <a:spcBef>
                <a:spcPts val="320"/>
              </a:spcBef>
              <a:spcAft>
                <a:spcPts val="0"/>
              </a:spcAft>
              <a:buSzPts val="160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30" name="Google Shape;30;p19"/>
          <p:cNvSpPr txBox="1">
            <a:spLocks noGrp="1"/>
          </p:cNvSpPr>
          <p:nvPr>
            <p:ph type="dt" idx="10"/>
          </p:nvPr>
        </p:nvSpPr>
        <p:spPr>
          <a:xfrm>
            <a:off x="6629400" y="6248400"/>
            <a:ext cx="19050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9"/>
          <p:cNvSpPr txBox="1">
            <a:spLocks noGrp="1"/>
          </p:cNvSpPr>
          <p:nvPr>
            <p:ph type="ftr" idx="11"/>
          </p:nvPr>
        </p:nvSpPr>
        <p:spPr>
          <a:xfrm>
            <a:off x="32766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9"/>
          <p:cNvSpPr txBox="1">
            <a:spLocks noGrp="1"/>
          </p:cNvSpPr>
          <p:nvPr>
            <p:ph type="sldNum" idx="12"/>
          </p:nvPr>
        </p:nvSpPr>
        <p:spPr>
          <a:xfrm>
            <a:off x="1524000" y="6248400"/>
            <a:ext cx="1295400" cy="45720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0" y="152400"/>
            <a:ext cx="91440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0" y="2667000"/>
            <a:ext cx="4419600" cy="3352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o"/>
              <a:defRPr/>
            </a:lvl2pPr>
            <a:lvl3pPr marL="1371600" lvl="2" indent="-342900" algn="l">
              <a:lnSpc>
                <a:spcPct val="100000"/>
              </a:lnSpc>
              <a:spcBef>
                <a:spcPts val="360"/>
              </a:spcBef>
              <a:spcAft>
                <a:spcPts val="0"/>
              </a:spcAft>
              <a:buSzPts val="1800"/>
              <a:buChar char="▪"/>
              <a:defRPr/>
            </a:lvl3pPr>
            <a:lvl4pPr marL="1828800" lvl="3" indent="-228600" algn="ctr">
              <a:lnSpc>
                <a:spcPct val="100000"/>
              </a:lnSpc>
              <a:spcBef>
                <a:spcPts val="360"/>
              </a:spcBef>
              <a:spcAft>
                <a:spcPts val="0"/>
              </a:spcAft>
              <a:buSzPts val="1800"/>
              <a:buNone/>
              <a:defRPr/>
            </a:lvl4pPr>
            <a:lvl5pPr marL="2286000" lvl="4" indent="-342900" algn="ctr">
              <a:lnSpc>
                <a:spcPct val="100000"/>
              </a:lnSpc>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0"/>
          <p:cNvSpPr txBox="1">
            <a:spLocks noGrp="1"/>
          </p:cNvSpPr>
          <p:nvPr>
            <p:ph type="body" idx="2"/>
          </p:nvPr>
        </p:nvSpPr>
        <p:spPr>
          <a:xfrm>
            <a:off x="4572000" y="2667000"/>
            <a:ext cx="4419600" cy="3352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o"/>
              <a:defRPr/>
            </a:lvl2pPr>
            <a:lvl3pPr marL="1371600" lvl="2" indent="-342900" algn="l">
              <a:lnSpc>
                <a:spcPct val="100000"/>
              </a:lnSpc>
              <a:spcBef>
                <a:spcPts val="360"/>
              </a:spcBef>
              <a:spcAft>
                <a:spcPts val="0"/>
              </a:spcAft>
              <a:buSzPts val="1800"/>
              <a:buChar char="▪"/>
              <a:defRPr/>
            </a:lvl3pPr>
            <a:lvl4pPr marL="1828800" lvl="3" indent="-228600" algn="ctr">
              <a:lnSpc>
                <a:spcPct val="100000"/>
              </a:lnSpc>
              <a:spcBef>
                <a:spcPts val="360"/>
              </a:spcBef>
              <a:spcAft>
                <a:spcPts val="0"/>
              </a:spcAft>
              <a:buSzPts val="1800"/>
              <a:buNone/>
              <a:defRPr/>
            </a:lvl4pPr>
            <a:lvl5pPr marL="2286000" lvl="4" indent="-342900" algn="ctr">
              <a:lnSpc>
                <a:spcPct val="100000"/>
              </a:lnSpc>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0"/>
          <p:cNvSpPr txBox="1">
            <a:spLocks noGrp="1"/>
          </p:cNvSpPr>
          <p:nvPr>
            <p:ph type="dt" idx="10"/>
          </p:nvPr>
        </p:nvSpPr>
        <p:spPr>
          <a:xfrm>
            <a:off x="6629400" y="6248400"/>
            <a:ext cx="19050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0"/>
          <p:cNvSpPr txBox="1">
            <a:spLocks noGrp="1"/>
          </p:cNvSpPr>
          <p:nvPr>
            <p:ph type="ftr" idx="11"/>
          </p:nvPr>
        </p:nvSpPr>
        <p:spPr>
          <a:xfrm>
            <a:off x="32766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0"/>
          <p:cNvSpPr txBox="1">
            <a:spLocks noGrp="1"/>
          </p:cNvSpPr>
          <p:nvPr>
            <p:ph type="sldNum" idx="12"/>
          </p:nvPr>
        </p:nvSpPr>
        <p:spPr>
          <a:xfrm>
            <a:off x="1524000" y="6248400"/>
            <a:ext cx="1295400" cy="45720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ctr">
              <a:lnSpc>
                <a:spcPct val="100000"/>
              </a:lnSpc>
              <a:spcBef>
                <a:spcPts val="320"/>
              </a:spcBef>
              <a:spcAft>
                <a:spcPts val="0"/>
              </a:spcAft>
              <a:buSzPts val="1600"/>
              <a:buNone/>
              <a:defRPr sz="1600" b="1"/>
            </a:lvl4pPr>
            <a:lvl5pPr marL="2286000" lvl="4" indent="-228600" algn="ctr">
              <a:lnSpc>
                <a:spcPct val="100000"/>
              </a:lnSpc>
              <a:spcBef>
                <a:spcPts val="32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1"/>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o"/>
              <a:defRPr/>
            </a:lvl2pPr>
            <a:lvl3pPr marL="1371600" lvl="2" indent="-342900" algn="l">
              <a:lnSpc>
                <a:spcPct val="100000"/>
              </a:lnSpc>
              <a:spcBef>
                <a:spcPts val="360"/>
              </a:spcBef>
              <a:spcAft>
                <a:spcPts val="0"/>
              </a:spcAft>
              <a:buSzPts val="1800"/>
              <a:buChar char="▪"/>
              <a:defRPr/>
            </a:lvl3pPr>
            <a:lvl4pPr marL="1828800" lvl="3" indent="-228600" algn="ctr">
              <a:lnSpc>
                <a:spcPct val="100000"/>
              </a:lnSpc>
              <a:spcBef>
                <a:spcPts val="360"/>
              </a:spcBef>
              <a:spcAft>
                <a:spcPts val="0"/>
              </a:spcAft>
              <a:buSzPts val="1800"/>
              <a:buNone/>
              <a:defRPr/>
            </a:lvl4pPr>
            <a:lvl5pPr marL="2286000" lvl="4" indent="-342900" algn="ctr">
              <a:lnSpc>
                <a:spcPct val="100000"/>
              </a:lnSpc>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1"/>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ctr">
              <a:lnSpc>
                <a:spcPct val="100000"/>
              </a:lnSpc>
              <a:spcBef>
                <a:spcPts val="320"/>
              </a:spcBef>
              <a:spcAft>
                <a:spcPts val="0"/>
              </a:spcAft>
              <a:buSzPts val="1600"/>
              <a:buNone/>
              <a:defRPr sz="1600" b="1"/>
            </a:lvl4pPr>
            <a:lvl5pPr marL="2286000" lvl="4" indent="-228600" algn="ctr">
              <a:lnSpc>
                <a:spcPct val="100000"/>
              </a:lnSpc>
              <a:spcBef>
                <a:spcPts val="32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1"/>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o"/>
              <a:defRPr/>
            </a:lvl2pPr>
            <a:lvl3pPr marL="1371600" lvl="2" indent="-342900" algn="l">
              <a:lnSpc>
                <a:spcPct val="100000"/>
              </a:lnSpc>
              <a:spcBef>
                <a:spcPts val="360"/>
              </a:spcBef>
              <a:spcAft>
                <a:spcPts val="0"/>
              </a:spcAft>
              <a:buSzPts val="1800"/>
              <a:buChar char="▪"/>
              <a:defRPr/>
            </a:lvl3pPr>
            <a:lvl4pPr marL="1828800" lvl="3" indent="-228600" algn="ctr">
              <a:lnSpc>
                <a:spcPct val="100000"/>
              </a:lnSpc>
              <a:spcBef>
                <a:spcPts val="360"/>
              </a:spcBef>
              <a:spcAft>
                <a:spcPts val="0"/>
              </a:spcAft>
              <a:buSzPts val="1800"/>
              <a:buNone/>
              <a:defRPr/>
            </a:lvl4pPr>
            <a:lvl5pPr marL="2286000" lvl="4" indent="-342900" algn="ctr">
              <a:lnSpc>
                <a:spcPct val="100000"/>
              </a:lnSpc>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1"/>
          <p:cNvSpPr txBox="1">
            <a:spLocks noGrp="1"/>
          </p:cNvSpPr>
          <p:nvPr>
            <p:ph type="dt" idx="10"/>
          </p:nvPr>
        </p:nvSpPr>
        <p:spPr>
          <a:xfrm>
            <a:off x="6629400" y="6248400"/>
            <a:ext cx="19050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1"/>
          <p:cNvSpPr txBox="1">
            <a:spLocks noGrp="1"/>
          </p:cNvSpPr>
          <p:nvPr>
            <p:ph type="ftr" idx="11"/>
          </p:nvPr>
        </p:nvSpPr>
        <p:spPr>
          <a:xfrm>
            <a:off x="32766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1"/>
          <p:cNvSpPr txBox="1">
            <a:spLocks noGrp="1"/>
          </p:cNvSpPr>
          <p:nvPr>
            <p:ph type="sldNum" idx="12"/>
          </p:nvPr>
        </p:nvSpPr>
        <p:spPr>
          <a:xfrm>
            <a:off x="1524000" y="6248400"/>
            <a:ext cx="1295400" cy="45720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0" y="152400"/>
            <a:ext cx="91440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1" name="Google Shape;51;p22"/>
          <p:cNvSpPr txBox="1">
            <a:spLocks noGrp="1"/>
          </p:cNvSpPr>
          <p:nvPr>
            <p:ph type="dt" idx="10"/>
          </p:nvPr>
        </p:nvSpPr>
        <p:spPr>
          <a:xfrm>
            <a:off x="6629400" y="6248400"/>
            <a:ext cx="19050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32766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1524000" y="6248400"/>
            <a:ext cx="1295400" cy="45720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3"/>
          <p:cNvSpPr txBox="1">
            <a:spLocks noGrp="1"/>
          </p:cNvSpPr>
          <p:nvPr>
            <p:ph type="dt" idx="10"/>
          </p:nvPr>
        </p:nvSpPr>
        <p:spPr>
          <a:xfrm>
            <a:off x="6629400" y="6248400"/>
            <a:ext cx="19050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32766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1524000" y="6248400"/>
            <a:ext cx="1295400" cy="45720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0" name="Google Shape;60;p24"/>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Char char="•"/>
              <a:defRPr sz="3200"/>
            </a:lvl1pPr>
            <a:lvl2pPr marL="914400" lvl="1" indent="-406400" algn="l">
              <a:lnSpc>
                <a:spcPct val="100000"/>
              </a:lnSpc>
              <a:spcBef>
                <a:spcPts val="560"/>
              </a:spcBef>
              <a:spcAft>
                <a:spcPts val="0"/>
              </a:spcAft>
              <a:buSzPts val="2800"/>
              <a:buChar char="o"/>
              <a:defRPr sz="2800"/>
            </a:lvl2pPr>
            <a:lvl3pPr marL="1371600" lvl="2" indent="-381000" algn="l">
              <a:lnSpc>
                <a:spcPct val="100000"/>
              </a:lnSpc>
              <a:spcBef>
                <a:spcPts val="480"/>
              </a:spcBef>
              <a:spcAft>
                <a:spcPts val="0"/>
              </a:spcAft>
              <a:buSzPts val="2400"/>
              <a:buChar char="▪"/>
              <a:defRPr sz="2400"/>
            </a:lvl3pPr>
            <a:lvl4pPr marL="1828800" lvl="3" indent="-228600" algn="ctr">
              <a:lnSpc>
                <a:spcPct val="100000"/>
              </a:lnSpc>
              <a:spcBef>
                <a:spcPts val="400"/>
              </a:spcBef>
              <a:spcAft>
                <a:spcPts val="0"/>
              </a:spcAft>
              <a:buSzPts val="2000"/>
              <a:buNone/>
              <a:defRPr sz="2000"/>
            </a:lvl4pPr>
            <a:lvl5pPr marL="2286000" lvl="4" indent="-355600" algn="ctr">
              <a:lnSpc>
                <a:spcPct val="100000"/>
              </a:lnSpc>
              <a:spcBef>
                <a:spcPts val="400"/>
              </a:spcBef>
              <a:spcAft>
                <a:spcPts val="0"/>
              </a:spcAft>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4"/>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SzPts val="1600"/>
              <a:buNone/>
              <a:defRPr sz="1600"/>
            </a:lvl1pPr>
            <a:lvl2pPr marL="914400" lvl="1" indent="-228600" algn="l">
              <a:lnSpc>
                <a:spcPct val="100000"/>
              </a:lnSpc>
              <a:spcBef>
                <a:spcPts val="280"/>
              </a:spcBef>
              <a:spcAft>
                <a:spcPts val="0"/>
              </a:spcAft>
              <a:buSzPts val="1400"/>
              <a:buNone/>
              <a:defRPr sz="1400"/>
            </a:lvl2pPr>
            <a:lvl3pPr marL="1371600" lvl="2" indent="-228600" algn="l">
              <a:lnSpc>
                <a:spcPct val="100000"/>
              </a:lnSpc>
              <a:spcBef>
                <a:spcPts val="240"/>
              </a:spcBef>
              <a:spcAft>
                <a:spcPts val="0"/>
              </a:spcAft>
              <a:buSzPts val="1200"/>
              <a:buNone/>
              <a:defRPr sz="1200"/>
            </a:lvl3pPr>
            <a:lvl4pPr marL="1828800" lvl="3" indent="-228600" algn="ctr">
              <a:lnSpc>
                <a:spcPct val="100000"/>
              </a:lnSpc>
              <a:spcBef>
                <a:spcPts val="200"/>
              </a:spcBef>
              <a:spcAft>
                <a:spcPts val="0"/>
              </a:spcAft>
              <a:buSzPts val="1000"/>
              <a:buNone/>
              <a:defRPr sz="1000"/>
            </a:lvl4pPr>
            <a:lvl5pPr marL="2286000" lvl="4" indent="-228600" algn="ctr">
              <a:lnSpc>
                <a:spcPct val="100000"/>
              </a:lnSpc>
              <a:spcBef>
                <a:spcPts val="2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4"/>
          <p:cNvSpPr txBox="1">
            <a:spLocks noGrp="1"/>
          </p:cNvSpPr>
          <p:nvPr>
            <p:ph type="dt" idx="10"/>
          </p:nvPr>
        </p:nvSpPr>
        <p:spPr>
          <a:xfrm>
            <a:off x="6629400" y="6248400"/>
            <a:ext cx="19050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4"/>
          <p:cNvSpPr txBox="1">
            <a:spLocks noGrp="1"/>
          </p:cNvSpPr>
          <p:nvPr>
            <p:ph type="ftr" idx="11"/>
          </p:nvPr>
        </p:nvSpPr>
        <p:spPr>
          <a:xfrm>
            <a:off x="32766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4"/>
          <p:cNvSpPr txBox="1">
            <a:spLocks noGrp="1"/>
          </p:cNvSpPr>
          <p:nvPr>
            <p:ph type="sldNum" idx="12"/>
          </p:nvPr>
        </p:nvSpPr>
        <p:spPr>
          <a:xfrm>
            <a:off x="1524000" y="6248400"/>
            <a:ext cx="1295400" cy="45720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7" name="Google Shape;67;p25"/>
          <p:cNvSpPr>
            <a:spLocks noGrp="1"/>
          </p:cNvSpPr>
          <p:nvPr>
            <p:ph type="pic" idx="2"/>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rgbClr val="5F5F5F"/>
              </a:buClr>
              <a:buSzPts val="3200"/>
              <a:buFont typeface="Arial"/>
              <a:buNone/>
              <a:defRPr sz="3200" b="0" i="0" u="none" strike="noStrike" cap="none">
                <a:solidFill>
                  <a:schemeClr val="dk2"/>
                </a:solidFill>
                <a:latin typeface="Times New Roman"/>
                <a:ea typeface="Times New Roman"/>
                <a:cs typeface="Times New Roman"/>
                <a:sym typeface="Times New Roman"/>
              </a:defRPr>
            </a:lvl1pPr>
            <a:lvl2pPr marR="0" lvl="1" algn="l" rtl="0">
              <a:lnSpc>
                <a:spcPct val="100000"/>
              </a:lnSpc>
              <a:spcBef>
                <a:spcPts val="560"/>
              </a:spcBef>
              <a:spcAft>
                <a:spcPts val="0"/>
              </a:spcAft>
              <a:buClr>
                <a:srgbClr val="5F5F5F"/>
              </a:buClr>
              <a:buSzPts val="2800"/>
              <a:buFont typeface="Courier New"/>
              <a:buNone/>
              <a:defRPr sz="2800" b="0" i="0" u="none" strike="noStrike" cap="none">
                <a:solidFill>
                  <a:schemeClr val="dk2"/>
                </a:solidFill>
                <a:latin typeface="Times New Roman"/>
                <a:ea typeface="Times New Roman"/>
                <a:cs typeface="Times New Roman"/>
                <a:sym typeface="Times New Roman"/>
              </a:defRPr>
            </a:lvl2pPr>
            <a:lvl3pPr marR="0" lvl="2" algn="l" rtl="0">
              <a:lnSpc>
                <a:spcPct val="100000"/>
              </a:lnSpc>
              <a:spcBef>
                <a:spcPts val="480"/>
              </a:spcBef>
              <a:spcAft>
                <a:spcPts val="0"/>
              </a:spcAft>
              <a:buClr>
                <a:srgbClr val="5F5F5F"/>
              </a:buClr>
              <a:buSzPts val="2400"/>
              <a:buFont typeface="Noto Sans Symbols"/>
              <a:buNone/>
              <a:defRPr sz="2400" b="0" i="0" u="none" strike="noStrike" cap="none">
                <a:solidFill>
                  <a:schemeClr val="dk2"/>
                </a:solidFill>
                <a:latin typeface="Times New Roman"/>
                <a:ea typeface="Times New Roman"/>
                <a:cs typeface="Times New Roman"/>
                <a:sym typeface="Times New Roman"/>
              </a:defRPr>
            </a:lvl3pPr>
            <a:lvl4pPr marR="0" lvl="3" algn="ctr" rtl="0">
              <a:lnSpc>
                <a:spcPct val="100000"/>
              </a:lnSpc>
              <a:spcBef>
                <a:spcPts val="400"/>
              </a:spcBef>
              <a:spcAft>
                <a:spcPts val="0"/>
              </a:spcAft>
              <a:buClr>
                <a:srgbClr val="5F5F5F"/>
              </a:buClr>
              <a:buSzPts val="2000"/>
              <a:buFont typeface="Arial"/>
              <a:buNone/>
              <a:defRPr sz="2000" b="0" i="0" u="none" strike="noStrike" cap="none">
                <a:solidFill>
                  <a:schemeClr val="dk2"/>
                </a:solidFill>
                <a:latin typeface="Times New Roman"/>
                <a:ea typeface="Times New Roman"/>
                <a:cs typeface="Times New Roman"/>
                <a:sym typeface="Times New Roman"/>
              </a:defRPr>
            </a:lvl4pPr>
            <a:lvl5pPr marR="0" lvl="4" algn="ctr" rtl="0">
              <a:lnSpc>
                <a:spcPct val="100000"/>
              </a:lnSpc>
              <a:spcBef>
                <a:spcPts val="400"/>
              </a:spcBef>
              <a:spcAft>
                <a:spcPts val="0"/>
              </a:spcAft>
              <a:buClr>
                <a:srgbClr val="5F5F5F"/>
              </a:buClr>
              <a:buSzPts val="2000"/>
              <a:buFont typeface="Arial"/>
              <a:buNone/>
              <a:defRPr sz="2000" b="0" i="0" u="none" strike="noStrike" cap="none">
                <a:solidFill>
                  <a:schemeClr val="dk2"/>
                </a:solidFill>
                <a:latin typeface="Times New Roman"/>
                <a:ea typeface="Times New Roman"/>
                <a:cs typeface="Times New Roman"/>
                <a:sym typeface="Times New Roman"/>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8" name="Google Shape;68;p25"/>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SzPts val="1600"/>
              <a:buNone/>
              <a:defRPr sz="1600"/>
            </a:lvl1pPr>
            <a:lvl2pPr marL="914400" lvl="1" indent="-228600" algn="l">
              <a:lnSpc>
                <a:spcPct val="100000"/>
              </a:lnSpc>
              <a:spcBef>
                <a:spcPts val="280"/>
              </a:spcBef>
              <a:spcAft>
                <a:spcPts val="0"/>
              </a:spcAft>
              <a:buSzPts val="1400"/>
              <a:buNone/>
              <a:defRPr sz="1400"/>
            </a:lvl2pPr>
            <a:lvl3pPr marL="1371600" lvl="2" indent="-228600" algn="l">
              <a:lnSpc>
                <a:spcPct val="100000"/>
              </a:lnSpc>
              <a:spcBef>
                <a:spcPts val="240"/>
              </a:spcBef>
              <a:spcAft>
                <a:spcPts val="0"/>
              </a:spcAft>
              <a:buSzPts val="1200"/>
              <a:buNone/>
              <a:defRPr sz="1200"/>
            </a:lvl3pPr>
            <a:lvl4pPr marL="1828800" lvl="3" indent="-228600" algn="ctr">
              <a:lnSpc>
                <a:spcPct val="100000"/>
              </a:lnSpc>
              <a:spcBef>
                <a:spcPts val="200"/>
              </a:spcBef>
              <a:spcAft>
                <a:spcPts val="0"/>
              </a:spcAft>
              <a:buSzPts val="1000"/>
              <a:buNone/>
              <a:defRPr sz="1000"/>
            </a:lvl4pPr>
            <a:lvl5pPr marL="2286000" lvl="4" indent="-228600" algn="ctr">
              <a:lnSpc>
                <a:spcPct val="100000"/>
              </a:lnSpc>
              <a:spcBef>
                <a:spcPts val="2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5"/>
          <p:cNvSpPr txBox="1">
            <a:spLocks noGrp="1"/>
          </p:cNvSpPr>
          <p:nvPr>
            <p:ph type="dt" idx="10"/>
          </p:nvPr>
        </p:nvSpPr>
        <p:spPr>
          <a:xfrm>
            <a:off x="6629400" y="6248400"/>
            <a:ext cx="19050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5"/>
          <p:cNvSpPr txBox="1">
            <a:spLocks noGrp="1"/>
          </p:cNvSpPr>
          <p:nvPr>
            <p:ph type="ftr" idx="11"/>
          </p:nvPr>
        </p:nvSpPr>
        <p:spPr>
          <a:xfrm>
            <a:off x="32766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5"/>
          <p:cNvSpPr txBox="1">
            <a:spLocks noGrp="1"/>
          </p:cNvSpPr>
          <p:nvPr>
            <p:ph type="sldNum" idx="12"/>
          </p:nvPr>
        </p:nvSpPr>
        <p:spPr>
          <a:xfrm>
            <a:off x="1524000" y="6248400"/>
            <a:ext cx="1295400" cy="45720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0" y="152400"/>
            <a:ext cx="9144000" cy="9144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Verdana"/>
                <a:ea typeface="Verdana"/>
                <a:cs typeface="Verdana"/>
                <a:sym typeface="Verdana"/>
              </a:defRPr>
            </a:lvl9pPr>
          </a:lstStyle>
          <a:p>
            <a:endParaRPr/>
          </a:p>
        </p:txBody>
      </p:sp>
      <p:sp>
        <p:nvSpPr>
          <p:cNvPr id="11" name="Google Shape;11;p16"/>
          <p:cNvSpPr txBox="1">
            <a:spLocks noGrp="1"/>
          </p:cNvSpPr>
          <p:nvPr>
            <p:ph type="body" idx="1"/>
          </p:nvPr>
        </p:nvSpPr>
        <p:spPr>
          <a:xfrm>
            <a:off x="152400" y="1219200"/>
            <a:ext cx="8839200" cy="480060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360"/>
              </a:spcBef>
              <a:spcAft>
                <a:spcPts val="0"/>
              </a:spcAft>
              <a:buClr>
                <a:srgbClr val="5F5F5F"/>
              </a:buClr>
              <a:buSzPts val="1800"/>
              <a:buFont typeface="Arial"/>
              <a:buChar char="•"/>
              <a:defRPr sz="1800" b="0" i="0" u="none" strike="noStrike" cap="none">
                <a:solidFill>
                  <a:schemeClr val="dk2"/>
                </a:solidFill>
                <a:latin typeface="Times New Roman"/>
                <a:ea typeface="Times New Roman"/>
                <a:cs typeface="Times New Roman"/>
                <a:sym typeface="Times New Roman"/>
              </a:defRPr>
            </a:lvl1pPr>
            <a:lvl2pPr marL="914400" marR="0" lvl="1" indent="-336550" algn="l" rtl="0">
              <a:lnSpc>
                <a:spcPct val="100000"/>
              </a:lnSpc>
              <a:spcBef>
                <a:spcPts val="340"/>
              </a:spcBef>
              <a:spcAft>
                <a:spcPts val="0"/>
              </a:spcAft>
              <a:buClr>
                <a:srgbClr val="5F5F5F"/>
              </a:buClr>
              <a:buSzPts val="1700"/>
              <a:buFont typeface="Courier New"/>
              <a:buChar char="o"/>
              <a:defRPr sz="1700" b="0" i="0" u="none" strike="noStrike" cap="none">
                <a:solidFill>
                  <a:schemeClr val="dk2"/>
                </a:solidFill>
                <a:latin typeface="Times New Roman"/>
                <a:ea typeface="Times New Roman"/>
                <a:cs typeface="Times New Roman"/>
                <a:sym typeface="Times New Roman"/>
              </a:defRPr>
            </a:lvl2pPr>
            <a:lvl3pPr marL="1371600" marR="0" lvl="2" indent="-330200" algn="l" rtl="0">
              <a:lnSpc>
                <a:spcPct val="100000"/>
              </a:lnSpc>
              <a:spcBef>
                <a:spcPts val="320"/>
              </a:spcBef>
              <a:spcAft>
                <a:spcPts val="0"/>
              </a:spcAft>
              <a:buClr>
                <a:srgbClr val="5F5F5F"/>
              </a:buClr>
              <a:buSzPts val="1600"/>
              <a:buFont typeface="Noto Sans Symbols"/>
              <a:buChar char="▪"/>
              <a:defRPr sz="1600" b="0" i="0" u="none" strike="noStrike" cap="none">
                <a:solidFill>
                  <a:schemeClr val="dk2"/>
                </a:solidFill>
                <a:latin typeface="Times New Roman"/>
                <a:ea typeface="Times New Roman"/>
                <a:cs typeface="Times New Roman"/>
                <a:sym typeface="Times New Roman"/>
              </a:defRPr>
            </a:lvl3pPr>
            <a:lvl4pPr marL="1828800" marR="0" lvl="3" indent="-228600" algn="ctr" rtl="0">
              <a:lnSpc>
                <a:spcPct val="100000"/>
              </a:lnSpc>
              <a:spcBef>
                <a:spcPts val="300"/>
              </a:spcBef>
              <a:spcAft>
                <a:spcPts val="0"/>
              </a:spcAft>
              <a:buClr>
                <a:srgbClr val="5F5F5F"/>
              </a:buClr>
              <a:buSzPts val="1500"/>
              <a:buFont typeface="Arial"/>
              <a:buNone/>
              <a:defRPr sz="1500" b="0" i="0" u="none" strike="noStrike" cap="none">
                <a:solidFill>
                  <a:schemeClr val="dk2"/>
                </a:solidFill>
                <a:latin typeface="Times New Roman"/>
                <a:ea typeface="Times New Roman"/>
                <a:cs typeface="Times New Roman"/>
                <a:sym typeface="Times New Roman"/>
              </a:defRPr>
            </a:lvl4pPr>
            <a:lvl5pPr marL="2286000" marR="0" lvl="4" indent="-317500" algn="ctr" rtl="0">
              <a:lnSpc>
                <a:spcPct val="100000"/>
              </a:lnSpc>
              <a:spcBef>
                <a:spcPts val="280"/>
              </a:spcBef>
              <a:spcAft>
                <a:spcPts val="0"/>
              </a:spcAft>
              <a:buClr>
                <a:srgbClr val="5F5F5F"/>
              </a:buClr>
              <a:buSzPts val="1400"/>
              <a:buFont typeface="Arial"/>
              <a:buChar char="•"/>
              <a:defRPr sz="1400" b="0" i="0" u="none" strike="noStrike" cap="none">
                <a:solidFill>
                  <a:schemeClr val="dk2"/>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6"/>
          <p:cNvSpPr txBox="1">
            <a:spLocks noGrp="1"/>
          </p:cNvSpPr>
          <p:nvPr>
            <p:ph type="dt" idx="10"/>
          </p:nvPr>
        </p:nvSpPr>
        <p:spPr>
          <a:xfrm>
            <a:off x="6629400" y="6248400"/>
            <a:ext cx="19050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6"/>
          <p:cNvSpPr txBox="1">
            <a:spLocks noGrp="1"/>
          </p:cNvSpPr>
          <p:nvPr>
            <p:ph type="ftr" idx="11"/>
          </p:nvPr>
        </p:nvSpPr>
        <p:spPr>
          <a:xfrm>
            <a:off x="32766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6"/>
          <p:cNvSpPr txBox="1">
            <a:spLocks noGrp="1"/>
          </p:cNvSpPr>
          <p:nvPr>
            <p:ph type="sldNum" idx="12"/>
          </p:nvPr>
        </p:nvSpPr>
        <p:spPr>
          <a:xfrm>
            <a:off x="1524000" y="6248400"/>
            <a:ext cx="1295400" cy="4572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ctrTitle"/>
          </p:nvPr>
        </p:nvSpPr>
        <p:spPr>
          <a:xfrm>
            <a:off x="0" y="14223"/>
            <a:ext cx="9140700" cy="1920950"/>
          </a:xfrm>
          <a:prstGeom prst="rect">
            <a:avLst/>
          </a:prstGeom>
          <a:noFill/>
          <a:ln>
            <a:noFill/>
          </a:ln>
        </p:spPr>
        <p:txBody>
          <a:bodyPr spcFirstLastPara="1" wrap="square" lIns="91425" tIns="45700" rIns="91425" bIns="45700" anchor="ctr" anchorCtr="0">
            <a:noAutofit/>
          </a:bodyPr>
          <a:lstStyle/>
          <a:p>
            <a:pPr lvl="0" algn="ctr"/>
            <a:r>
              <a:rPr lang="en-US" sz="3600" dirty="0">
                <a:latin typeface="+mj-lt"/>
              </a:rPr>
              <a:t>Assessment of Breast Density Using Unsupervised Variational Autoencoders</a:t>
            </a:r>
            <a:endParaRPr sz="3600" dirty="0">
              <a:latin typeface="+mj-lt"/>
            </a:endParaRPr>
          </a:p>
        </p:txBody>
      </p:sp>
      <p:sp>
        <p:nvSpPr>
          <p:cNvPr id="105" name="Google Shape;105;p2"/>
          <p:cNvSpPr txBox="1">
            <a:spLocks noGrp="1"/>
          </p:cNvSpPr>
          <p:nvPr>
            <p:ph type="subTitle" idx="1"/>
          </p:nvPr>
        </p:nvSpPr>
        <p:spPr>
          <a:xfrm>
            <a:off x="2362200" y="5562600"/>
            <a:ext cx="6477000" cy="12192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500"/>
              <a:buFont typeface="Noto Sans Symbols"/>
              <a:buNone/>
            </a:pPr>
            <a:r>
              <a:rPr lang="en-US" sz="1800" i="0" dirty="0">
                <a:latin typeface="+mn-lt"/>
              </a:rPr>
              <a:t>Su Kara</a:t>
            </a:r>
            <a:endParaRPr sz="1800" i="0" dirty="0">
              <a:latin typeface="+mn-lt"/>
            </a:endParaRPr>
          </a:p>
          <a:p>
            <a:pPr marL="0" lvl="0" indent="0" algn="r" rtl="0">
              <a:lnSpc>
                <a:spcPct val="100000"/>
              </a:lnSpc>
              <a:spcBef>
                <a:spcPts val="300"/>
              </a:spcBef>
              <a:spcAft>
                <a:spcPts val="0"/>
              </a:spcAft>
              <a:buSzPts val="1500"/>
              <a:buFont typeface="Noto Sans Symbols"/>
              <a:buNone/>
            </a:pPr>
            <a:r>
              <a:rPr lang="en-US" sz="1800" i="0" dirty="0">
                <a:latin typeface="+mn-lt"/>
              </a:rPr>
              <a:t>Cheryl Johnson</a:t>
            </a:r>
            <a:endParaRPr sz="1800" i="0" dirty="0">
              <a:latin typeface="+mn-lt"/>
            </a:endParaRPr>
          </a:p>
          <a:p>
            <a:pPr marL="0" lvl="0" indent="0" algn="r" rtl="0">
              <a:lnSpc>
                <a:spcPct val="100000"/>
              </a:lnSpc>
              <a:spcBef>
                <a:spcPts val="300"/>
              </a:spcBef>
              <a:spcAft>
                <a:spcPts val="0"/>
              </a:spcAft>
              <a:buSzPts val="1500"/>
              <a:buFont typeface="Noto Sans Symbols"/>
              <a:buNone/>
            </a:pPr>
            <a:r>
              <a:rPr lang="en-US" sz="1800" i="0" dirty="0">
                <a:latin typeface="+mn-lt"/>
              </a:rPr>
              <a:t>Capistrano Valley HS</a:t>
            </a:r>
            <a:endParaRPr sz="1800" i="0" dirty="0">
              <a:latin typeface="+mn-lt"/>
            </a:endParaRPr>
          </a:p>
        </p:txBody>
      </p:sp>
      <p:sp>
        <p:nvSpPr>
          <p:cNvPr id="107" name="Google Shape;107;p2"/>
          <p:cNvSpPr txBox="1"/>
          <p:nvPr/>
        </p:nvSpPr>
        <p:spPr>
          <a:xfrm>
            <a:off x="1649" y="1935173"/>
            <a:ext cx="9140700" cy="1020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1400" b="0" i="0" u="none" strike="noStrike" cap="none" dirty="0">
              <a:solidFill>
                <a:srgbClr val="000000"/>
              </a:solidFill>
              <a:latin typeface="+mn-lt"/>
              <a:ea typeface="Arial"/>
              <a:cs typeface="Arial"/>
              <a:sym typeface="Arial"/>
            </a:endParaRPr>
          </a:p>
        </p:txBody>
      </p:sp>
      <p:pic>
        <p:nvPicPr>
          <p:cNvPr id="2" name="Picture 1">
            <a:extLst>
              <a:ext uri="{FF2B5EF4-FFF2-40B4-BE49-F238E27FC236}">
                <a16:creationId xmlns:a16="http://schemas.microsoft.com/office/drawing/2014/main" id="{8296A37F-2195-46F4-8F64-3420A8593EF6}"/>
              </a:ext>
            </a:extLst>
          </p:cNvPr>
          <p:cNvPicPr>
            <a:picLocks noChangeAspect="1"/>
          </p:cNvPicPr>
          <p:nvPr/>
        </p:nvPicPr>
        <p:blipFill>
          <a:blip r:embed="rId3"/>
          <a:stretch>
            <a:fillRect/>
          </a:stretch>
        </p:blipFill>
        <p:spPr>
          <a:xfrm>
            <a:off x="2722500" y="1833609"/>
            <a:ext cx="3695700" cy="36957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1"/>
          <p:cNvSpPr txBox="1">
            <a:spLocks noGrp="1"/>
          </p:cNvSpPr>
          <p:nvPr>
            <p:ph type="title"/>
          </p:nvPr>
        </p:nvSpPr>
        <p:spPr>
          <a:xfrm>
            <a:off x="0" y="24276"/>
            <a:ext cx="9144000" cy="872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dirty="0">
                <a:latin typeface="+mj-lt"/>
              </a:rPr>
              <a:t>Discussion</a:t>
            </a:r>
            <a:endParaRPr dirty="0">
              <a:latin typeface="+mj-lt"/>
            </a:endParaRPr>
          </a:p>
        </p:txBody>
      </p:sp>
      <p:sp>
        <p:nvSpPr>
          <p:cNvPr id="167" name="Google Shape;167;p11"/>
          <p:cNvSpPr txBox="1">
            <a:spLocks noGrp="1"/>
          </p:cNvSpPr>
          <p:nvPr>
            <p:ph type="body" idx="1"/>
          </p:nvPr>
        </p:nvSpPr>
        <p:spPr>
          <a:xfrm>
            <a:off x="457200" y="914399"/>
            <a:ext cx="8229600" cy="5646199"/>
          </a:xfrm>
          <a:prstGeom prst="rect">
            <a:avLst/>
          </a:prstGeom>
          <a:noFill/>
          <a:ln>
            <a:noFill/>
          </a:ln>
        </p:spPr>
        <p:txBody>
          <a:bodyPr spcFirstLastPara="1" wrap="square" lIns="91425" tIns="45700" rIns="91425" bIns="45700" anchor="t" anchorCtr="0">
            <a:noAutofit/>
          </a:bodyPr>
          <a:lstStyle/>
          <a:p>
            <a:pPr lvl="0">
              <a:spcBef>
                <a:spcPts val="0"/>
              </a:spcBef>
              <a:spcAft>
                <a:spcPts val="600"/>
              </a:spcAft>
            </a:pPr>
            <a:r>
              <a:rPr lang="en-US" dirty="0">
                <a:latin typeface="+mn-lt"/>
              </a:rPr>
              <a:t>Mean absolute error of 0.05 and Pearson correlation of 0.68 give confidence to the unsupervised VAE algorithm.</a:t>
            </a:r>
            <a:endParaRPr lang="en-US" dirty="0"/>
          </a:p>
          <a:p>
            <a:pPr lvl="0">
              <a:spcBef>
                <a:spcPts val="0"/>
              </a:spcBef>
              <a:spcAft>
                <a:spcPts val="600"/>
              </a:spcAft>
            </a:pPr>
            <a:r>
              <a:rPr lang="en-US" dirty="0">
                <a:latin typeface="+mn-lt"/>
              </a:rPr>
              <a:t>There is a linear relationship with the mean of masked latent and breast density, which can be converted to a formula such as </a:t>
            </a:r>
            <a:r>
              <a:rPr lang="en-US" i="1" dirty="0">
                <a:latin typeface="+mn-lt"/>
              </a:rPr>
              <a:t>y</a:t>
            </a:r>
            <a:r>
              <a:rPr lang="en-US" dirty="0">
                <a:latin typeface="+mn-lt"/>
              </a:rPr>
              <a:t> = 0.23</a:t>
            </a:r>
            <a:r>
              <a:rPr lang="en-US" i="1" dirty="0">
                <a:latin typeface="+mn-lt"/>
              </a:rPr>
              <a:t>x</a:t>
            </a:r>
            <a:r>
              <a:rPr lang="en-US" dirty="0">
                <a:latin typeface="+mn-lt"/>
              </a:rPr>
              <a:t> + 0.38.</a:t>
            </a:r>
          </a:p>
          <a:p>
            <a:pPr lvl="0">
              <a:spcBef>
                <a:spcPts val="0"/>
              </a:spcBef>
              <a:spcAft>
                <a:spcPts val="600"/>
              </a:spcAft>
            </a:pPr>
            <a:r>
              <a:rPr lang="en-US" dirty="0">
                <a:latin typeface="+mn-lt"/>
              </a:rPr>
              <a:t>Even though decoder predictions </a:t>
            </a:r>
            <a:r>
              <a:rPr lang="en-US">
                <a:latin typeface="+mn-lt"/>
              </a:rPr>
              <a:t>show a clearer </a:t>
            </a:r>
            <a:r>
              <a:rPr lang="en-US" dirty="0">
                <a:latin typeface="+mn-lt"/>
              </a:rPr>
              <a:t>distinction between FGT and breast in lower number of features, somehow higher latent dimensions result in higher correlation. The model must be learning more about contrast in those additional features.</a:t>
            </a:r>
          </a:p>
          <a:p>
            <a:pPr lvl="0">
              <a:spcBef>
                <a:spcPts val="0"/>
              </a:spcBef>
              <a:spcAft>
                <a:spcPts val="600"/>
              </a:spcAft>
            </a:pPr>
            <a:r>
              <a:rPr lang="en-US" dirty="0">
                <a:latin typeface="+mn-lt"/>
              </a:rPr>
              <a:t>There are similar medical applications such as supervised convolutional neural networks to assess breast density from mammograms. However, they’re either doing binary classifications such as dense or not dense (Lehman, 2018), or multi-class classification such as fatty, scattered, heterogeneous, or dense (Mohamed, 2018).</a:t>
            </a:r>
            <a:endParaRPr dirty="0">
              <a:highlight>
                <a:srgbClr val="FFFF00"/>
              </a:highlight>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3"/>
          <p:cNvSpPr txBox="1">
            <a:spLocks noGrp="1"/>
          </p:cNvSpPr>
          <p:nvPr>
            <p:ph type="title"/>
          </p:nvPr>
        </p:nvSpPr>
        <p:spPr>
          <a:xfrm>
            <a:off x="0" y="0"/>
            <a:ext cx="9144000" cy="896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dirty="0">
                <a:latin typeface="+mj-lt"/>
              </a:rPr>
              <a:t>Conclusion</a:t>
            </a:r>
            <a:endParaRPr dirty="0">
              <a:latin typeface="+mj-lt"/>
            </a:endParaRPr>
          </a:p>
        </p:txBody>
      </p:sp>
      <p:sp>
        <p:nvSpPr>
          <p:cNvPr id="179" name="Google Shape;179;p13"/>
          <p:cNvSpPr txBox="1">
            <a:spLocks noGrp="1"/>
          </p:cNvSpPr>
          <p:nvPr>
            <p:ph type="body" idx="1"/>
          </p:nvPr>
        </p:nvSpPr>
        <p:spPr>
          <a:xfrm>
            <a:off x="482321" y="914400"/>
            <a:ext cx="8204400" cy="4114800"/>
          </a:xfrm>
          <a:prstGeom prst="rect">
            <a:avLst/>
          </a:prstGeom>
          <a:noFill/>
          <a:ln>
            <a:noFill/>
          </a:ln>
        </p:spPr>
        <p:txBody>
          <a:bodyPr spcFirstLastPara="1" wrap="square" lIns="91425" tIns="45700" rIns="91425" bIns="45700" anchor="t" anchorCtr="0">
            <a:noAutofit/>
          </a:bodyPr>
          <a:lstStyle/>
          <a:p>
            <a:pPr marL="114300" lvl="1" indent="0">
              <a:spcBef>
                <a:spcPts val="0"/>
              </a:spcBef>
              <a:buSzPts val="1900"/>
              <a:buNone/>
            </a:pPr>
            <a:r>
              <a:rPr lang="en-US" sz="1800" dirty="0">
                <a:latin typeface="+mn-lt"/>
              </a:rPr>
              <a:t>The data supports my hypothesis that an unsupervised deep learning algorithm such as VAE can be used to predict breast density. Even though supervised algorithms such as regular CNN and U-Net models still provide higher accuracy, radiologists need to spend a lot of time to annotate MRIs, CT scans, and mammograms manually. Unsupervised techniques will be the next breakthrough in the use of AI in medical diagnosis as there will be no need to annotate images anymore. This study proves that new unsupervised techniques can be used to address some of the current medical diagnosis needs.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5"/>
          <p:cNvSpPr txBox="1">
            <a:spLocks noGrp="1"/>
          </p:cNvSpPr>
          <p:nvPr>
            <p:ph type="title"/>
          </p:nvPr>
        </p:nvSpPr>
        <p:spPr>
          <a:xfrm>
            <a:off x="0" y="11725"/>
            <a:ext cx="9144000" cy="885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dirty="0">
                <a:latin typeface="+mj-lt"/>
              </a:rPr>
              <a:t>Reflection/</a:t>
            </a:r>
            <a:r>
              <a:rPr lang="en-US" dirty="0">
                <a:latin typeface="+mj-lt"/>
              </a:rPr>
              <a:t>Application</a:t>
            </a:r>
            <a:endParaRPr dirty="0">
              <a:latin typeface="+mj-lt"/>
            </a:endParaRPr>
          </a:p>
        </p:txBody>
      </p:sp>
      <p:sp>
        <p:nvSpPr>
          <p:cNvPr id="185" name="Google Shape;185;p15"/>
          <p:cNvSpPr txBox="1">
            <a:spLocks noGrp="1"/>
          </p:cNvSpPr>
          <p:nvPr>
            <p:ph type="body" idx="1"/>
          </p:nvPr>
        </p:nvSpPr>
        <p:spPr>
          <a:xfrm>
            <a:off x="457200" y="936175"/>
            <a:ext cx="8229600" cy="5384400"/>
          </a:xfrm>
          <a:prstGeom prst="rect">
            <a:avLst/>
          </a:prstGeom>
          <a:noFill/>
          <a:ln>
            <a:noFill/>
          </a:ln>
        </p:spPr>
        <p:txBody>
          <a:bodyPr spcFirstLastPara="1" wrap="square" lIns="91425" tIns="45700" rIns="91425" bIns="45700" anchor="t" anchorCtr="0">
            <a:noAutofit/>
          </a:bodyPr>
          <a:lstStyle/>
          <a:p>
            <a:pPr marL="285750" lvl="0" indent="-285750" algn="l" rtl="0">
              <a:lnSpc>
                <a:spcPct val="115000"/>
              </a:lnSpc>
              <a:spcBef>
                <a:spcPts val="1000"/>
              </a:spcBef>
              <a:spcAft>
                <a:spcPts val="0"/>
              </a:spcAft>
              <a:buSzPts val="1800"/>
              <a:buChar char="•"/>
            </a:pPr>
            <a:r>
              <a:rPr lang="en-US" dirty="0">
                <a:latin typeface="+mn-lt"/>
              </a:rPr>
              <a:t>I learned about unsupervised algorithms and how powerful they could be as a deep learning tool by speeding up the training process.</a:t>
            </a:r>
          </a:p>
          <a:p>
            <a:pPr marL="285750" lvl="0" indent="-285750">
              <a:lnSpc>
                <a:spcPct val="115000"/>
              </a:lnSpc>
              <a:spcBef>
                <a:spcPts val="1000"/>
              </a:spcBef>
            </a:pPr>
            <a:r>
              <a:rPr lang="en-US" dirty="0">
                <a:latin typeface="+mn-lt"/>
              </a:rPr>
              <a:t>The performance could be further improved with higher latent dimensions to learn more features. Similarly, it could be trained and tested with different patch shapes, which will directly affect the latent matrix size and resolution.</a:t>
            </a:r>
          </a:p>
          <a:p>
            <a:pPr marL="285750" lvl="0" indent="-285750">
              <a:lnSpc>
                <a:spcPct val="115000"/>
              </a:lnSpc>
              <a:spcBef>
                <a:spcPts val="1000"/>
              </a:spcBef>
            </a:pPr>
            <a:r>
              <a:rPr lang="en-US" dirty="0">
                <a:latin typeface="+mn-lt"/>
              </a:rPr>
              <a:t>Radiologists can start using this solution to measure breast density without any manual annotations or segmentations.</a:t>
            </a:r>
          </a:p>
          <a:p>
            <a:pPr marL="285750" lvl="0" indent="-285750">
              <a:lnSpc>
                <a:spcPct val="115000"/>
              </a:lnSpc>
              <a:spcBef>
                <a:spcPts val="1000"/>
              </a:spcBef>
            </a:pPr>
            <a:r>
              <a:rPr lang="en-US" dirty="0">
                <a:latin typeface="+mn-lt"/>
              </a:rPr>
              <a:t>This study can also serve as a general framework for researchers who plan to use unsupervised deep learning solutions in other domains including image processing and medical diagnosis.</a:t>
            </a:r>
            <a:endParaRPr dirty="0">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4"/>
          <p:cNvSpPr txBox="1">
            <a:spLocks noGrp="1"/>
          </p:cNvSpPr>
          <p:nvPr>
            <p:ph type="title"/>
          </p:nvPr>
        </p:nvSpPr>
        <p:spPr>
          <a:xfrm>
            <a:off x="0" y="0"/>
            <a:ext cx="9144000" cy="896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dirty="0">
                <a:latin typeface="+mj-lt"/>
              </a:rPr>
              <a:t>References Cited</a:t>
            </a:r>
            <a:endParaRPr dirty="0">
              <a:latin typeface="+mj-lt"/>
            </a:endParaRPr>
          </a:p>
        </p:txBody>
      </p:sp>
      <p:sp>
        <p:nvSpPr>
          <p:cNvPr id="191" name="Google Shape;191;p14"/>
          <p:cNvSpPr txBox="1">
            <a:spLocks noGrp="1"/>
          </p:cNvSpPr>
          <p:nvPr>
            <p:ph type="body" idx="1"/>
          </p:nvPr>
        </p:nvSpPr>
        <p:spPr>
          <a:xfrm>
            <a:off x="457200" y="922774"/>
            <a:ext cx="8229600" cy="5181600"/>
          </a:xfrm>
          <a:prstGeom prst="rect">
            <a:avLst/>
          </a:prstGeom>
          <a:noFill/>
          <a:ln>
            <a:noFill/>
          </a:ln>
        </p:spPr>
        <p:txBody>
          <a:bodyPr spcFirstLastPara="1" wrap="square" lIns="91425" tIns="45700" rIns="91425" bIns="45700" anchor="t" anchorCtr="0">
            <a:noAutofit/>
          </a:bodyPr>
          <a:lstStyle/>
          <a:p>
            <a:pPr marL="285750" lvl="0" indent="-285750">
              <a:spcBef>
                <a:spcPts val="0"/>
              </a:spcBef>
              <a:spcAft>
                <a:spcPts val="600"/>
              </a:spcAft>
            </a:pPr>
            <a:r>
              <a:rPr lang="en-US" sz="1400" dirty="0">
                <a:latin typeface="+mn-lt"/>
              </a:rPr>
              <a:t>Breastcancer.org. (2021, February 04). U.S. breast cancer statistics. Retrieved February 19, 2021, from https://www.breastcancer.org/symptoms/understand_bc/statistics</a:t>
            </a:r>
          </a:p>
          <a:p>
            <a:pPr marL="285750" lvl="0" indent="-285750">
              <a:spcBef>
                <a:spcPts val="0"/>
              </a:spcBef>
              <a:spcAft>
                <a:spcPts val="600"/>
              </a:spcAft>
            </a:pPr>
            <a:r>
              <a:rPr lang="en-US" sz="1400" dirty="0">
                <a:latin typeface="+mn-lt"/>
              </a:rPr>
              <a:t>Jordan, J. (2018, March 19). Variational autoencoders. Retrieved February 19, 2021, from https://www.jeremyjordan.me/variational-autoencoders/</a:t>
            </a:r>
          </a:p>
          <a:p>
            <a:pPr marL="285750" lvl="0" indent="-285750">
              <a:spcBef>
                <a:spcPts val="0"/>
              </a:spcBef>
              <a:spcAft>
                <a:spcPts val="600"/>
              </a:spcAft>
            </a:pPr>
            <a:r>
              <a:rPr lang="en-US" sz="1400" dirty="0">
                <a:latin typeface="+mn-lt"/>
              </a:rPr>
              <a:t>Lehman, C., </a:t>
            </a:r>
            <a:r>
              <a:rPr lang="en-US" sz="1400" dirty="0" err="1">
                <a:latin typeface="+mn-lt"/>
              </a:rPr>
              <a:t>Yala</a:t>
            </a:r>
            <a:r>
              <a:rPr lang="en-US" sz="1400" dirty="0">
                <a:latin typeface="+mn-lt"/>
              </a:rPr>
              <a:t>, A., Schuster, T., </a:t>
            </a:r>
            <a:r>
              <a:rPr lang="en-US" sz="1400" dirty="0" err="1">
                <a:latin typeface="+mn-lt"/>
              </a:rPr>
              <a:t>Dontchos</a:t>
            </a:r>
            <a:r>
              <a:rPr lang="en-US" sz="1400" dirty="0">
                <a:latin typeface="+mn-lt"/>
              </a:rPr>
              <a:t>, B., </a:t>
            </a:r>
            <a:r>
              <a:rPr lang="en-US" sz="1400" dirty="0" err="1">
                <a:latin typeface="+mn-lt"/>
              </a:rPr>
              <a:t>Bahl</a:t>
            </a:r>
            <a:r>
              <a:rPr lang="en-US" sz="1400" dirty="0">
                <a:latin typeface="+mn-lt"/>
              </a:rPr>
              <a:t>, M., Swanson, K., &amp; </a:t>
            </a:r>
            <a:r>
              <a:rPr lang="en-US" sz="1400" dirty="0" err="1">
                <a:latin typeface="+mn-lt"/>
              </a:rPr>
              <a:t>Barzilay</a:t>
            </a:r>
            <a:r>
              <a:rPr lang="en-US" sz="1400" dirty="0">
                <a:latin typeface="+mn-lt"/>
              </a:rPr>
              <a:t>, R. (2018, October 16). Mammographic breast density assessment using deep learning: clinical implementation. Radiology 2019; 290:52–58. https://doi.org/10.1148/radiol.2018180694</a:t>
            </a:r>
          </a:p>
          <a:p>
            <a:pPr marL="285750" lvl="0" indent="-285750">
              <a:spcBef>
                <a:spcPts val="0"/>
              </a:spcBef>
              <a:spcAft>
                <a:spcPts val="600"/>
              </a:spcAft>
            </a:pPr>
            <a:r>
              <a:rPr lang="en-US" sz="1400" dirty="0">
                <a:latin typeface="+mn-lt"/>
              </a:rPr>
              <a:t>Mandelson, M., </a:t>
            </a:r>
            <a:r>
              <a:rPr lang="en-US" sz="1400" dirty="0" err="1">
                <a:latin typeface="+mn-lt"/>
              </a:rPr>
              <a:t>Oestreicher</a:t>
            </a:r>
            <a:r>
              <a:rPr lang="en-US" sz="1400" dirty="0">
                <a:latin typeface="+mn-lt"/>
              </a:rPr>
              <a:t>, N., Porter, P., White, D., Finder, C., Taplin, S., &amp; White, E. (2000, July 05). Breast density as a predictor of mammographic detection: comparison of interval- and screen-detected cancers. JNCI: Journal of the National Cancer Institute, Volume 92, Issue 13, 5 July 2000, Pages 1081–1087. https://doi.org/10.1093/jnci/92.13.1081</a:t>
            </a:r>
          </a:p>
          <a:p>
            <a:pPr marL="285750" lvl="0" indent="-285750">
              <a:spcBef>
                <a:spcPts val="0"/>
              </a:spcBef>
              <a:spcAft>
                <a:spcPts val="600"/>
              </a:spcAft>
            </a:pPr>
            <a:r>
              <a:rPr lang="en-US" sz="1400" dirty="0">
                <a:latin typeface="+mn-lt"/>
              </a:rPr>
              <a:t>Mayo Clinic Staff. (2020, February 18). Dense breast tissue may increase the risk of breast cancer. Retrieved February 19, 2021, from https://www.mayoclinic.org/tests-procedures/mammogram/in-depth/dense-breast-tissue/art-20123968</a:t>
            </a:r>
          </a:p>
          <a:p>
            <a:pPr marL="285750" lvl="0" indent="-285750">
              <a:spcBef>
                <a:spcPts val="0"/>
              </a:spcBef>
              <a:spcAft>
                <a:spcPts val="600"/>
              </a:spcAft>
            </a:pPr>
            <a:r>
              <a:rPr lang="en-US" sz="1400" dirty="0">
                <a:latin typeface="+mn-lt"/>
              </a:rPr>
              <a:t>Mohamed, A.A., Berg, W.A., Peng, H., Luo, Y., </a:t>
            </a:r>
            <a:r>
              <a:rPr lang="en-US" sz="1400" dirty="0" err="1">
                <a:latin typeface="+mn-lt"/>
              </a:rPr>
              <a:t>Jankowitz</a:t>
            </a:r>
            <a:r>
              <a:rPr lang="en-US" sz="1400" dirty="0">
                <a:latin typeface="+mn-lt"/>
              </a:rPr>
              <a:t>, R.C., &amp; Wu, S. (2018, January). A deep learning method for classifying mammographic breast density categories. Med Phys. 2018 Jan;45(1):314-321. https://doi.org/10.1002/mp.12683</a:t>
            </a:r>
          </a:p>
          <a:p>
            <a:pPr marL="285750" lvl="0" indent="-285750">
              <a:spcBef>
                <a:spcPts val="0"/>
              </a:spcBef>
              <a:spcAft>
                <a:spcPts val="600"/>
              </a:spcAft>
            </a:pPr>
            <a:r>
              <a:rPr lang="en-US" sz="1400" dirty="0">
                <a:latin typeface="+mn-lt"/>
              </a:rPr>
              <a:t>Moreira, I.C., Amaral, I., </a:t>
            </a:r>
            <a:r>
              <a:rPr lang="en-US" sz="1400" dirty="0" err="1">
                <a:latin typeface="+mn-lt"/>
              </a:rPr>
              <a:t>Domingues</a:t>
            </a:r>
            <a:r>
              <a:rPr lang="en-US" sz="1400" dirty="0">
                <a:latin typeface="+mn-lt"/>
              </a:rPr>
              <a:t>, I., Cardoso, A., Cardoso, M.J., &amp; Cardoso, J.S. (2012, February). </a:t>
            </a:r>
            <a:r>
              <a:rPr lang="en-US" sz="1400" dirty="0" err="1">
                <a:latin typeface="+mn-lt"/>
              </a:rPr>
              <a:t>INbreast</a:t>
            </a:r>
            <a:r>
              <a:rPr lang="en-US" sz="1400" dirty="0">
                <a:latin typeface="+mn-lt"/>
              </a:rPr>
              <a:t>: toward a full-field digital mammographic database. </a:t>
            </a:r>
            <a:r>
              <a:rPr lang="en-US" sz="1400" dirty="0" err="1">
                <a:latin typeface="+mn-lt"/>
              </a:rPr>
              <a:t>Acad</a:t>
            </a:r>
            <a:r>
              <a:rPr lang="en-US" sz="1400" dirty="0">
                <a:latin typeface="+mn-lt"/>
              </a:rPr>
              <a:t> </a:t>
            </a:r>
            <a:r>
              <a:rPr lang="en-US" sz="1400" dirty="0" err="1">
                <a:latin typeface="+mn-lt"/>
              </a:rPr>
              <a:t>Radiol</a:t>
            </a:r>
            <a:r>
              <a:rPr lang="en-US" sz="1400" dirty="0">
                <a:latin typeface="+mn-lt"/>
              </a:rPr>
              <a:t>. 2012 Feb;19(2):236-48. </a:t>
            </a:r>
            <a:r>
              <a:rPr lang="en-US" sz="1400" dirty="0" err="1">
                <a:latin typeface="+mn-lt"/>
              </a:rPr>
              <a:t>doi</a:t>
            </a:r>
            <a:r>
              <a:rPr lang="en-US" sz="1400" dirty="0">
                <a:latin typeface="+mn-lt"/>
              </a:rPr>
              <a:t>: 10.1016/j.acra.2011.09.014. </a:t>
            </a:r>
            <a:r>
              <a:rPr lang="en-US" sz="1400" dirty="0" err="1">
                <a:latin typeface="+mn-lt"/>
              </a:rPr>
              <a:t>Epub</a:t>
            </a:r>
            <a:r>
              <a:rPr lang="en-US" sz="1400" dirty="0">
                <a:latin typeface="+mn-lt"/>
              </a:rPr>
              <a:t> 2011 Nov 10. PMID: 22078258</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4"/>
          <p:cNvSpPr txBox="1">
            <a:spLocks noGrp="1"/>
          </p:cNvSpPr>
          <p:nvPr>
            <p:ph type="title"/>
          </p:nvPr>
        </p:nvSpPr>
        <p:spPr>
          <a:xfrm>
            <a:off x="0" y="0"/>
            <a:ext cx="9144000" cy="896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dirty="0">
                <a:latin typeface="+mj-lt"/>
              </a:rPr>
              <a:t>References Cited (continued)</a:t>
            </a:r>
            <a:endParaRPr dirty="0">
              <a:latin typeface="+mj-lt"/>
            </a:endParaRPr>
          </a:p>
        </p:txBody>
      </p:sp>
      <p:sp>
        <p:nvSpPr>
          <p:cNvPr id="191" name="Google Shape;191;p14"/>
          <p:cNvSpPr txBox="1">
            <a:spLocks noGrp="1"/>
          </p:cNvSpPr>
          <p:nvPr>
            <p:ph type="body" idx="1"/>
          </p:nvPr>
        </p:nvSpPr>
        <p:spPr>
          <a:xfrm>
            <a:off x="457200" y="922774"/>
            <a:ext cx="8229600" cy="5181600"/>
          </a:xfrm>
          <a:prstGeom prst="rect">
            <a:avLst/>
          </a:prstGeom>
          <a:noFill/>
          <a:ln>
            <a:noFill/>
          </a:ln>
        </p:spPr>
        <p:txBody>
          <a:bodyPr spcFirstLastPara="1" wrap="square" lIns="91425" tIns="45700" rIns="91425" bIns="45700" anchor="t" anchorCtr="0">
            <a:noAutofit/>
          </a:bodyPr>
          <a:lstStyle/>
          <a:p>
            <a:pPr marL="285750" lvl="0" indent="-285750">
              <a:spcBef>
                <a:spcPts val="0"/>
              </a:spcBef>
              <a:spcAft>
                <a:spcPts val="600"/>
              </a:spcAft>
            </a:pPr>
            <a:r>
              <a:rPr lang="en-US" sz="1400" dirty="0" err="1">
                <a:latin typeface="+mn-lt"/>
              </a:rPr>
              <a:t>Ronneberger</a:t>
            </a:r>
            <a:r>
              <a:rPr lang="en-US" sz="1400" dirty="0">
                <a:latin typeface="+mn-lt"/>
              </a:rPr>
              <a:t>, O., Fischer, P., &amp; </a:t>
            </a:r>
            <a:r>
              <a:rPr lang="en-US" sz="1400" dirty="0" err="1">
                <a:latin typeface="+mn-lt"/>
              </a:rPr>
              <a:t>Brox</a:t>
            </a:r>
            <a:r>
              <a:rPr lang="en-US" sz="1400" dirty="0">
                <a:latin typeface="+mn-lt"/>
              </a:rPr>
              <a:t>, T. (2015, May 18). U-Net: Convolutional networks for biomedical image segmentation. Retrieved February 19, 2021, from https://arxiv.org/abs/1505.04597</a:t>
            </a:r>
          </a:p>
          <a:p>
            <a:pPr marL="285750" lvl="0" indent="-285750">
              <a:spcBef>
                <a:spcPts val="0"/>
              </a:spcBef>
              <a:spcAft>
                <a:spcPts val="600"/>
              </a:spcAft>
            </a:pPr>
            <a:r>
              <a:rPr lang="en-US" sz="1400" dirty="0">
                <a:latin typeface="+mn-lt"/>
              </a:rPr>
              <a:t>Zhang Y., Chen, J.H., Chang, K.T., Park, V.Y., Kim, M.J., Chan, S., Chang, P., Chow, D., </a:t>
            </a:r>
            <a:r>
              <a:rPr lang="en-US" sz="1400" dirty="0" err="1">
                <a:latin typeface="+mn-lt"/>
              </a:rPr>
              <a:t>Luk</a:t>
            </a:r>
            <a:r>
              <a:rPr lang="en-US" sz="1400" dirty="0">
                <a:latin typeface="+mn-lt"/>
              </a:rPr>
              <a:t>, A., Kwong, T., &amp; Su, M.Y. (2019, January 31). Automatic Breast and Fibroglandular Tissue Segmentation in Breast MRI Using Deep Learning by a Fully-Convolutional Residual Neural Network U-Net. </a:t>
            </a:r>
            <a:r>
              <a:rPr lang="en-US" sz="1400" dirty="0" err="1">
                <a:latin typeface="+mn-lt"/>
              </a:rPr>
              <a:t>Acad</a:t>
            </a:r>
            <a:r>
              <a:rPr lang="en-US" sz="1400" dirty="0">
                <a:latin typeface="+mn-lt"/>
              </a:rPr>
              <a:t> </a:t>
            </a:r>
            <a:r>
              <a:rPr lang="en-US" sz="1400" dirty="0" err="1">
                <a:latin typeface="+mn-lt"/>
              </a:rPr>
              <a:t>Radiol</a:t>
            </a:r>
            <a:r>
              <a:rPr lang="en-US" sz="1400" dirty="0">
                <a:latin typeface="+mn-lt"/>
              </a:rPr>
              <a:t>. 2019;26(11):1526-1535. doi:10.1016/j.acra.2019.01.012</a:t>
            </a:r>
          </a:p>
        </p:txBody>
      </p:sp>
    </p:spTree>
    <p:extLst>
      <p:ext uri="{BB962C8B-B14F-4D97-AF65-F5344CB8AC3E}">
        <p14:creationId xmlns:p14="http://schemas.microsoft.com/office/powerpoint/2010/main" val="3400499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0" y="17700"/>
            <a:ext cx="9144000" cy="896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dirty="0">
                <a:latin typeface="+mj-lt"/>
              </a:rPr>
              <a:t>Abstract</a:t>
            </a:r>
            <a:endParaRPr dirty="0">
              <a:latin typeface="+mj-lt"/>
            </a:endParaRPr>
          </a:p>
        </p:txBody>
      </p:sp>
      <p:sp>
        <p:nvSpPr>
          <p:cNvPr id="113" name="Google Shape;113;p3"/>
          <p:cNvSpPr txBox="1">
            <a:spLocks noGrp="1"/>
          </p:cNvSpPr>
          <p:nvPr>
            <p:ph type="body" idx="1"/>
          </p:nvPr>
        </p:nvSpPr>
        <p:spPr>
          <a:xfrm>
            <a:off x="457200" y="896700"/>
            <a:ext cx="8229600" cy="378183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dirty="0">
                <a:latin typeface="+mn-lt"/>
              </a:rPr>
              <a:t>About 1 in 8 U.S. women will develop breast cancer in their lifetime. Breast density is a strong indicator for breast cancer. Women with extremely dense breasts have a sixfold greater risk of developing breast cancer. This study proposes a fully unsupervised deep learning algorithm for the calculation of breast density. A variational autoencoder algorithm was trained on 6,987 mammograms of 734 UCI patients without any manual annotations of the dense regions of the breast. Ground-truth ratios of fibroglandular tissue to breast were generated by using U-Net segmentation on 3D MRIs of the same patients. Pearson correlation between the mean of the cleaned up latent feature matrix and the ground-truth ratios was calculated as 0.68 to show a linear relationship. With the use of the encoder model portion of the variational autoencoder, I was able to predict the breast density as the ratio of the fibroglandular tissue to the whole breast accurately.</a:t>
            </a:r>
            <a:endParaRPr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0" y="0"/>
            <a:ext cx="9094800" cy="896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latin typeface="+mj-lt"/>
              </a:rPr>
              <a:t>Problem</a:t>
            </a:r>
            <a:endParaRPr dirty="0">
              <a:latin typeface="+mj-lt"/>
            </a:endParaRPr>
          </a:p>
        </p:txBody>
      </p:sp>
      <p:sp>
        <p:nvSpPr>
          <p:cNvPr id="119" name="Google Shape;119;p4"/>
          <p:cNvSpPr txBox="1">
            <a:spLocks noGrp="1"/>
          </p:cNvSpPr>
          <p:nvPr>
            <p:ph type="body" idx="1"/>
          </p:nvPr>
        </p:nvSpPr>
        <p:spPr>
          <a:xfrm>
            <a:off x="3755254" y="985755"/>
            <a:ext cx="4838329" cy="2973687"/>
          </a:xfrm>
          <a:prstGeom prst="rect">
            <a:avLst/>
          </a:prstGeom>
          <a:noFill/>
          <a:ln>
            <a:noFill/>
          </a:ln>
        </p:spPr>
        <p:txBody>
          <a:bodyPr spcFirstLastPara="1" wrap="square" lIns="91425" tIns="45700" rIns="91425" bIns="45700" anchor="t" anchorCtr="0">
            <a:noAutofit/>
          </a:bodyPr>
          <a:lstStyle/>
          <a:p>
            <a:pPr marL="285750" lvl="1" indent="-285750">
              <a:spcBef>
                <a:spcPts val="0"/>
              </a:spcBef>
              <a:spcAft>
                <a:spcPts val="600"/>
              </a:spcAft>
              <a:buFont typeface="Arial" panose="020B0604020202020204" pitchFamily="34" charset="0"/>
              <a:buChar char="•"/>
            </a:pPr>
            <a:r>
              <a:rPr lang="en-US" sz="1800" dirty="0">
                <a:latin typeface="+mn-lt"/>
              </a:rPr>
              <a:t>Breast density is about how much fibro-glandular tissue there is in a breast.</a:t>
            </a:r>
          </a:p>
          <a:p>
            <a:pPr marL="285750" lvl="1" indent="-285750">
              <a:spcBef>
                <a:spcPts val="0"/>
              </a:spcBef>
              <a:spcAft>
                <a:spcPts val="600"/>
              </a:spcAft>
              <a:buFont typeface="Arial" panose="020B0604020202020204" pitchFamily="34" charset="0"/>
              <a:buChar char="•"/>
            </a:pPr>
            <a:r>
              <a:rPr lang="en-US" sz="1800" dirty="0">
                <a:latin typeface="+mn-lt"/>
              </a:rPr>
              <a:t>MRI shows breast density clearly, but it’s expensive and time consuming.</a:t>
            </a:r>
          </a:p>
          <a:p>
            <a:pPr marL="285750" lvl="1" indent="-285750">
              <a:spcBef>
                <a:spcPts val="0"/>
              </a:spcBef>
              <a:spcAft>
                <a:spcPts val="600"/>
              </a:spcAft>
              <a:buFont typeface="Arial" panose="020B0604020202020204" pitchFamily="34" charset="0"/>
              <a:buChar char="•"/>
            </a:pPr>
            <a:r>
              <a:rPr lang="en-US" sz="1800" dirty="0">
                <a:latin typeface="+mn-lt"/>
              </a:rPr>
              <a:t>Image annotation for supervised algorithms requires the time of radiologists.</a:t>
            </a:r>
          </a:p>
          <a:p>
            <a:pPr marL="0" lvl="1" indent="0">
              <a:buNone/>
            </a:pPr>
            <a:endParaRPr lang="en-US" sz="1800" dirty="0">
              <a:latin typeface="+mn-lt"/>
            </a:endParaRPr>
          </a:p>
          <a:p>
            <a:pPr marL="0" lvl="1" indent="0">
              <a:buNone/>
            </a:pPr>
            <a:r>
              <a:rPr lang="en-US" sz="1800" dirty="0">
                <a:latin typeface="+mn-lt"/>
              </a:rPr>
              <a:t>How does an </a:t>
            </a:r>
            <a:r>
              <a:rPr lang="en-US" sz="1800" i="1" dirty="0">
                <a:latin typeface="+mn-lt"/>
              </a:rPr>
              <a:t>unsupervised</a:t>
            </a:r>
            <a:r>
              <a:rPr lang="en-US" sz="1800" dirty="0">
                <a:latin typeface="+mn-lt"/>
              </a:rPr>
              <a:t> deep-learning algorithm predict breast density?</a:t>
            </a:r>
          </a:p>
          <a:p>
            <a:pPr marL="285750" lvl="1" indent="-285750">
              <a:buFont typeface="Arial" panose="020B0604020202020204" pitchFamily="34" charset="0"/>
              <a:buChar char="•"/>
            </a:pPr>
            <a:endParaRPr lang="en-US" sz="1800" dirty="0">
              <a:latin typeface="+mn-lt"/>
            </a:endParaRPr>
          </a:p>
          <a:p>
            <a:pPr marL="285750" lvl="1" indent="-285750">
              <a:buFont typeface="Arial" panose="020B0604020202020204" pitchFamily="34" charset="0"/>
              <a:buChar char="•"/>
            </a:pPr>
            <a:endParaRPr lang="en-US" sz="1800" dirty="0">
              <a:latin typeface="+mn-lt"/>
            </a:endParaRPr>
          </a:p>
        </p:txBody>
      </p:sp>
      <p:pic>
        <p:nvPicPr>
          <p:cNvPr id="3" name="Picture 2" descr="A picture containing text&#10;&#10;Description automatically generated">
            <a:extLst>
              <a:ext uri="{FF2B5EF4-FFF2-40B4-BE49-F238E27FC236}">
                <a16:creationId xmlns:a16="http://schemas.microsoft.com/office/drawing/2014/main" id="{346492B8-1E9E-48E9-B6F3-AA9735590CFC}"/>
              </a:ext>
            </a:extLst>
          </p:cNvPr>
          <p:cNvPicPr>
            <a:picLocks noChangeAspect="1"/>
          </p:cNvPicPr>
          <p:nvPr/>
        </p:nvPicPr>
        <p:blipFill>
          <a:blip r:embed="rId3"/>
          <a:stretch>
            <a:fillRect/>
          </a:stretch>
        </p:blipFill>
        <p:spPr>
          <a:xfrm>
            <a:off x="676876" y="985755"/>
            <a:ext cx="2988975" cy="29736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a:spLocks noGrp="1"/>
          </p:cNvSpPr>
          <p:nvPr>
            <p:ph type="title"/>
          </p:nvPr>
        </p:nvSpPr>
        <p:spPr>
          <a:xfrm>
            <a:off x="0" y="0"/>
            <a:ext cx="9144000" cy="896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dirty="0">
                <a:latin typeface="+mj-lt"/>
              </a:rPr>
              <a:t>Introduction</a:t>
            </a:r>
            <a:r>
              <a:rPr lang="en-US" dirty="0">
                <a:latin typeface="+mj-lt"/>
              </a:rPr>
              <a:t> (</a:t>
            </a:r>
            <a:r>
              <a:rPr lang="en-US" b="1" dirty="0">
                <a:latin typeface="+mj-lt"/>
              </a:rPr>
              <a:t>Background Research)</a:t>
            </a:r>
            <a:r>
              <a:rPr lang="en-US" dirty="0">
                <a:latin typeface="+mj-lt"/>
              </a:rPr>
              <a:t> </a:t>
            </a:r>
            <a:endParaRPr dirty="0">
              <a:latin typeface="+mj-lt"/>
            </a:endParaRPr>
          </a:p>
        </p:txBody>
      </p:sp>
      <p:sp>
        <p:nvSpPr>
          <p:cNvPr id="125" name="Google Shape;125;p5"/>
          <p:cNvSpPr txBox="1">
            <a:spLocks noGrp="1"/>
          </p:cNvSpPr>
          <p:nvPr>
            <p:ph type="body" idx="1"/>
          </p:nvPr>
        </p:nvSpPr>
        <p:spPr>
          <a:xfrm>
            <a:off x="3472292" y="1043496"/>
            <a:ext cx="5298846" cy="4877910"/>
          </a:xfrm>
          <a:prstGeom prst="rect">
            <a:avLst/>
          </a:prstGeom>
          <a:noFill/>
          <a:ln>
            <a:noFill/>
          </a:ln>
        </p:spPr>
        <p:txBody>
          <a:bodyPr spcFirstLastPara="1" wrap="square" lIns="91425" tIns="45700" rIns="91425" bIns="45700" anchor="t" anchorCtr="0">
            <a:noAutofit/>
          </a:bodyPr>
          <a:lstStyle/>
          <a:p>
            <a:pPr marL="285750" lvl="0" indent="-285750">
              <a:spcBef>
                <a:spcPts val="0"/>
              </a:spcBef>
              <a:spcAft>
                <a:spcPts val="600"/>
              </a:spcAft>
            </a:pPr>
            <a:r>
              <a:rPr lang="en-US" dirty="0">
                <a:latin typeface="+mn-lt"/>
              </a:rPr>
              <a:t>1 in 8 U.S. women develops breast cancer over the course of their lifetime (Breastcancer.org, 2021).</a:t>
            </a:r>
          </a:p>
          <a:p>
            <a:pPr marL="285750" lvl="0" indent="-285750">
              <a:spcBef>
                <a:spcPts val="0"/>
              </a:spcBef>
              <a:spcAft>
                <a:spcPts val="600"/>
              </a:spcAft>
            </a:pPr>
            <a:r>
              <a:rPr lang="en-US" dirty="0">
                <a:latin typeface="+mn-lt"/>
              </a:rPr>
              <a:t>Women with extremely dense breasts have a sixfold greater risk of developing breast cancer (Mandelson, 2000).</a:t>
            </a:r>
            <a:endParaRPr lang="en-US" dirty="0"/>
          </a:p>
          <a:p>
            <a:pPr marL="285750" lvl="0" indent="-285750">
              <a:spcBef>
                <a:spcPts val="0"/>
              </a:spcBef>
              <a:spcAft>
                <a:spcPts val="600"/>
              </a:spcAft>
            </a:pPr>
            <a:r>
              <a:rPr lang="en-US" dirty="0">
                <a:latin typeface="+mn-lt"/>
              </a:rPr>
              <a:t>There are 4 categories of breast density: fatty, scattered, heterogeneous, and dense (Mayo Clinic Staff, 2020).</a:t>
            </a:r>
            <a:endParaRPr lang="en-US" dirty="0"/>
          </a:p>
          <a:p>
            <a:pPr marL="285750" lvl="0" indent="-285750">
              <a:spcBef>
                <a:spcPts val="0"/>
              </a:spcBef>
              <a:spcAft>
                <a:spcPts val="600"/>
              </a:spcAft>
            </a:pPr>
            <a:r>
              <a:rPr lang="en-US" dirty="0">
                <a:latin typeface="+mn-lt"/>
              </a:rPr>
              <a:t>Accuracy could be improved with a ratio of the fibro glandular tissue to the whole breast.</a:t>
            </a:r>
            <a:endParaRPr lang="en-US" dirty="0"/>
          </a:p>
          <a:p>
            <a:pPr marL="285750" lvl="0" indent="-285750">
              <a:spcBef>
                <a:spcPts val="0"/>
              </a:spcBef>
              <a:spcAft>
                <a:spcPts val="600"/>
              </a:spcAft>
            </a:pPr>
            <a:r>
              <a:rPr lang="en-US" dirty="0">
                <a:latin typeface="+mn-lt"/>
              </a:rPr>
              <a:t>Speed could be improved by using a deep learning algorithm.</a:t>
            </a:r>
            <a:endParaRPr lang="en-US" dirty="0"/>
          </a:p>
          <a:p>
            <a:pPr marL="285750" lvl="0" indent="-285750">
              <a:spcBef>
                <a:spcPts val="0"/>
              </a:spcBef>
              <a:spcAft>
                <a:spcPts val="600"/>
              </a:spcAft>
            </a:pPr>
            <a:r>
              <a:rPr lang="en-US" dirty="0">
                <a:latin typeface="+mn-lt"/>
              </a:rPr>
              <a:t>Cost could be minimized by avoiding the need for additional and expensive procedures such as MRI and ultrasound for less dense breasts.</a:t>
            </a:r>
          </a:p>
          <a:p>
            <a:pPr marL="285750" lvl="0" indent="-285750">
              <a:spcBef>
                <a:spcPts val="0"/>
              </a:spcBef>
            </a:pPr>
            <a:endParaRPr lang="en-US" dirty="0">
              <a:latin typeface="+mn-lt"/>
            </a:endParaRPr>
          </a:p>
        </p:txBody>
      </p:sp>
      <p:pic>
        <p:nvPicPr>
          <p:cNvPr id="1032" name="Picture 8">
            <a:extLst>
              <a:ext uri="{FF2B5EF4-FFF2-40B4-BE49-F238E27FC236}">
                <a16:creationId xmlns:a16="http://schemas.microsoft.com/office/drawing/2014/main" id="{8C0C7FF1-87E4-460F-882C-894309E4FA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862" y="1123398"/>
            <a:ext cx="3099430" cy="35544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FFD038C-932F-418F-8B4E-2A6FE81159D6}"/>
              </a:ext>
            </a:extLst>
          </p:cNvPr>
          <p:cNvSpPr txBox="1"/>
          <p:nvPr/>
        </p:nvSpPr>
        <p:spPr>
          <a:xfrm>
            <a:off x="577049" y="4462384"/>
            <a:ext cx="2831976" cy="215444"/>
          </a:xfrm>
          <a:prstGeom prst="rect">
            <a:avLst/>
          </a:prstGeom>
          <a:noFill/>
        </p:spPr>
        <p:txBody>
          <a:bodyPr wrap="square" rtlCol="0">
            <a:spAutoFit/>
          </a:bodyPr>
          <a:lstStyle/>
          <a:p>
            <a:pPr algn="ctr"/>
            <a:r>
              <a:rPr lang="en-US" sz="800" dirty="0"/>
              <a:t>Courtesy of United Cancer Support Foundation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29"/>
        <p:cNvGrpSpPr/>
        <p:nvPr/>
      </p:nvGrpSpPr>
      <p:grpSpPr>
        <a:xfrm>
          <a:off x="0" y="0"/>
          <a:ext cx="0" cy="0"/>
          <a:chOff x="0" y="0"/>
          <a:chExt cx="0" cy="0"/>
        </a:xfrm>
      </p:grpSpPr>
      <p:sp>
        <p:nvSpPr>
          <p:cNvPr id="130" name="Google Shape;130;ga2a39b34ad_0_0"/>
          <p:cNvSpPr txBox="1">
            <a:spLocks noGrp="1"/>
          </p:cNvSpPr>
          <p:nvPr>
            <p:ph type="title"/>
          </p:nvPr>
        </p:nvSpPr>
        <p:spPr>
          <a:xfrm>
            <a:off x="0" y="-14225"/>
            <a:ext cx="9144000" cy="910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dirty="0">
                <a:latin typeface="+mj-lt"/>
              </a:rPr>
              <a:t>Hypothesis</a:t>
            </a:r>
            <a:endParaRPr dirty="0">
              <a:latin typeface="+mj-lt"/>
            </a:endParaRPr>
          </a:p>
        </p:txBody>
      </p:sp>
      <p:sp>
        <p:nvSpPr>
          <p:cNvPr id="131" name="Google Shape;131;ga2a39b34ad_0_0"/>
          <p:cNvSpPr txBox="1"/>
          <p:nvPr/>
        </p:nvSpPr>
        <p:spPr>
          <a:xfrm>
            <a:off x="3870664" y="994298"/>
            <a:ext cx="4802820" cy="3630967"/>
          </a:xfrm>
          <a:prstGeom prst="rect">
            <a:avLst/>
          </a:prstGeom>
          <a:noFill/>
          <a:ln>
            <a:noFill/>
          </a:ln>
        </p:spPr>
        <p:txBody>
          <a:bodyPr spcFirstLastPara="1" wrap="square" lIns="91425" tIns="45700" rIns="91425" bIns="45700" anchor="t" anchorCtr="0">
            <a:noAutofit/>
          </a:bodyPr>
          <a:lstStyle/>
          <a:p>
            <a:pPr marL="285750" lvl="1" indent="-285750">
              <a:spcAft>
                <a:spcPts val="600"/>
              </a:spcAft>
              <a:buFont typeface="Arial" panose="020B0604020202020204" pitchFamily="34" charset="0"/>
              <a:buChar char="•"/>
            </a:pPr>
            <a:r>
              <a:rPr lang="en-US" sz="1800" dirty="0">
                <a:latin typeface="+mn-lt"/>
              </a:rPr>
              <a:t>Variational Autoencoder (VAE) is an unsupervised deep-learning algorithm</a:t>
            </a:r>
            <a:r>
              <a:rPr lang="en-US" sz="1800" dirty="0"/>
              <a:t> (Jordan, 2018)</a:t>
            </a:r>
            <a:r>
              <a:rPr lang="en-US" sz="1800" dirty="0">
                <a:latin typeface="+mn-lt"/>
              </a:rPr>
              <a:t>.</a:t>
            </a:r>
          </a:p>
          <a:p>
            <a:pPr marL="285750" lvl="1" indent="-285750">
              <a:spcAft>
                <a:spcPts val="600"/>
              </a:spcAft>
              <a:buFont typeface="Arial" panose="020B0604020202020204" pitchFamily="34" charset="0"/>
              <a:buChar char="•"/>
            </a:pPr>
            <a:r>
              <a:rPr lang="en-US" sz="1800" dirty="0">
                <a:latin typeface="+mn-lt"/>
              </a:rPr>
              <a:t>VAE can be trained on mammograms with no annotations of breast or fibro-glandular tissue (FGT) segmentation.</a:t>
            </a:r>
          </a:p>
          <a:p>
            <a:pPr marL="285750" lvl="1" indent="-285750">
              <a:spcAft>
                <a:spcPts val="600"/>
              </a:spcAft>
              <a:buFont typeface="Arial" panose="020B0604020202020204" pitchFamily="34" charset="0"/>
              <a:buChar char="•"/>
            </a:pPr>
            <a:r>
              <a:rPr lang="en-US" sz="1800" dirty="0">
                <a:latin typeface="+mn-lt"/>
              </a:rPr>
              <a:t>VAE doesn’t require the supervision of </a:t>
            </a:r>
            <a:r>
              <a:rPr lang="en-US" sz="1800" dirty="0"/>
              <a:t>FGT/breast </a:t>
            </a:r>
            <a:r>
              <a:rPr lang="en-US" sz="1800" dirty="0">
                <a:latin typeface="+mn-lt"/>
              </a:rPr>
              <a:t>ratio as a number either.</a:t>
            </a:r>
          </a:p>
          <a:p>
            <a:pPr lvl="1"/>
            <a:endParaRPr lang="en-US" sz="1800" dirty="0">
              <a:latin typeface="+mn-lt"/>
            </a:endParaRPr>
          </a:p>
          <a:p>
            <a:pPr lvl="1"/>
            <a:r>
              <a:rPr lang="en-US" sz="1800" dirty="0">
                <a:ea typeface="Times New Roman"/>
                <a:cs typeface="Times New Roman"/>
                <a:sym typeface="Times New Roman"/>
              </a:rPr>
              <a:t>If </a:t>
            </a:r>
            <a:r>
              <a:rPr lang="en-US" sz="1800" dirty="0"/>
              <a:t>VAE is trained on mammograms with no annotations, then it will predict breast density as the ratio of FGT to breast.</a:t>
            </a:r>
          </a:p>
          <a:p>
            <a:pPr lvl="1"/>
            <a:endParaRPr lang="en-US" sz="1800" dirty="0">
              <a:latin typeface="+mn-lt"/>
            </a:endParaRPr>
          </a:p>
        </p:txBody>
      </p:sp>
      <p:pic>
        <p:nvPicPr>
          <p:cNvPr id="4" name="Picture 3">
            <a:extLst>
              <a:ext uri="{FF2B5EF4-FFF2-40B4-BE49-F238E27FC236}">
                <a16:creationId xmlns:a16="http://schemas.microsoft.com/office/drawing/2014/main" id="{72252EAC-DF16-4511-924D-7D71E9F40A24}"/>
              </a:ext>
            </a:extLst>
          </p:cNvPr>
          <p:cNvPicPr>
            <a:picLocks noChangeAspect="1"/>
          </p:cNvPicPr>
          <p:nvPr/>
        </p:nvPicPr>
        <p:blipFill>
          <a:blip r:embed="rId3"/>
          <a:stretch>
            <a:fillRect/>
          </a:stretch>
        </p:blipFill>
        <p:spPr>
          <a:xfrm>
            <a:off x="594803" y="1047563"/>
            <a:ext cx="3187084" cy="318708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0" y="14226"/>
            <a:ext cx="9144000" cy="85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dirty="0">
                <a:latin typeface="+mj-lt"/>
              </a:rPr>
              <a:t>Materials</a:t>
            </a:r>
            <a:endParaRPr dirty="0">
              <a:latin typeface="+mj-lt"/>
            </a:endParaRPr>
          </a:p>
        </p:txBody>
      </p:sp>
      <p:sp>
        <p:nvSpPr>
          <p:cNvPr id="137" name="Google Shape;137;p8"/>
          <p:cNvSpPr txBox="1">
            <a:spLocks noGrp="1"/>
          </p:cNvSpPr>
          <p:nvPr>
            <p:ph type="body" idx="1"/>
          </p:nvPr>
        </p:nvSpPr>
        <p:spPr>
          <a:xfrm>
            <a:off x="675738" y="868674"/>
            <a:ext cx="7674449" cy="2200727"/>
          </a:xfrm>
          <a:prstGeom prst="rect">
            <a:avLst/>
          </a:prstGeom>
          <a:noFill/>
          <a:ln>
            <a:noFill/>
          </a:ln>
        </p:spPr>
        <p:txBody>
          <a:bodyPr spcFirstLastPara="1" wrap="square" lIns="91425" tIns="45700" rIns="91425" bIns="45700" anchor="t" anchorCtr="0">
            <a:noAutofit/>
          </a:bodyPr>
          <a:lstStyle/>
          <a:p>
            <a:pPr marL="285750" lvl="0" indent="-285750">
              <a:spcBef>
                <a:spcPts val="0"/>
              </a:spcBef>
              <a:spcAft>
                <a:spcPts val="600"/>
              </a:spcAft>
            </a:pPr>
            <a:r>
              <a:rPr lang="en-US" dirty="0">
                <a:latin typeface="+mn-lt"/>
              </a:rPr>
              <a:t>Python 3.6, TensorFlow 2.1.0, </a:t>
            </a:r>
            <a:r>
              <a:rPr lang="en-US" dirty="0" err="1">
                <a:latin typeface="+mn-lt"/>
              </a:rPr>
              <a:t>Keras</a:t>
            </a:r>
            <a:r>
              <a:rPr lang="en-US" dirty="0">
                <a:latin typeface="+mn-lt"/>
              </a:rPr>
              <a:t> 1.0.8</a:t>
            </a:r>
          </a:p>
          <a:p>
            <a:pPr marL="285750" lvl="0" indent="-285750">
              <a:spcBef>
                <a:spcPts val="0"/>
              </a:spcBef>
              <a:spcAft>
                <a:spcPts val="600"/>
              </a:spcAft>
            </a:pPr>
            <a:r>
              <a:rPr lang="en-US" dirty="0">
                <a:latin typeface="+mn-lt"/>
              </a:rPr>
              <a:t>10 GeForce RTX Titan servers at the UCI lab</a:t>
            </a:r>
          </a:p>
          <a:p>
            <a:pPr marL="285750" lvl="0" indent="-285750">
              <a:spcBef>
                <a:spcPts val="0"/>
              </a:spcBef>
              <a:spcAft>
                <a:spcPts val="600"/>
              </a:spcAft>
            </a:pPr>
            <a:r>
              <a:rPr lang="en-US" dirty="0">
                <a:latin typeface="+mn-lt"/>
              </a:rPr>
              <a:t>734 patient images:</a:t>
            </a:r>
          </a:p>
          <a:p>
            <a:pPr marL="742950" lvl="1" indent="-285750">
              <a:spcBef>
                <a:spcPts val="0"/>
              </a:spcBef>
              <a:spcAft>
                <a:spcPts val="600"/>
              </a:spcAft>
            </a:pPr>
            <a:r>
              <a:rPr lang="en-US" sz="1800" dirty="0">
                <a:latin typeface="+mn-lt"/>
              </a:rPr>
              <a:t>734 3D MRIs (128x256x256)</a:t>
            </a:r>
          </a:p>
          <a:p>
            <a:pPr marL="742950" lvl="1" indent="-285750">
              <a:spcBef>
                <a:spcPts val="0"/>
              </a:spcBef>
              <a:spcAft>
                <a:spcPts val="600"/>
              </a:spcAft>
            </a:pPr>
            <a:r>
              <a:rPr lang="en-US" sz="1800" dirty="0">
                <a:latin typeface="+mn-lt"/>
              </a:rPr>
              <a:t>6,987 2D mammograms (512x512)</a:t>
            </a:r>
          </a:p>
          <a:p>
            <a:pPr marL="285750" lvl="0" indent="-285750">
              <a:spcBef>
                <a:spcPts val="0"/>
              </a:spcBef>
              <a:spcAft>
                <a:spcPts val="600"/>
              </a:spcAft>
            </a:pPr>
            <a:r>
              <a:rPr lang="en-US" dirty="0">
                <a:latin typeface="+mn-lt"/>
              </a:rPr>
              <a:t>Patch shape of 32x32 and latent dimension from 1 to 10</a:t>
            </a:r>
          </a:p>
        </p:txBody>
      </p:sp>
      <p:sp>
        <p:nvSpPr>
          <p:cNvPr id="7" name="Google Shape;293;p29">
            <a:extLst>
              <a:ext uri="{FF2B5EF4-FFF2-40B4-BE49-F238E27FC236}">
                <a16:creationId xmlns:a16="http://schemas.microsoft.com/office/drawing/2014/main" id="{576E5248-A421-4837-B299-ED192D47C4AC}"/>
              </a:ext>
            </a:extLst>
          </p:cNvPr>
          <p:cNvSpPr/>
          <p:nvPr/>
        </p:nvSpPr>
        <p:spPr>
          <a:xfrm>
            <a:off x="782989" y="3769849"/>
            <a:ext cx="1058400" cy="1036200"/>
          </a:xfrm>
          <a:prstGeom prst="rect">
            <a:avLst/>
          </a:prstGeom>
          <a:solidFill>
            <a:schemeClr val="accent2">
              <a:lumMod val="5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8" name="Google Shape;294;p29">
            <a:extLst>
              <a:ext uri="{FF2B5EF4-FFF2-40B4-BE49-F238E27FC236}">
                <a16:creationId xmlns:a16="http://schemas.microsoft.com/office/drawing/2014/main" id="{E963D54A-A90D-4A56-9608-E39418BEE1C7}"/>
              </a:ext>
            </a:extLst>
          </p:cNvPr>
          <p:cNvSpPr txBox="1"/>
          <p:nvPr/>
        </p:nvSpPr>
        <p:spPr>
          <a:xfrm>
            <a:off x="675739" y="4806049"/>
            <a:ext cx="1272900" cy="572700"/>
          </a:xfrm>
          <a:prstGeom prst="rect">
            <a:avLst/>
          </a:prstGeom>
          <a:noFill/>
          <a:ln>
            <a:noFill/>
          </a:ln>
        </p:spPr>
        <p:txBody>
          <a:bodyPr spcFirstLastPara="1" wrap="square" lIns="91425" tIns="91425" rIns="91425" bIns="91425" anchor="t" anchorCtr="0">
            <a:noAutofit/>
          </a:bodyPr>
          <a:lstStyle/>
          <a:p>
            <a:pPr algn="ctr"/>
            <a:r>
              <a:rPr lang="en" dirty="0"/>
              <a:t>input image</a:t>
            </a:r>
            <a:endParaRPr dirty="0"/>
          </a:p>
          <a:p>
            <a:pPr algn="ctr">
              <a:buSzPts val="1100"/>
            </a:pPr>
            <a:r>
              <a:rPr lang="en" dirty="0"/>
              <a:t>512x512</a:t>
            </a:r>
            <a:endParaRPr dirty="0"/>
          </a:p>
        </p:txBody>
      </p:sp>
      <p:sp>
        <p:nvSpPr>
          <p:cNvPr id="9" name="Google Shape;295;p29">
            <a:extLst>
              <a:ext uri="{FF2B5EF4-FFF2-40B4-BE49-F238E27FC236}">
                <a16:creationId xmlns:a16="http://schemas.microsoft.com/office/drawing/2014/main" id="{E982CF1D-4BE6-4852-8C28-077F7F2292DE}"/>
              </a:ext>
            </a:extLst>
          </p:cNvPr>
          <p:cNvSpPr/>
          <p:nvPr/>
        </p:nvSpPr>
        <p:spPr>
          <a:xfrm>
            <a:off x="2337827" y="3769849"/>
            <a:ext cx="1058400" cy="1036200"/>
          </a:xfrm>
          <a:prstGeom prst="rect">
            <a:avLst/>
          </a:prstGeom>
          <a:solidFill>
            <a:schemeClr val="accent2">
              <a:lumMod val="5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0" name="Google Shape;296;p29">
            <a:extLst>
              <a:ext uri="{FF2B5EF4-FFF2-40B4-BE49-F238E27FC236}">
                <a16:creationId xmlns:a16="http://schemas.microsoft.com/office/drawing/2014/main" id="{F90F3E24-76ED-4B8D-926C-31BBABA2BA5E}"/>
              </a:ext>
            </a:extLst>
          </p:cNvPr>
          <p:cNvSpPr txBox="1"/>
          <p:nvPr/>
        </p:nvSpPr>
        <p:spPr>
          <a:xfrm>
            <a:off x="2230589" y="4806049"/>
            <a:ext cx="1272900" cy="357300"/>
          </a:xfrm>
          <a:prstGeom prst="rect">
            <a:avLst/>
          </a:prstGeom>
          <a:noFill/>
          <a:ln>
            <a:noFill/>
          </a:ln>
        </p:spPr>
        <p:txBody>
          <a:bodyPr spcFirstLastPara="1" wrap="square" lIns="91425" tIns="91425" rIns="91425" bIns="91425" anchor="t" anchorCtr="0">
            <a:noAutofit/>
          </a:bodyPr>
          <a:lstStyle/>
          <a:p>
            <a:pPr algn="ctr"/>
            <a:r>
              <a:rPr lang="en" dirty="0"/>
              <a:t>encoder</a:t>
            </a:r>
            <a:endParaRPr dirty="0"/>
          </a:p>
        </p:txBody>
      </p:sp>
      <p:sp>
        <p:nvSpPr>
          <p:cNvPr id="11" name="Google Shape;297;p29">
            <a:extLst>
              <a:ext uri="{FF2B5EF4-FFF2-40B4-BE49-F238E27FC236}">
                <a16:creationId xmlns:a16="http://schemas.microsoft.com/office/drawing/2014/main" id="{0CBC57CE-F038-4E69-8229-0E75429E96D1}"/>
              </a:ext>
            </a:extLst>
          </p:cNvPr>
          <p:cNvSpPr/>
          <p:nvPr/>
        </p:nvSpPr>
        <p:spPr>
          <a:xfrm>
            <a:off x="3878389" y="3769849"/>
            <a:ext cx="288600" cy="401400"/>
          </a:xfrm>
          <a:prstGeom prst="rect">
            <a:avLst/>
          </a:prstGeom>
          <a:solidFill>
            <a:schemeClr val="accent2">
              <a:lumMod val="5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2" name="Google Shape;298;p29">
            <a:extLst>
              <a:ext uri="{FF2B5EF4-FFF2-40B4-BE49-F238E27FC236}">
                <a16:creationId xmlns:a16="http://schemas.microsoft.com/office/drawing/2014/main" id="{7618CD04-8491-412D-AB84-E7F21C44A2F6}"/>
              </a:ext>
            </a:extLst>
          </p:cNvPr>
          <p:cNvSpPr txBox="1"/>
          <p:nvPr/>
        </p:nvSpPr>
        <p:spPr>
          <a:xfrm>
            <a:off x="3703939" y="4746774"/>
            <a:ext cx="637500" cy="357300"/>
          </a:xfrm>
          <a:prstGeom prst="rect">
            <a:avLst/>
          </a:prstGeom>
          <a:noFill/>
          <a:ln>
            <a:noFill/>
          </a:ln>
        </p:spPr>
        <p:txBody>
          <a:bodyPr spcFirstLastPara="1" wrap="square" lIns="91425" tIns="91425" rIns="91425" bIns="91425" anchor="t" anchorCtr="0">
            <a:noAutofit/>
          </a:bodyPr>
          <a:lstStyle/>
          <a:p>
            <a:pPr algn="ctr"/>
            <a:r>
              <a:rPr lang="en" sz="1000" dirty="0"/>
              <a:t>std dev</a:t>
            </a:r>
            <a:endParaRPr sz="1000" dirty="0"/>
          </a:p>
          <a:p>
            <a:pPr algn="ctr"/>
            <a:r>
              <a:rPr lang="en" sz="1000" dirty="0"/>
              <a:t>vector</a:t>
            </a:r>
            <a:endParaRPr sz="1000" dirty="0"/>
          </a:p>
        </p:txBody>
      </p:sp>
      <p:sp>
        <p:nvSpPr>
          <p:cNvPr id="13" name="Google Shape;299;p29">
            <a:extLst>
              <a:ext uri="{FF2B5EF4-FFF2-40B4-BE49-F238E27FC236}">
                <a16:creationId xmlns:a16="http://schemas.microsoft.com/office/drawing/2014/main" id="{DE21CFF7-575B-42ED-A761-2514CD37CBFB}"/>
              </a:ext>
            </a:extLst>
          </p:cNvPr>
          <p:cNvSpPr/>
          <p:nvPr/>
        </p:nvSpPr>
        <p:spPr>
          <a:xfrm>
            <a:off x="4649139" y="4005099"/>
            <a:ext cx="549000" cy="618000"/>
          </a:xfrm>
          <a:prstGeom prst="rect">
            <a:avLst/>
          </a:prstGeom>
          <a:solidFill>
            <a:schemeClr val="accent2">
              <a:lumMod val="5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4" name="Google Shape;300;p29">
            <a:extLst>
              <a:ext uri="{FF2B5EF4-FFF2-40B4-BE49-F238E27FC236}">
                <a16:creationId xmlns:a16="http://schemas.microsoft.com/office/drawing/2014/main" id="{6C70589C-4AD1-40A2-A5BC-35F241D95219}"/>
              </a:ext>
            </a:extLst>
          </p:cNvPr>
          <p:cNvSpPr txBox="1"/>
          <p:nvPr/>
        </p:nvSpPr>
        <p:spPr>
          <a:xfrm>
            <a:off x="4394439" y="4571249"/>
            <a:ext cx="1058400" cy="401400"/>
          </a:xfrm>
          <a:prstGeom prst="rect">
            <a:avLst/>
          </a:prstGeom>
          <a:noFill/>
          <a:ln>
            <a:noFill/>
          </a:ln>
        </p:spPr>
        <p:txBody>
          <a:bodyPr spcFirstLastPara="1" wrap="square" lIns="91425" tIns="91425" rIns="91425" bIns="91425" anchor="t" anchorCtr="0">
            <a:noAutofit/>
          </a:bodyPr>
          <a:lstStyle/>
          <a:p>
            <a:pPr algn="ctr"/>
            <a:r>
              <a:rPr lang="en" sz="1000"/>
              <a:t>latent matrix</a:t>
            </a:r>
            <a:endParaRPr sz="1000"/>
          </a:p>
          <a:p>
            <a:pPr algn="ctr"/>
            <a:r>
              <a:rPr lang="en" sz="1000"/>
              <a:t>16x16</a:t>
            </a:r>
            <a:endParaRPr sz="1000"/>
          </a:p>
        </p:txBody>
      </p:sp>
      <p:sp>
        <p:nvSpPr>
          <p:cNvPr id="15" name="Google Shape;301;p29">
            <a:extLst>
              <a:ext uri="{FF2B5EF4-FFF2-40B4-BE49-F238E27FC236}">
                <a16:creationId xmlns:a16="http://schemas.microsoft.com/office/drawing/2014/main" id="{44996AEF-4959-4A04-B386-9FC6A4A08B03}"/>
              </a:ext>
            </a:extLst>
          </p:cNvPr>
          <p:cNvSpPr/>
          <p:nvPr/>
        </p:nvSpPr>
        <p:spPr>
          <a:xfrm>
            <a:off x="7291787" y="3795999"/>
            <a:ext cx="1058400" cy="1036200"/>
          </a:xfrm>
          <a:prstGeom prst="rect">
            <a:avLst/>
          </a:prstGeom>
          <a:solidFill>
            <a:schemeClr val="accent2">
              <a:lumMod val="5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6" name="Google Shape;302;p29">
            <a:extLst>
              <a:ext uri="{FF2B5EF4-FFF2-40B4-BE49-F238E27FC236}">
                <a16:creationId xmlns:a16="http://schemas.microsoft.com/office/drawing/2014/main" id="{DA32EDE2-4AB6-4F20-979B-CF2C477353CF}"/>
              </a:ext>
            </a:extLst>
          </p:cNvPr>
          <p:cNvSpPr txBox="1"/>
          <p:nvPr/>
        </p:nvSpPr>
        <p:spPr>
          <a:xfrm>
            <a:off x="7203487" y="4806049"/>
            <a:ext cx="1247400" cy="572700"/>
          </a:xfrm>
          <a:prstGeom prst="rect">
            <a:avLst/>
          </a:prstGeom>
          <a:noFill/>
          <a:ln>
            <a:noFill/>
          </a:ln>
        </p:spPr>
        <p:txBody>
          <a:bodyPr spcFirstLastPara="1" wrap="square" lIns="91425" tIns="91425" rIns="91425" bIns="91425" anchor="t" anchorCtr="0">
            <a:noAutofit/>
          </a:bodyPr>
          <a:lstStyle/>
          <a:p>
            <a:pPr algn="ctr"/>
            <a:r>
              <a:rPr lang="en"/>
              <a:t>output image</a:t>
            </a:r>
            <a:endParaRPr/>
          </a:p>
          <a:p>
            <a:pPr algn="ctr"/>
            <a:r>
              <a:rPr lang="en"/>
              <a:t>512x512</a:t>
            </a:r>
            <a:endParaRPr/>
          </a:p>
        </p:txBody>
      </p:sp>
      <p:sp>
        <p:nvSpPr>
          <p:cNvPr id="17" name="Google Shape;303;p29">
            <a:extLst>
              <a:ext uri="{FF2B5EF4-FFF2-40B4-BE49-F238E27FC236}">
                <a16:creationId xmlns:a16="http://schemas.microsoft.com/office/drawing/2014/main" id="{E44A5168-20D7-4A59-96ED-70250680D6D4}"/>
              </a:ext>
            </a:extLst>
          </p:cNvPr>
          <p:cNvSpPr/>
          <p:nvPr/>
        </p:nvSpPr>
        <p:spPr>
          <a:xfrm>
            <a:off x="3878389" y="4404624"/>
            <a:ext cx="288600" cy="401400"/>
          </a:xfrm>
          <a:prstGeom prst="rect">
            <a:avLst/>
          </a:prstGeom>
          <a:solidFill>
            <a:schemeClr val="accent2">
              <a:lumMod val="5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8" name="Google Shape;304;p29">
            <a:extLst>
              <a:ext uri="{FF2B5EF4-FFF2-40B4-BE49-F238E27FC236}">
                <a16:creationId xmlns:a16="http://schemas.microsoft.com/office/drawing/2014/main" id="{FDE0CD14-8D8D-4AF4-89FB-B2DEC7F71A50}"/>
              </a:ext>
            </a:extLst>
          </p:cNvPr>
          <p:cNvSpPr txBox="1"/>
          <p:nvPr/>
        </p:nvSpPr>
        <p:spPr>
          <a:xfrm>
            <a:off x="3748189" y="3337812"/>
            <a:ext cx="549000" cy="357300"/>
          </a:xfrm>
          <a:prstGeom prst="rect">
            <a:avLst/>
          </a:prstGeom>
          <a:noFill/>
          <a:ln>
            <a:noFill/>
          </a:ln>
        </p:spPr>
        <p:txBody>
          <a:bodyPr spcFirstLastPara="1" wrap="square" lIns="91425" tIns="91425" rIns="91425" bIns="91425" anchor="t" anchorCtr="0">
            <a:noAutofit/>
          </a:bodyPr>
          <a:lstStyle/>
          <a:p>
            <a:pPr algn="ctr"/>
            <a:r>
              <a:rPr lang="en" sz="1000"/>
              <a:t>mean vector</a:t>
            </a:r>
            <a:endParaRPr sz="1000"/>
          </a:p>
        </p:txBody>
      </p:sp>
      <p:sp>
        <p:nvSpPr>
          <p:cNvPr id="19" name="Google Shape;305;p29">
            <a:extLst>
              <a:ext uri="{FF2B5EF4-FFF2-40B4-BE49-F238E27FC236}">
                <a16:creationId xmlns:a16="http://schemas.microsoft.com/office/drawing/2014/main" id="{046F6F3E-6382-438C-B6E7-F812180009FC}"/>
              </a:ext>
            </a:extLst>
          </p:cNvPr>
          <p:cNvSpPr/>
          <p:nvPr/>
        </p:nvSpPr>
        <p:spPr>
          <a:xfrm>
            <a:off x="5717712" y="3788599"/>
            <a:ext cx="1058400" cy="1036200"/>
          </a:xfrm>
          <a:prstGeom prst="rect">
            <a:avLst/>
          </a:prstGeom>
          <a:solidFill>
            <a:schemeClr val="accent2">
              <a:lumMod val="5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20" name="Google Shape;306;p29">
            <a:extLst>
              <a:ext uri="{FF2B5EF4-FFF2-40B4-BE49-F238E27FC236}">
                <a16:creationId xmlns:a16="http://schemas.microsoft.com/office/drawing/2014/main" id="{506DCFBB-6091-405F-B771-26AD991036C7}"/>
              </a:ext>
            </a:extLst>
          </p:cNvPr>
          <p:cNvSpPr txBox="1"/>
          <p:nvPr/>
        </p:nvSpPr>
        <p:spPr>
          <a:xfrm>
            <a:off x="5717712" y="4801549"/>
            <a:ext cx="1058400" cy="366300"/>
          </a:xfrm>
          <a:prstGeom prst="rect">
            <a:avLst/>
          </a:prstGeom>
          <a:noFill/>
          <a:ln>
            <a:noFill/>
          </a:ln>
        </p:spPr>
        <p:txBody>
          <a:bodyPr spcFirstLastPara="1" wrap="square" lIns="91425" tIns="91425" rIns="91425" bIns="91425" anchor="t" anchorCtr="0">
            <a:noAutofit/>
          </a:bodyPr>
          <a:lstStyle/>
          <a:p>
            <a:pPr algn="ctr"/>
            <a:r>
              <a:rPr lang="en"/>
              <a:t>decoder</a:t>
            </a:r>
            <a:endParaRPr/>
          </a:p>
        </p:txBody>
      </p:sp>
      <p:cxnSp>
        <p:nvCxnSpPr>
          <p:cNvPr id="21" name="Google Shape;307;p29">
            <a:extLst>
              <a:ext uri="{FF2B5EF4-FFF2-40B4-BE49-F238E27FC236}">
                <a16:creationId xmlns:a16="http://schemas.microsoft.com/office/drawing/2014/main" id="{BFA65DB4-3E42-4335-BD72-60AF77A273B1}"/>
              </a:ext>
            </a:extLst>
          </p:cNvPr>
          <p:cNvCxnSpPr>
            <a:stCxn id="7" idx="3"/>
            <a:endCxn id="9" idx="1"/>
          </p:cNvCxnSpPr>
          <p:nvPr/>
        </p:nvCxnSpPr>
        <p:spPr>
          <a:xfrm>
            <a:off x="1841389" y="4287949"/>
            <a:ext cx="496500" cy="0"/>
          </a:xfrm>
          <a:prstGeom prst="straightConnector1">
            <a:avLst/>
          </a:prstGeom>
          <a:noFill/>
          <a:ln w="9525" cap="flat" cmpd="sng">
            <a:solidFill>
              <a:schemeClr val="dk2"/>
            </a:solidFill>
            <a:prstDash val="solid"/>
            <a:round/>
            <a:headEnd type="none" w="med" len="med"/>
            <a:tailEnd type="triangle" w="med" len="med"/>
          </a:ln>
        </p:spPr>
      </p:cxnSp>
      <p:cxnSp>
        <p:nvCxnSpPr>
          <p:cNvPr id="22" name="Google Shape;308;p29">
            <a:extLst>
              <a:ext uri="{FF2B5EF4-FFF2-40B4-BE49-F238E27FC236}">
                <a16:creationId xmlns:a16="http://schemas.microsoft.com/office/drawing/2014/main" id="{B4A8A0A1-ED5B-49A1-95DE-343D6F512575}"/>
              </a:ext>
            </a:extLst>
          </p:cNvPr>
          <p:cNvCxnSpPr>
            <a:stCxn id="9" idx="3"/>
            <a:endCxn id="11" idx="1"/>
          </p:cNvCxnSpPr>
          <p:nvPr/>
        </p:nvCxnSpPr>
        <p:spPr>
          <a:xfrm rot="10800000" flipH="1">
            <a:off x="3396227" y="3970549"/>
            <a:ext cx="482100" cy="317400"/>
          </a:xfrm>
          <a:prstGeom prst="straightConnector1">
            <a:avLst/>
          </a:prstGeom>
          <a:noFill/>
          <a:ln w="9525" cap="flat" cmpd="sng">
            <a:solidFill>
              <a:schemeClr val="dk2"/>
            </a:solidFill>
            <a:prstDash val="solid"/>
            <a:round/>
            <a:headEnd type="none" w="med" len="med"/>
            <a:tailEnd type="triangle" w="med" len="med"/>
          </a:ln>
        </p:spPr>
      </p:cxnSp>
      <p:cxnSp>
        <p:nvCxnSpPr>
          <p:cNvPr id="23" name="Google Shape;309;p29">
            <a:extLst>
              <a:ext uri="{FF2B5EF4-FFF2-40B4-BE49-F238E27FC236}">
                <a16:creationId xmlns:a16="http://schemas.microsoft.com/office/drawing/2014/main" id="{12E9651A-A44A-4EEC-9CCF-2AD7D16A4556}"/>
              </a:ext>
            </a:extLst>
          </p:cNvPr>
          <p:cNvCxnSpPr>
            <a:stCxn id="9" idx="3"/>
            <a:endCxn id="17" idx="1"/>
          </p:cNvCxnSpPr>
          <p:nvPr/>
        </p:nvCxnSpPr>
        <p:spPr>
          <a:xfrm>
            <a:off x="3396227" y="4287949"/>
            <a:ext cx="482100" cy="317400"/>
          </a:xfrm>
          <a:prstGeom prst="straightConnector1">
            <a:avLst/>
          </a:prstGeom>
          <a:noFill/>
          <a:ln w="9525" cap="flat" cmpd="sng">
            <a:solidFill>
              <a:schemeClr val="dk2"/>
            </a:solidFill>
            <a:prstDash val="solid"/>
            <a:round/>
            <a:headEnd type="none" w="med" len="med"/>
            <a:tailEnd type="triangle" w="med" len="med"/>
          </a:ln>
        </p:spPr>
      </p:cxnSp>
      <p:cxnSp>
        <p:nvCxnSpPr>
          <p:cNvPr id="24" name="Google Shape;310;p29">
            <a:extLst>
              <a:ext uri="{FF2B5EF4-FFF2-40B4-BE49-F238E27FC236}">
                <a16:creationId xmlns:a16="http://schemas.microsoft.com/office/drawing/2014/main" id="{A24E4B17-EFE0-44EB-B2A0-04F2ED7C3C62}"/>
              </a:ext>
            </a:extLst>
          </p:cNvPr>
          <p:cNvCxnSpPr>
            <a:stCxn id="11" idx="3"/>
            <a:endCxn id="13" idx="1"/>
          </p:cNvCxnSpPr>
          <p:nvPr/>
        </p:nvCxnSpPr>
        <p:spPr>
          <a:xfrm>
            <a:off x="4166989" y="3970549"/>
            <a:ext cx="482100" cy="343500"/>
          </a:xfrm>
          <a:prstGeom prst="straightConnector1">
            <a:avLst/>
          </a:prstGeom>
          <a:noFill/>
          <a:ln w="9525" cap="flat" cmpd="sng">
            <a:solidFill>
              <a:schemeClr val="dk2"/>
            </a:solidFill>
            <a:prstDash val="solid"/>
            <a:round/>
            <a:headEnd type="none" w="med" len="med"/>
            <a:tailEnd type="triangle" w="med" len="med"/>
          </a:ln>
        </p:spPr>
      </p:cxnSp>
      <p:cxnSp>
        <p:nvCxnSpPr>
          <p:cNvPr id="25" name="Google Shape;311;p29">
            <a:extLst>
              <a:ext uri="{FF2B5EF4-FFF2-40B4-BE49-F238E27FC236}">
                <a16:creationId xmlns:a16="http://schemas.microsoft.com/office/drawing/2014/main" id="{C505A9FD-ADC1-4A9E-BFDC-C4703E7F35F9}"/>
              </a:ext>
            </a:extLst>
          </p:cNvPr>
          <p:cNvCxnSpPr>
            <a:stCxn id="17" idx="3"/>
            <a:endCxn id="13" idx="1"/>
          </p:cNvCxnSpPr>
          <p:nvPr/>
        </p:nvCxnSpPr>
        <p:spPr>
          <a:xfrm rot="10800000" flipH="1">
            <a:off x="4166989" y="4314024"/>
            <a:ext cx="482100" cy="291300"/>
          </a:xfrm>
          <a:prstGeom prst="straightConnector1">
            <a:avLst/>
          </a:prstGeom>
          <a:noFill/>
          <a:ln w="9525" cap="flat" cmpd="sng">
            <a:solidFill>
              <a:schemeClr val="dk2"/>
            </a:solidFill>
            <a:prstDash val="solid"/>
            <a:round/>
            <a:headEnd type="none" w="med" len="med"/>
            <a:tailEnd type="triangle" w="med" len="med"/>
          </a:ln>
        </p:spPr>
      </p:cxnSp>
      <p:sp>
        <p:nvSpPr>
          <p:cNvPr id="26" name="Google Shape;312;p29">
            <a:extLst>
              <a:ext uri="{FF2B5EF4-FFF2-40B4-BE49-F238E27FC236}">
                <a16:creationId xmlns:a16="http://schemas.microsoft.com/office/drawing/2014/main" id="{158394D6-D8E9-43FB-B33C-0735657B8ECB}"/>
              </a:ext>
            </a:extLst>
          </p:cNvPr>
          <p:cNvSpPr txBox="1"/>
          <p:nvPr/>
        </p:nvSpPr>
        <p:spPr>
          <a:xfrm>
            <a:off x="4287189" y="4913654"/>
            <a:ext cx="1272900" cy="357300"/>
          </a:xfrm>
          <a:prstGeom prst="rect">
            <a:avLst/>
          </a:prstGeom>
          <a:noFill/>
          <a:ln>
            <a:noFill/>
          </a:ln>
        </p:spPr>
        <p:txBody>
          <a:bodyPr spcFirstLastPara="1" wrap="square" lIns="91425" tIns="91425" rIns="91425" bIns="91425" anchor="t" anchorCtr="0">
            <a:noAutofit/>
          </a:bodyPr>
          <a:lstStyle/>
          <a:p>
            <a:pPr algn="ctr"/>
            <a:r>
              <a:rPr lang="en" dirty="0"/>
              <a:t>sampler</a:t>
            </a:r>
            <a:endParaRPr dirty="0"/>
          </a:p>
        </p:txBody>
      </p:sp>
      <p:cxnSp>
        <p:nvCxnSpPr>
          <p:cNvPr id="27" name="Google Shape;313;p29">
            <a:extLst>
              <a:ext uri="{FF2B5EF4-FFF2-40B4-BE49-F238E27FC236}">
                <a16:creationId xmlns:a16="http://schemas.microsoft.com/office/drawing/2014/main" id="{5861E468-E777-4ECD-B88B-8ED2776048AD}"/>
              </a:ext>
            </a:extLst>
          </p:cNvPr>
          <p:cNvCxnSpPr>
            <a:endCxn id="15" idx="1"/>
          </p:cNvCxnSpPr>
          <p:nvPr/>
        </p:nvCxnSpPr>
        <p:spPr>
          <a:xfrm>
            <a:off x="6776087" y="4314099"/>
            <a:ext cx="515700" cy="0"/>
          </a:xfrm>
          <a:prstGeom prst="straightConnector1">
            <a:avLst/>
          </a:prstGeom>
          <a:noFill/>
          <a:ln w="9525" cap="flat" cmpd="sng">
            <a:solidFill>
              <a:schemeClr val="dk2"/>
            </a:solidFill>
            <a:prstDash val="solid"/>
            <a:round/>
            <a:headEnd type="none" w="med" len="med"/>
            <a:tailEnd type="triangle" w="med" len="med"/>
          </a:ln>
        </p:spPr>
      </p:cxnSp>
      <p:cxnSp>
        <p:nvCxnSpPr>
          <p:cNvPr id="28" name="Google Shape;314;p29">
            <a:extLst>
              <a:ext uri="{FF2B5EF4-FFF2-40B4-BE49-F238E27FC236}">
                <a16:creationId xmlns:a16="http://schemas.microsoft.com/office/drawing/2014/main" id="{FD4122FF-AABC-44B4-8049-8D3C960F7BA8}"/>
              </a:ext>
            </a:extLst>
          </p:cNvPr>
          <p:cNvCxnSpPr>
            <a:stCxn id="13" idx="3"/>
            <a:endCxn id="19" idx="1"/>
          </p:cNvCxnSpPr>
          <p:nvPr/>
        </p:nvCxnSpPr>
        <p:spPr>
          <a:xfrm rot="10800000" flipH="1">
            <a:off x="5198139" y="4306599"/>
            <a:ext cx="519600" cy="7500"/>
          </a:xfrm>
          <a:prstGeom prst="straightConnector1">
            <a:avLst/>
          </a:prstGeom>
          <a:noFill/>
          <a:ln w="9525" cap="flat" cmpd="sng">
            <a:solidFill>
              <a:schemeClr val="dk2"/>
            </a:solidFill>
            <a:prstDash val="solid"/>
            <a:round/>
            <a:headEnd type="none" w="med" len="med"/>
            <a:tailEnd type="triangle" w="med" len="med"/>
          </a:ln>
        </p:spPr>
      </p:cxnSp>
      <p:sp>
        <p:nvSpPr>
          <p:cNvPr id="5" name="TextBox 4">
            <a:extLst>
              <a:ext uri="{FF2B5EF4-FFF2-40B4-BE49-F238E27FC236}">
                <a16:creationId xmlns:a16="http://schemas.microsoft.com/office/drawing/2014/main" id="{5F1FA97D-6DA1-4E1A-9881-A2F85DB8B9F7}"/>
              </a:ext>
            </a:extLst>
          </p:cNvPr>
          <p:cNvSpPr txBox="1"/>
          <p:nvPr/>
        </p:nvSpPr>
        <p:spPr>
          <a:xfrm>
            <a:off x="675997" y="3295896"/>
            <a:ext cx="2191030" cy="369332"/>
          </a:xfrm>
          <a:prstGeom prst="rect">
            <a:avLst/>
          </a:prstGeom>
          <a:noFill/>
        </p:spPr>
        <p:txBody>
          <a:bodyPr wrap="square" rtlCol="0">
            <a:spAutoFit/>
          </a:bodyPr>
          <a:lstStyle/>
          <a:p>
            <a:r>
              <a:rPr lang="en-US" sz="1800" b="1" dirty="0"/>
              <a:t>VAE Architecture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9"/>
          <p:cNvSpPr txBox="1">
            <a:spLocks noGrp="1"/>
          </p:cNvSpPr>
          <p:nvPr>
            <p:ph type="title"/>
          </p:nvPr>
        </p:nvSpPr>
        <p:spPr>
          <a:xfrm>
            <a:off x="825" y="0"/>
            <a:ext cx="9144000" cy="896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dirty="0">
                <a:latin typeface="+mj-lt"/>
              </a:rPr>
              <a:t>Procedure</a:t>
            </a:r>
            <a:endParaRPr dirty="0">
              <a:latin typeface="+mj-lt"/>
            </a:endParaRPr>
          </a:p>
        </p:txBody>
      </p:sp>
      <p:sp>
        <p:nvSpPr>
          <p:cNvPr id="143" name="Google Shape;143;p9"/>
          <p:cNvSpPr txBox="1">
            <a:spLocks noGrp="1"/>
          </p:cNvSpPr>
          <p:nvPr>
            <p:ph type="body" idx="1"/>
          </p:nvPr>
        </p:nvSpPr>
        <p:spPr>
          <a:xfrm>
            <a:off x="472272" y="914400"/>
            <a:ext cx="8214600" cy="2396972"/>
          </a:xfrm>
          <a:prstGeom prst="rect">
            <a:avLst/>
          </a:prstGeom>
          <a:noFill/>
          <a:ln>
            <a:noFill/>
          </a:ln>
        </p:spPr>
        <p:txBody>
          <a:bodyPr spcFirstLastPara="1" wrap="square" lIns="91425" tIns="45700" rIns="91425" bIns="45700" anchor="t" anchorCtr="0">
            <a:noAutofit/>
          </a:bodyPr>
          <a:lstStyle/>
          <a:p>
            <a:pPr fontAlgn="base">
              <a:spcBef>
                <a:spcPts val="0"/>
              </a:spcBef>
              <a:spcAft>
                <a:spcPts val="600"/>
              </a:spcAft>
            </a:pPr>
            <a:r>
              <a:rPr lang="en-US" dirty="0">
                <a:latin typeface="+mn-lt"/>
              </a:rPr>
              <a:t>Train U-Net (</a:t>
            </a:r>
            <a:r>
              <a:rPr lang="en-US" dirty="0" err="1">
                <a:latin typeface="+mn-lt"/>
              </a:rPr>
              <a:t>Ronneberger</a:t>
            </a:r>
            <a:r>
              <a:rPr lang="en-US" dirty="0">
                <a:latin typeface="+mn-lt"/>
              </a:rPr>
              <a:t>, 2015) to generate FGT/breast ratios on MRIs (Zhang, 2019) and to mask pectoralis on mammograms (Moreira, 2012)</a:t>
            </a:r>
          </a:p>
          <a:p>
            <a:pPr fontAlgn="base">
              <a:spcBef>
                <a:spcPts val="0"/>
              </a:spcBef>
              <a:spcAft>
                <a:spcPts val="600"/>
              </a:spcAft>
            </a:pPr>
            <a:r>
              <a:rPr lang="en-US" dirty="0">
                <a:latin typeface="+mn-lt"/>
              </a:rPr>
              <a:t>Train VAE and run encoder prediction on a 512x512 input mammogram</a:t>
            </a:r>
          </a:p>
          <a:p>
            <a:pPr fontAlgn="base">
              <a:spcBef>
                <a:spcPts val="0"/>
              </a:spcBef>
              <a:spcAft>
                <a:spcPts val="600"/>
              </a:spcAft>
            </a:pPr>
            <a:r>
              <a:rPr lang="en-US" dirty="0">
                <a:latin typeface="+mn-lt"/>
              </a:rPr>
              <a:t>Generate a 16x16 latent feature matrix for a patch shape of 32x32</a:t>
            </a:r>
          </a:p>
          <a:p>
            <a:pPr fontAlgn="base">
              <a:spcBef>
                <a:spcPts val="0"/>
              </a:spcBef>
              <a:spcAft>
                <a:spcPts val="600"/>
              </a:spcAft>
            </a:pPr>
            <a:r>
              <a:rPr lang="en-US" dirty="0">
                <a:latin typeface="+mn-lt"/>
              </a:rPr>
              <a:t>Clean up latent feature matrix by applying the pectoralis mask</a:t>
            </a:r>
          </a:p>
          <a:p>
            <a:pPr fontAlgn="base">
              <a:spcBef>
                <a:spcPts val="0"/>
              </a:spcBef>
              <a:spcAft>
                <a:spcPts val="600"/>
              </a:spcAft>
            </a:pPr>
            <a:r>
              <a:rPr lang="en-US" dirty="0">
                <a:latin typeface="+mn-lt"/>
              </a:rPr>
              <a:t>Collapse masked latent matrix into a single value such as mean</a:t>
            </a:r>
          </a:p>
          <a:p>
            <a:pPr fontAlgn="base">
              <a:spcBef>
                <a:spcPts val="0"/>
              </a:spcBef>
              <a:spcAft>
                <a:spcPts val="600"/>
              </a:spcAft>
            </a:pPr>
            <a:r>
              <a:rPr lang="en-US" dirty="0">
                <a:latin typeface="+mn-lt"/>
              </a:rPr>
              <a:t>Correlate them with the FGT/breast ratios from U-Net on MRIs</a:t>
            </a:r>
          </a:p>
        </p:txBody>
      </p:sp>
      <p:pic>
        <p:nvPicPr>
          <p:cNvPr id="3" name="Picture 2" descr="A picture containing text&#10;&#10;Description automatically generated">
            <a:extLst>
              <a:ext uri="{FF2B5EF4-FFF2-40B4-BE49-F238E27FC236}">
                <a16:creationId xmlns:a16="http://schemas.microsoft.com/office/drawing/2014/main" id="{DF01F050-1B48-4DE6-AC9E-C9893E5C1965}"/>
              </a:ext>
            </a:extLst>
          </p:cNvPr>
          <p:cNvPicPr>
            <a:picLocks noChangeAspect="1"/>
          </p:cNvPicPr>
          <p:nvPr/>
        </p:nvPicPr>
        <p:blipFill>
          <a:blip r:embed="rId3"/>
          <a:stretch>
            <a:fillRect/>
          </a:stretch>
        </p:blipFill>
        <p:spPr>
          <a:xfrm>
            <a:off x="713683" y="3581075"/>
            <a:ext cx="2508324" cy="2508324"/>
          </a:xfrm>
          <a:prstGeom prst="rect">
            <a:avLst/>
          </a:prstGeom>
        </p:spPr>
      </p:pic>
      <p:pic>
        <p:nvPicPr>
          <p:cNvPr id="5" name="Picture 4" descr="A picture containing square&#10;&#10;Description automatically generated">
            <a:extLst>
              <a:ext uri="{FF2B5EF4-FFF2-40B4-BE49-F238E27FC236}">
                <a16:creationId xmlns:a16="http://schemas.microsoft.com/office/drawing/2014/main" id="{0B4E9A90-51AA-47B2-88DB-6238462F936A}"/>
              </a:ext>
            </a:extLst>
          </p:cNvPr>
          <p:cNvPicPr>
            <a:picLocks noChangeAspect="1"/>
          </p:cNvPicPr>
          <p:nvPr/>
        </p:nvPicPr>
        <p:blipFill>
          <a:blip r:embed="rId4"/>
          <a:stretch>
            <a:fillRect/>
          </a:stretch>
        </p:blipFill>
        <p:spPr>
          <a:xfrm>
            <a:off x="3311373" y="3597918"/>
            <a:ext cx="2521254" cy="2469536"/>
          </a:xfrm>
          <a:prstGeom prst="rect">
            <a:avLst/>
          </a:prstGeom>
          <a:ln w="3175">
            <a:solidFill>
              <a:schemeClr val="tx1"/>
            </a:solidFill>
          </a:ln>
        </p:spPr>
      </p:pic>
      <p:pic>
        <p:nvPicPr>
          <p:cNvPr id="7" name="Picture 6" descr="A picture containing qr code&#10;&#10;Description automatically generated">
            <a:extLst>
              <a:ext uri="{FF2B5EF4-FFF2-40B4-BE49-F238E27FC236}">
                <a16:creationId xmlns:a16="http://schemas.microsoft.com/office/drawing/2014/main" id="{E12BF852-4CE9-4950-B617-F6D416718306}"/>
              </a:ext>
            </a:extLst>
          </p:cNvPr>
          <p:cNvPicPr>
            <a:picLocks noChangeAspect="1"/>
          </p:cNvPicPr>
          <p:nvPr/>
        </p:nvPicPr>
        <p:blipFill>
          <a:blip r:embed="rId5"/>
          <a:stretch>
            <a:fillRect/>
          </a:stretch>
        </p:blipFill>
        <p:spPr>
          <a:xfrm>
            <a:off x="5972847" y="3566413"/>
            <a:ext cx="2501860" cy="2514789"/>
          </a:xfrm>
          <a:prstGeom prst="rect">
            <a:avLst/>
          </a:prstGeom>
        </p:spPr>
      </p:pic>
      <p:sp>
        <p:nvSpPr>
          <p:cNvPr id="8" name="TextBox 7">
            <a:extLst>
              <a:ext uri="{FF2B5EF4-FFF2-40B4-BE49-F238E27FC236}">
                <a16:creationId xmlns:a16="http://schemas.microsoft.com/office/drawing/2014/main" id="{01B19089-BABC-48A8-8429-C6F1252961A4}"/>
              </a:ext>
            </a:extLst>
          </p:cNvPr>
          <p:cNvSpPr txBox="1"/>
          <p:nvPr/>
        </p:nvSpPr>
        <p:spPr>
          <a:xfrm>
            <a:off x="713683" y="6161100"/>
            <a:ext cx="2508324" cy="310718"/>
          </a:xfrm>
          <a:prstGeom prst="rect">
            <a:avLst/>
          </a:prstGeom>
          <a:noFill/>
        </p:spPr>
        <p:txBody>
          <a:bodyPr wrap="square" rtlCol="0">
            <a:spAutoFit/>
          </a:bodyPr>
          <a:lstStyle/>
          <a:p>
            <a:pPr algn="ctr"/>
            <a:r>
              <a:rPr lang="en-US" dirty="0"/>
              <a:t>original image</a:t>
            </a:r>
          </a:p>
        </p:txBody>
      </p:sp>
      <p:sp>
        <p:nvSpPr>
          <p:cNvPr id="11" name="TextBox 10">
            <a:extLst>
              <a:ext uri="{FF2B5EF4-FFF2-40B4-BE49-F238E27FC236}">
                <a16:creationId xmlns:a16="http://schemas.microsoft.com/office/drawing/2014/main" id="{74E785A5-E258-473B-B072-8E294C68D250}"/>
              </a:ext>
            </a:extLst>
          </p:cNvPr>
          <p:cNvSpPr txBox="1"/>
          <p:nvPr/>
        </p:nvSpPr>
        <p:spPr>
          <a:xfrm>
            <a:off x="3344472" y="6161100"/>
            <a:ext cx="2508324" cy="310718"/>
          </a:xfrm>
          <a:prstGeom prst="rect">
            <a:avLst/>
          </a:prstGeom>
          <a:noFill/>
        </p:spPr>
        <p:txBody>
          <a:bodyPr wrap="square" rtlCol="0">
            <a:spAutoFit/>
          </a:bodyPr>
          <a:lstStyle/>
          <a:p>
            <a:pPr algn="ctr"/>
            <a:r>
              <a:rPr lang="en-US" dirty="0"/>
              <a:t>latent matrix</a:t>
            </a:r>
          </a:p>
        </p:txBody>
      </p:sp>
      <p:sp>
        <p:nvSpPr>
          <p:cNvPr id="12" name="TextBox 11">
            <a:extLst>
              <a:ext uri="{FF2B5EF4-FFF2-40B4-BE49-F238E27FC236}">
                <a16:creationId xmlns:a16="http://schemas.microsoft.com/office/drawing/2014/main" id="{2DB5FB87-F076-4A68-A3C1-B98BC5280233}"/>
              </a:ext>
            </a:extLst>
          </p:cNvPr>
          <p:cNvSpPr txBox="1"/>
          <p:nvPr/>
        </p:nvSpPr>
        <p:spPr>
          <a:xfrm>
            <a:off x="5966383" y="6161100"/>
            <a:ext cx="2508324" cy="310718"/>
          </a:xfrm>
          <a:prstGeom prst="rect">
            <a:avLst/>
          </a:prstGeom>
          <a:noFill/>
        </p:spPr>
        <p:txBody>
          <a:bodyPr wrap="square" rtlCol="0">
            <a:spAutoFit/>
          </a:bodyPr>
          <a:lstStyle/>
          <a:p>
            <a:pPr algn="ctr"/>
            <a:r>
              <a:rPr lang="en-US" dirty="0"/>
              <a:t>masked latent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title"/>
          </p:nvPr>
        </p:nvSpPr>
        <p:spPr>
          <a:xfrm>
            <a:off x="0" y="0"/>
            <a:ext cx="9144000" cy="896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latin typeface="+mj-lt"/>
              </a:rPr>
              <a:t>Results</a:t>
            </a:r>
            <a:endParaRPr dirty="0">
              <a:latin typeface="+mj-lt"/>
            </a:endParaRPr>
          </a:p>
        </p:txBody>
      </p:sp>
      <p:sp>
        <p:nvSpPr>
          <p:cNvPr id="6" name="TextBox 5">
            <a:extLst>
              <a:ext uri="{FF2B5EF4-FFF2-40B4-BE49-F238E27FC236}">
                <a16:creationId xmlns:a16="http://schemas.microsoft.com/office/drawing/2014/main" id="{EF89B2A0-3663-48A2-B9B8-19F41783A6BE}"/>
              </a:ext>
            </a:extLst>
          </p:cNvPr>
          <p:cNvSpPr txBox="1"/>
          <p:nvPr/>
        </p:nvSpPr>
        <p:spPr>
          <a:xfrm>
            <a:off x="754300" y="1223276"/>
            <a:ext cx="6152527" cy="369332"/>
          </a:xfrm>
          <a:prstGeom prst="rect">
            <a:avLst/>
          </a:prstGeom>
          <a:noFill/>
        </p:spPr>
        <p:txBody>
          <a:bodyPr wrap="square" rtlCol="0">
            <a:spAutoFit/>
          </a:bodyPr>
          <a:lstStyle/>
          <a:p>
            <a:r>
              <a:rPr lang="en-US" sz="1800" b="1" dirty="0"/>
              <a:t>Decoder Predictions for Different Latent Dimensions</a:t>
            </a:r>
          </a:p>
        </p:txBody>
      </p:sp>
      <p:sp>
        <p:nvSpPr>
          <p:cNvPr id="11" name="Google Shape;321;p30">
            <a:extLst>
              <a:ext uri="{FF2B5EF4-FFF2-40B4-BE49-F238E27FC236}">
                <a16:creationId xmlns:a16="http://schemas.microsoft.com/office/drawing/2014/main" id="{11F2F5D3-0D6C-46C9-A794-299EC9EB4AF0}"/>
              </a:ext>
            </a:extLst>
          </p:cNvPr>
          <p:cNvSpPr txBox="1"/>
          <p:nvPr/>
        </p:nvSpPr>
        <p:spPr>
          <a:xfrm>
            <a:off x="1571871" y="4268475"/>
            <a:ext cx="1000069" cy="3192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dirty="0"/>
              <a:t>1 feature</a:t>
            </a:r>
            <a:endParaRPr dirty="0"/>
          </a:p>
        </p:txBody>
      </p:sp>
      <p:pic>
        <p:nvPicPr>
          <p:cNvPr id="12" name="Google Shape;322;p30">
            <a:extLst>
              <a:ext uri="{FF2B5EF4-FFF2-40B4-BE49-F238E27FC236}">
                <a16:creationId xmlns:a16="http://schemas.microsoft.com/office/drawing/2014/main" id="{28F31AEC-ECFC-4711-888B-43110D31AFDF}"/>
              </a:ext>
            </a:extLst>
          </p:cNvPr>
          <p:cNvPicPr preferRelativeResize="0"/>
          <p:nvPr/>
        </p:nvPicPr>
        <p:blipFill>
          <a:blip r:embed="rId3">
            <a:alphaModFix/>
          </a:blip>
          <a:stretch>
            <a:fillRect/>
          </a:stretch>
        </p:blipFill>
        <p:spPr>
          <a:xfrm>
            <a:off x="868831" y="1740021"/>
            <a:ext cx="2406150" cy="2521631"/>
          </a:xfrm>
          <a:prstGeom prst="rect">
            <a:avLst/>
          </a:prstGeom>
          <a:noFill/>
          <a:ln>
            <a:noFill/>
          </a:ln>
        </p:spPr>
      </p:pic>
      <p:pic>
        <p:nvPicPr>
          <p:cNvPr id="13" name="Google Shape;323;p30">
            <a:extLst>
              <a:ext uri="{FF2B5EF4-FFF2-40B4-BE49-F238E27FC236}">
                <a16:creationId xmlns:a16="http://schemas.microsoft.com/office/drawing/2014/main" id="{9C59DC42-2FF6-46C5-895D-F7AB873E9148}"/>
              </a:ext>
            </a:extLst>
          </p:cNvPr>
          <p:cNvPicPr preferRelativeResize="0"/>
          <p:nvPr/>
        </p:nvPicPr>
        <p:blipFill>
          <a:blip r:embed="rId4">
            <a:alphaModFix/>
          </a:blip>
          <a:stretch>
            <a:fillRect/>
          </a:stretch>
        </p:blipFill>
        <p:spPr>
          <a:xfrm>
            <a:off x="3504525" y="1746165"/>
            <a:ext cx="2406150" cy="2508537"/>
          </a:xfrm>
          <a:prstGeom prst="rect">
            <a:avLst/>
          </a:prstGeom>
          <a:noFill/>
          <a:ln>
            <a:noFill/>
          </a:ln>
        </p:spPr>
      </p:pic>
      <p:pic>
        <p:nvPicPr>
          <p:cNvPr id="14" name="Google Shape;324;p30">
            <a:extLst>
              <a:ext uri="{FF2B5EF4-FFF2-40B4-BE49-F238E27FC236}">
                <a16:creationId xmlns:a16="http://schemas.microsoft.com/office/drawing/2014/main" id="{30307BE4-48EF-4DD3-A227-E035AC1FC23D}"/>
              </a:ext>
            </a:extLst>
          </p:cNvPr>
          <p:cNvPicPr preferRelativeResize="0"/>
          <p:nvPr/>
        </p:nvPicPr>
        <p:blipFill>
          <a:blip r:embed="rId5">
            <a:alphaModFix/>
          </a:blip>
          <a:stretch>
            <a:fillRect/>
          </a:stretch>
        </p:blipFill>
        <p:spPr>
          <a:xfrm>
            <a:off x="6140219" y="1740021"/>
            <a:ext cx="2406150" cy="2521642"/>
          </a:xfrm>
          <a:prstGeom prst="rect">
            <a:avLst/>
          </a:prstGeom>
          <a:noFill/>
          <a:ln>
            <a:noFill/>
          </a:ln>
        </p:spPr>
      </p:pic>
      <p:sp>
        <p:nvSpPr>
          <p:cNvPr id="15" name="Google Shape;325;p30">
            <a:extLst>
              <a:ext uri="{FF2B5EF4-FFF2-40B4-BE49-F238E27FC236}">
                <a16:creationId xmlns:a16="http://schemas.microsoft.com/office/drawing/2014/main" id="{8883A5AD-6B9A-4F2A-A3BA-60D9B63FA43C}"/>
              </a:ext>
            </a:extLst>
          </p:cNvPr>
          <p:cNvSpPr txBox="1"/>
          <p:nvPr/>
        </p:nvSpPr>
        <p:spPr>
          <a:xfrm>
            <a:off x="4207565" y="4268475"/>
            <a:ext cx="1000069" cy="3192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dirty="0"/>
              <a:t>2 features</a:t>
            </a:r>
            <a:endParaRPr dirty="0"/>
          </a:p>
        </p:txBody>
      </p:sp>
      <p:sp>
        <p:nvSpPr>
          <p:cNvPr id="16" name="Google Shape;326;p30">
            <a:extLst>
              <a:ext uri="{FF2B5EF4-FFF2-40B4-BE49-F238E27FC236}">
                <a16:creationId xmlns:a16="http://schemas.microsoft.com/office/drawing/2014/main" id="{D1677E6A-6EB0-4874-8678-01BC95374FEA}"/>
              </a:ext>
            </a:extLst>
          </p:cNvPr>
          <p:cNvSpPr txBox="1"/>
          <p:nvPr/>
        </p:nvSpPr>
        <p:spPr>
          <a:xfrm>
            <a:off x="6843259" y="4268475"/>
            <a:ext cx="1000069" cy="3192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dirty="0"/>
              <a:t>8 features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title"/>
          </p:nvPr>
        </p:nvSpPr>
        <p:spPr>
          <a:xfrm>
            <a:off x="0" y="0"/>
            <a:ext cx="9144000" cy="896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latin typeface="+mj-lt"/>
              </a:rPr>
              <a:t>Results (continued)</a:t>
            </a:r>
            <a:endParaRPr dirty="0">
              <a:latin typeface="+mj-lt"/>
            </a:endParaRPr>
          </a:p>
        </p:txBody>
      </p:sp>
      <p:sp>
        <p:nvSpPr>
          <p:cNvPr id="155" name="Google Shape;155;p10"/>
          <p:cNvSpPr txBox="1"/>
          <p:nvPr/>
        </p:nvSpPr>
        <p:spPr>
          <a:xfrm>
            <a:off x="1114876" y="3429000"/>
            <a:ext cx="2441359" cy="2045472"/>
          </a:xfrm>
          <a:prstGeom prst="rect">
            <a:avLst/>
          </a:prstGeom>
          <a:noFill/>
          <a:ln>
            <a:noFill/>
          </a:ln>
        </p:spPr>
        <p:txBody>
          <a:bodyPr spcFirstLastPara="1" wrap="square" lIns="91425" tIns="45700" rIns="91425" bIns="45700" anchor="t" anchorCtr="0">
            <a:noAutofit/>
          </a:bodyPr>
          <a:lstStyle/>
          <a:p>
            <a:pPr marL="114300" lvl="0">
              <a:lnSpc>
                <a:spcPct val="115000"/>
              </a:lnSpc>
              <a:spcAft>
                <a:spcPts val="600"/>
              </a:spcAft>
              <a:buClr>
                <a:schemeClr val="dk2"/>
              </a:buClr>
              <a:buSzPts val="1800"/>
            </a:pPr>
            <a:r>
              <a:rPr lang="en-US" sz="1800" b="1" dirty="0">
                <a:latin typeface="+mn-lt"/>
                <a:ea typeface="Times New Roman"/>
                <a:cs typeface="Times New Roman"/>
                <a:sym typeface="Times New Roman"/>
              </a:rPr>
              <a:t>Linear Regression</a:t>
            </a:r>
          </a:p>
          <a:p>
            <a:pPr marL="457200" lvl="0" indent="-342900">
              <a:lnSpc>
                <a:spcPct val="115000"/>
              </a:lnSpc>
              <a:buClr>
                <a:schemeClr val="dk2"/>
              </a:buClr>
              <a:buSzPts val="1800"/>
              <a:buFont typeface="Times New Roman"/>
              <a:buChar char="•"/>
            </a:pPr>
            <a:r>
              <a:rPr lang="en-US" sz="1800" dirty="0">
                <a:latin typeface="+mn-lt"/>
                <a:ea typeface="Times New Roman"/>
                <a:cs typeface="Times New Roman"/>
                <a:sym typeface="Times New Roman"/>
              </a:rPr>
              <a:t>MAE: 0.05</a:t>
            </a:r>
          </a:p>
          <a:p>
            <a:pPr marL="457200" indent="-342900">
              <a:lnSpc>
                <a:spcPct val="115000"/>
              </a:lnSpc>
              <a:buClr>
                <a:schemeClr val="dk2"/>
              </a:buClr>
              <a:buSzPts val="1800"/>
              <a:buFont typeface="Times New Roman"/>
              <a:buChar char="•"/>
            </a:pPr>
            <a:r>
              <a:rPr lang="en-US" sz="1800" dirty="0">
                <a:ea typeface="Times New Roman"/>
                <a:cs typeface="Times New Roman"/>
                <a:sym typeface="Times New Roman"/>
              </a:rPr>
              <a:t>Correlation: 0.68</a:t>
            </a:r>
          </a:p>
          <a:p>
            <a:pPr marL="457200" indent="-342900">
              <a:lnSpc>
                <a:spcPct val="115000"/>
              </a:lnSpc>
              <a:buClr>
                <a:schemeClr val="dk2"/>
              </a:buClr>
              <a:buSzPts val="1800"/>
              <a:buFont typeface="Times New Roman"/>
              <a:buChar char="•"/>
            </a:pPr>
            <a:r>
              <a:rPr lang="en-US" sz="1800" dirty="0">
                <a:latin typeface="+mn-lt"/>
                <a:ea typeface="Times New Roman"/>
                <a:cs typeface="Times New Roman"/>
                <a:sym typeface="Times New Roman"/>
              </a:rPr>
              <a:t>y = 0.23x + 0.38</a:t>
            </a:r>
          </a:p>
          <a:p>
            <a:pPr marL="114300" lvl="0">
              <a:lnSpc>
                <a:spcPct val="115000"/>
              </a:lnSpc>
              <a:buClr>
                <a:schemeClr val="dk2"/>
              </a:buClr>
              <a:buSzPts val="1800"/>
            </a:pPr>
            <a:endParaRPr lang="en-US" sz="1800" dirty="0">
              <a:latin typeface="+mn-lt"/>
              <a:ea typeface="Times New Roman"/>
              <a:cs typeface="Times New Roman"/>
              <a:sym typeface="Times New Roman"/>
            </a:endParaRPr>
          </a:p>
        </p:txBody>
      </p:sp>
      <p:pic>
        <p:nvPicPr>
          <p:cNvPr id="3" name="Picture 2">
            <a:extLst>
              <a:ext uri="{FF2B5EF4-FFF2-40B4-BE49-F238E27FC236}">
                <a16:creationId xmlns:a16="http://schemas.microsoft.com/office/drawing/2014/main" id="{CBFB8079-186D-4550-BA0B-ADD1265652C4}"/>
              </a:ext>
            </a:extLst>
          </p:cNvPr>
          <p:cNvPicPr>
            <a:picLocks noChangeAspect="1"/>
          </p:cNvPicPr>
          <p:nvPr/>
        </p:nvPicPr>
        <p:blipFill>
          <a:blip r:embed="rId3"/>
          <a:stretch>
            <a:fillRect/>
          </a:stretch>
        </p:blipFill>
        <p:spPr>
          <a:xfrm>
            <a:off x="3935397" y="3500021"/>
            <a:ext cx="3619500" cy="2419350"/>
          </a:xfrm>
          <a:prstGeom prst="rect">
            <a:avLst/>
          </a:prstGeom>
        </p:spPr>
      </p:pic>
      <p:sp>
        <p:nvSpPr>
          <p:cNvPr id="6" name="TextBox 5">
            <a:extLst>
              <a:ext uri="{FF2B5EF4-FFF2-40B4-BE49-F238E27FC236}">
                <a16:creationId xmlns:a16="http://schemas.microsoft.com/office/drawing/2014/main" id="{EF89B2A0-3663-48A2-B9B8-19F41783A6BE}"/>
              </a:ext>
            </a:extLst>
          </p:cNvPr>
          <p:cNvSpPr txBox="1"/>
          <p:nvPr/>
        </p:nvSpPr>
        <p:spPr>
          <a:xfrm>
            <a:off x="1199943" y="1223276"/>
            <a:ext cx="2271226" cy="369332"/>
          </a:xfrm>
          <a:prstGeom prst="rect">
            <a:avLst/>
          </a:prstGeom>
          <a:noFill/>
        </p:spPr>
        <p:txBody>
          <a:bodyPr wrap="square" rtlCol="0">
            <a:spAutoFit/>
          </a:bodyPr>
          <a:lstStyle/>
          <a:p>
            <a:r>
              <a:rPr lang="en-US" sz="1800" b="1" dirty="0"/>
              <a:t>Top 5 Performers</a:t>
            </a:r>
          </a:p>
        </p:txBody>
      </p:sp>
      <p:graphicFrame>
        <p:nvGraphicFramePr>
          <p:cNvPr id="8" name="Table 7">
            <a:extLst>
              <a:ext uri="{FF2B5EF4-FFF2-40B4-BE49-F238E27FC236}">
                <a16:creationId xmlns:a16="http://schemas.microsoft.com/office/drawing/2014/main" id="{77698299-E6D8-4501-9CEF-559CDC843071}"/>
              </a:ext>
            </a:extLst>
          </p:cNvPr>
          <p:cNvGraphicFramePr>
            <a:graphicFrameLocks noGrp="1"/>
          </p:cNvGraphicFramePr>
          <p:nvPr>
            <p:extLst>
              <p:ext uri="{D42A27DB-BD31-4B8C-83A1-F6EECF244321}">
                <p14:modId xmlns:p14="http://schemas.microsoft.com/office/powerpoint/2010/main" val="3213319092"/>
              </p:ext>
            </p:extLst>
          </p:nvPr>
        </p:nvGraphicFramePr>
        <p:xfrm>
          <a:off x="1361265" y="1682211"/>
          <a:ext cx="6193632" cy="1271400"/>
        </p:xfrm>
        <a:graphic>
          <a:graphicData uri="http://schemas.openxmlformats.org/drawingml/2006/table">
            <a:tbl>
              <a:tblPr firstRow="1" firstCol="1" bandRow="1"/>
              <a:tblGrid>
                <a:gridCol w="2322612">
                  <a:extLst>
                    <a:ext uri="{9D8B030D-6E8A-4147-A177-3AD203B41FA5}">
                      <a16:colId xmlns:a16="http://schemas.microsoft.com/office/drawing/2014/main" val="3785041180"/>
                    </a:ext>
                  </a:extLst>
                </a:gridCol>
                <a:gridCol w="1905733">
                  <a:extLst>
                    <a:ext uri="{9D8B030D-6E8A-4147-A177-3AD203B41FA5}">
                      <a16:colId xmlns:a16="http://schemas.microsoft.com/office/drawing/2014/main" val="2425599196"/>
                    </a:ext>
                  </a:extLst>
                </a:gridCol>
                <a:gridCol w="1965287">
                  <a:extLst>
                    <a:ext uri="{9D8B030D-6E8A-4147-A177-3AD203B41FA5}">
                      <a16:colId xmlns:a16="http://schemas.microsoft.com/office/drawing/2014/main" val="2297408359"/>
                    </a:ext>
                  </a:extLst>
                </a:gridCol>
              </a:tblGrid>
              <a:tr h="0">
                <a:tc>
                  <a:txBody>
                    <a:bodyPr/>
                    <a:lstStyle/>
                    <a:p>
                      <a:pPr marL="0" marR="0" indent="228600" algn="just">
                        <a:lnSpc>
                          <a:spcPts val="1800"/>
                        </a:lnSpc>
                        <a:spcBef>
                          <a:spcPts val="0"/>
                        </a:spcBef>
                        <a:spcAft>
                          <a:spcPts val="0"/>
                        </a:spcAft>
                      </a:pPr>
                      <a:r>
                        <a:rPr lang="en-US" sz="1400" dirty="0">
                          <a:solidFill>
                            <a:schemeClr val="bg2"/>
                          </a:solidFill>
                          <a:effectLst/>
                          <a:latin typeface="+mn-lt"/>
                          <a:ea typeface="Times New Roman" panose="02020603050405020304" pitchFamily="18" charset="0"/>
                          <a:cs typeface="Times New Roman" panose="02020603050405020304" pitchFamily="18" charset="0"/>
                        </a:rPr>
                        <a:t>Latent Dimension</a:t>
                      </a:r>
                      <a:endParaRPr lang="en-US" sz="1200" dirty="0">
                        <a:solidFill>
                          <a:schemeClr val="bg2"/>
                        </a:solidFill>
                        <a:effectLst/>
                        <a:latin typeface="+mn-lt"/>
                        <a:ea typeface="Calibri" panose="020F0502020204030204" pitchFamily="34" charset="0"/>
                        <a:cs typeface="Times New Roman" panose="02020603050405020304" pitchFamily="18" charset="0"/>
                      </a:endParaRPr>
                    </a:p>
                  </a:txBody>
                  <a:tcPr marL="68580" marR="68580" marT="0" marB="0">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28600" algn="just">
                        <a:lnSpc>
                          <a:spcPts val="1800"/>
                        </a:lnSpc>
                        <a:spcBef>
                          <a:spcPts val="0"/>
                        </a:spcBef>
                        <a:spcAft>
                          <a:spcPts val="0"/>
                        </a:spcAft>
                      </a:pPr>
                      <a:r>
                        <a:rPr lang="en-US" sz="1400" dirty="0">
                          <a:solidFill>
                            <a:schemeClr val="bg2"/>
                          </a:solidFill>
                          <a:effectLst/>
                          <a:latin typeface="+mn-lt"/>
                          <a:ea typeface="Times New Roman" panose="02020603050405020304" pitchFamily="18" charset="0"/>
                          <a:cs typeface="Times New Roman" panose="02020603050405020304" pitchFamily="18" charset="0"/>
                        </a:rPr>
                        <a:t>Parameter</a:t>
                      </a:r>
                      <a:endParaRPr lang="en-US" sz="1200" dirty="0">
                        <a:solidFill>
                          <a:schemeClr val="bg2"/>
                        </a:solidFill>
                        <a:effectLst/>
                        <a:latin typeface="+mn-lt"/>
                        <a:ea typeface="Calibri" panose="020F0502020204030204" pitchFamily="34" charset="0"/>
                        <a:cs typeface="Times New Roman" panose="02020603050405020304" pitchFamily="18" charset="0"/>
                      </a:endParaRPr>
                    </a:p>
                  </a:txBody>
                  <a:tcPr marL="68580" marR="68580" marT="0" marB="0">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28600" algn="just">
                        <a:lnSpc>
                          <a:spcPts val="1800"/>
                        </a:lnSpc>
                        <a:spcBef>
                          <a:spcPts val="0"/>
                        </a:spcBef>
                        <a:spcAft>
                          <a:spcPts val="0"/>
                        </a:spcAft>
                      </a:pPr>
                      <a:r>
                        <a:rPr lang="en-US" sz="1400" dirty="0">
                          <a:solidFill>
                            <a:schemeClr val="bg2"/>
                          </a:solidFill>
                          <a:effectLst/>
                          <a:latin typeface="+mn-lt"/>
                          <a:ea typeface="Times New Roman" panose="02020603050405020304" pitchFamily="18" charset="0"/>
                          <a:cs typeface="Times New Roman" panose="02020603050405020304" pitchFamily="18" charset="0"/>
                        </a:rPr>
                        <a:t>Pearson Correlation</a:t>
                      </a:r>
                      <a:endParaRPr lang="en-US" sz="1200" dirty="0">
                        <a:solidFill>
                          <a:schemeClr val="bg2"/>
                        </a:solidFill>
                        <a:effectLst/>
                        <a:latin typeface="+mn-lt"/>
                        <a:ea typeface="Calibri" panose="020F0502020204030204" pitchFamily="34" charset="0"/>
                        <a:cs typeface="Times New Roman" panose="02020603050405020304" pitchFamily="18" charset="0"/>
                      </a:endParaRPr>
                    </a:p>
                  </a:txBody>
                  <a:tcPr marL="68580" marR="68580" marT="0" marB="0">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4227613"/>
                  </a:ext>
                </a:extLst>
              </a:tr>
              <a:tr h="0">
                <a:tc>
                  <a:txBody>
                    <a:bodyPr/>
                    <a:lstStyle/>
                    <a:p>
                      <a:pPr marL="0" marR="0" indent="228600" algn="just">
                        <a:lnSpc>
                          <a:spcPts val="1800"/>
                        </a:lnSpc>
                        <a:spcBef>
                          <a:spcPts val="0"/>
                        </a:spcBef>
                        <a:spcAft>
                          <a:spcPts val="0"/>
                        </a:spcAft>
                      </a:pPr>
                      <a:r>
                        <a:rPr lang="en-US" sz="1400" dirty="0">
                          <a:solidFill>
                            <a:schemeClr val="bg2"/>
                          </a:solidFill>
                          <a:effectLst/>
                          <a:latin typeface="+mn-lt"/>
                          <a:ea typeface="Times New Roman" panose="02020603050405020304" pitchFamily="18" charset="0"/>
                          <a:cs typeface="Times New Roman" panose="02020603050405020304" pitchFamily="18" charset="0"/>
                        </a:rPr>
                        <a:t>10</a:t>
                      </a:r>
                      <a:endParaRPr lang="en-US" sz="1200" dirty="0">
                        <a:solidFill>
                          <a:schemeClr val="bg2"/>
                        </a:solidFill>
                        <a:effectLst/>
                        <a:latin typeface="+mn-lt"/>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228600" algn="just">
                        <a:lnSpc>
                          <a:spcPts val="1800"/>
                        </a:lnSpc>
                        <a:spcBef>
                          <a:spcPts val="0"/>
                        </a:spcBef>
                        <a:spcAft>
                          <a:spcPts val="0"/>
                        </a:spcAft>
                      </a:pPr>
                      <a:r>
                        <a:rPr lang="en-US" sz="1400" dirty="0">
                          <a:solidFill>
                            <a:schemeClr val="bg2"/>
                          </a:solidFill>
                          <a:effectLst/>
                          <a:latin typeface="+mn-lt"/>
                          <a:ea typeface="Times New Roman" panose="02020603050405020304" pitchFamily="18" charset="0"/>
                          <a:cs typeface="Times New Roman" panose="02020603050405020304" pitchFamily="18" charset="0"/>
                        </a:rPr>
                        <a:t>mean</a:t>
                      </a:r>
                      <a:endParaRPr lang="en-US" sz="1200" dirty="0">
                        <a:solidFill>
                          <a:schemeClr val="bg2"/>
                        </a:solidFill>
                        <a:effectLst/>
                        <a:latin typeface="+mn-lt"/>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indent="228600" algn="just">
                        <a:lnSpc>
                          <a:spcPts val="1800"/>
                        </a:lnSpc>
                        <a:spcBef>
                          <a:spcPts val="0"/>
                        </a:spcBef>
                        <a:spcAft>
                          <a:spcPts val="0"/>
                        </a:spcAft>
                      </a:pPr>
                      <a:r>
                        <a:rPr lang="en-US" sz="1400">
                          <a:solidFill>
                            <a:schemeClr val="bg2"/>
                          </a:solidFill>
                          <a:effectLst/>
                          <a:latin typeface="+mn-lt"/>
                          <a:ea typeface="Times New Roman" panose="02020603050405020304" pitchFamily="18" charset="0"/>
                          <a:cs typeface="Times New Roman" panose="02020603050405020304" pitchFamily="18" charset="0"/>
                        </a:rPr>
                        <a:t>0.68</a:t>
                      </a:r>
                      <a:endParaRPr lang="en-US" sz="1200">
                        <a:solidFill>
                          <a:schemeClr val="bg2"/>
                        </a:solidFill>
                        <a:effectLst/>
                        <a:latin typeface="+mn-lt"/>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825861776"/>
                  </a:ext>
                </a:extLst>
              </a:tr>
              <a:tr h="0">
                <a:tc>
                  <a:txBody>
                    <a:bodyPr/>
                    <a:lstStyle/>
                    <a:p>
                      <a:pPr marL="0" marR="0" indent="228600" algn="just">
                        <a:lnSpc>
                          <a:spcPts val="1800"/>
                        </a:lnSpc>
                        <a:spcBef>
                          <a:spcPts val="0"/>
                        </a:spcBef>
                        <a:spcAft>
                          <a:spcPts val="0"/>
                        </a:spcAft>
                      </a:pPr>
                      <a:r>
                        <a:rPr lang="en-US" sz="1400">
                          <a:solidFill>
                            <a:schemeClr val="bg2"/>
                          </a:solidFill>
                          <a:effectLst/>
                          <a:latin typeface="+mn-lt"/>
                          <a:ea typeface="Times New Roman" panose="02020603050405020304" pitchFamily="18" charset="0"/>
                          <a:cs typeface="Times New Roman" panose="02020603050405020304" pitchFamily="18" charset="0"/>
                        </a:rPr>
                        <a:t>9</a:t>
                      </a:r>
                      <a:endParaRPr lang="en-US" sz="1200">
                        <a:solidFill>
                          <a:schemeClr val="bg2"/>
                        </a:solidFill>
                        <a:effectLst/>
                        <a:latin typeface="+mn-lt"/>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indent="228600" algn="just">
                        <a:lnSpc>
                          <a:spcPts val="1800"/>
                        </a:lnSpc>
                        <a:spcBef>
                          <a:spcPts val="0"/>
                        </a:spcBef>
                        <a:spcAft>
                          <a:spcPts val="0"/>
                        </a:spcAft>
                      </a:pPr>
                      <a:r>
                        <a:rPr lang="en-US" sz="1400" dirty="0">
                          <a:solidFill>
                            <a:schemeClr val="bg2"/>
                          </a:solidFill>
                          <a:effectLst/>
                          <a:latin typeface="+mn-lt"/>
                          <a:ea typeface="Times New Roman" panose="02020603050405020304" pitchFamily="18" charset="0"/>
                          <a:cs typeface="Times New Roman" panose="02020603050405020304" pitchFamily="18" charset="0"/>
                        </a:rPr>
                        <a:t>mean</a:t>
                      </a:r>
                      <a:endParaRPr lang="en-US" sz="1200" dirty="0">
                        <a:solidFill>
                          <a:schemeClr val="bg2"/>
                        </a:solidFill>
                        <a:effectLst/>
                        <a:latin typeface="+mn-lt"/>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indent="228600" algn="just">
                        <a:lnSpc>
                          <a:spcPts val="1800"/>
                        </a:lnSpc>
                        <a:spcBef>
                          <a:spcPts val="0"/>
                        </a:spcBef>
                        <a:spcAft>
                          <a:spcPts val="0"/>
                        </a:spcAft>
                      </a:pPr>
                      <a:r>
                        <a:rPr lang="en-US" sz="1400" dirty="0">
                          <a:solidFill>
                            <a:schemeClr val="bg2"/>
                          </a:solidFill>
                          <a:effectLst/>
                          <a:latin typeface="+mn-lt"/>
                          <a:ea typeface="Times New Roman" panose="02020603050405020304" pitchFamily="18" charset="0"/>
                          <a:cs typeface="Times New Roman" panose="02020603050405020304" pitchFamily="18" charset="0"/>
                        </a:rPr>
                        <a:t>0.67</a:t>
                      </a:r>
                      <a:endParaRPr lang="en-US" sz="1200" dirty="0">
                        <a:solidFill>
                          <a:schemeClr val="bg2"/>
                        </a:solidFill>
                        <a:effectLst/>
                        <a:latin typeface="+mn-lt"/>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216204763"/>
                  </a:ext>
                </a:extLst>
              </a:tr>
              <a:tr h="0">
                <a:tc>
                  <a:txBody>
                    <a:bodyPr/>
                    <a:lstStyle/>
                    <a:p>
                      <a:pPr marL="0" marR="0" indent="228600" algn="just">
                        <a:lnSpc>
                          <a:spcPts val="1800"/>
                        </a:lnSpc>
                        <a:spcBef>
                          <a:spcPts val="0"/>
                        </a:spcBef>
                        <a:spcAft>
                          <a:spcPts val="0"/>
                        </a:spcAft>
                      </a:pPr>
                      <a:r>
                        <a:rPr lang="en-US" sz="1400">
                          <a:solidFill>
                            <a:schemeClr val="bg2"/>
                          </a:solidFill>
                          <a:effectLst/>
                          <a:latin typeface="+mn-lt"/>
                          <a:ea typeface="Times New Roman" panose="02020603050405020304" pitchFamily="18" charset="0"/>
                          <a:cs typeface="Times New Roman" panose="02020603050405020304" pitchFamily="18" charset="0"/>
                        </a:rPr>
                        <a:t>8</a:t>
                      </a:r>
                      <a:endParaRPr lang="en-US" sz="1200">
                        <a:solidFill>
                          <a:schemeClr val="bg2"/>
                        </a:solidFill>
                        <a:effectLst/>
                        <a:latin typeface="+mn-lt"/>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indent="228600" algn="just">
                        <a:lnSpc>
                          <a:spcPts val="1800"/>
                        </a:lnSpc>
                        <a:spcBef>
                          <a:spcPts val="0"/>
                        </a:spcBef>
                        <a:spcAft>
                          <a:spcPts val="0"/>
                        </a:spcAft>
                      </a:pPr>
                      <a:r>
                        <a:rPr lang="en-US" sz="1400">
                          <a:solidFill>
                            <a:schemeClr val="bg2"/>
                          </a:solidFill>
                          <a:effectLst/>
                          <a:latin typeface="+mn-lt"/>
                          <a:ea typeface="Times New Roman" panose="02020603050405020304" pitchFamily="18" charset="0"/>
                          <a:cs typeface="Times New Roman" panose="02020603050405020304" pitchFamily="18" charset="0"/>
                        </a:rPr>
                        <a:t>mean</a:t>
                      </a:r>
                      <a:endParaRPr lang="en-US" sz="1200">
                        <a:solidFill>
                          <a:schemeClr val="bg2"/>
                        </a:solidFill>
                        <a:effectLst/>
                        <a:latin typeface="+mn-lt"/>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indent="228600" algn="just">
                        <a:lnSpc>
                          <a:spcPts val="1800"/>
                        </a:lnSpc>
                        <a:spcBef>
                          <a:spcPts val="0"/>
                        </a:spcBef>
                        <a:spcAft>
                          <a:spcPts val="0"/>
                        </a:spcAft>
                      </a:pPr>
                      <a:r>
                        <a:rPr lang="en-US" sz="1400" dirty="0">
                          <a:solidFill>
                            <a:schemeClr val="bg2"/>
                          </a:solidFill>
                          <a:effectLst/>
                          <a:latin typeface="+mn-lt"/>
                          <a:ea typeface="Times New Roman" panose="02020603050405020304" pitchFamily="18" charset="0"/>
                          <a:cs typeface="Times New Roman" panose="02020603050405020304" pitchFamily="18" charset="0"/>
                        </a:rPr>
                        <a:t>0.67</a:t>
                      </a:r>
                      <a:endParaRPr lang="en-US" sz="1200" dirty="0">
                        <a:solidFill>
                          <a:schemeClr val="bg2"/>
                        </a:solidFill>
                        <a:effectLst/>
                        <a:latin typeface="+mn-lt"/>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040283967"/>
                  </a:ext>
                </a:extLst>
              </a:tr>
              <a:tr h="0">
                <a:tc>
                  <a:txBody>
                    <a:bodyPr/>
                    <a:lstStyle/>
                    <a:p>
                      <a:pPr marL="0" marR="0" indent="228600" algn="just">
                        <a:lnSpc>
                          <a:spcPts val="1800"/>
                        </a:lnSpc>
                        <a:spcBef>
                          <a:spcPts val="0"/>
                        </a:spcBef>
                        <a:spcAft>
                          <a:spcPts val="0"/>
                        </a:spcAft>
                      </a:pPr>
                      <a:r>
                        <a:rPr lang="en-US" sz="1400">
                          <a:solidFill>
                            <a:schemeClr val="bg2"/>
                          </a:solidFill>
                          <a:effectLst/>
                          <a:latin typeface="+mn-lt"/>
                          <a:ea typeface="Times New Roman" panose="02020603050405020304" pitchFamily="18" charset="0"/>
                          <a:cs typeface="Times New Roman" panose="02020603050405020304" pitchFamily="18" charset="0"/>
                        </a:rPr>
                        <a:t>10</a:t>
                      </a:r>
                      <a:endParaRPr lang="en-US" sz="1200">
                        <a:solidFill>
                          <a:schemeClr val="bg2"/>
                        </a:solidFill>
                        <a:effectLst/>
                        <a:latin typeface="+mn-lt"/>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indent="228600" algn="just">
                        <a:lnSpc>
                          <a:spcPts val="1800"/>
                        </a:lnSpc>
                        <a:spcBef>
                          <a:spcPts val="0"/>
                        </a:spcBef>
                        <a:spcAft>
                          <a:spcPts val="0"/>
                        </a:spcAft>
                      </a:pPr>
                      <a:r>
                        <a:rPr lang="en-US" sz="1400">
                          <a:solidFill>
                            <a:schemeClr val="bg2"/>
                          </a:solidFill>
                          <a:effectLst/>
                          <a:latin typeface="+mn-lt"/>
                          <a:ea typeface="Times New Roman" panose="02020603050405020304" pitchFamily="18" charset="0"/>
                          <a:cs typeface="Times New Roman" panose="02020603050405020304" pitchFamily="18" charset="0"/>
                        </a:rPr>
                        <a:t>mean</a:t>
                      </a:r>
                      <a:endParaRPr lang="en-US" sz="1200">
                        <a:solidFill>
                          <a:schemeClr val="bg2"/>
                        </a:solidFill>
                        <a:effectLst/>
                        <a:latin typeface="+mn-lt"/>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indent="228600" algn="just">
                        <a:lnSpc>
                          <a:spcPts val="1800"/>
                        </a:lnSpc>
                        <a:spcBef>
                          <a:spcPts val="0"/>
                        </a:spcBef>
                        <a:spcAft>
                          <a:spcPts val="0"/>
                        </a:spcAft>
                      </a:pPr>
                      <a:r>
                        <a:rPr lang="en-US" sz="1400" dirty="0">
                          <a:solidFill>
                            <a:schemeClr val="bg2"/>
                          </a:solidFill>
                          <a:effectLst/>
                          <a:latin typeface="+mn-lt"/>
                          <a:ea typeface="Times New Roman" panose="02020603050405020304" pitchFamily="18" charset="0"/>
                          <a:cs typeface="Times New Roman" panose="02020603050405020304" pitchFamily="18" charset="0"/>
                        </a:rPr>
                        <a:t>0.66</a:t>
                      </a:r>
                      <a:endParaRPr lang="en-US" sz="1200" dirty="0">
                        <a:solidFill>
                          <a:schemeClr val="bg2"/>
                        </a:solidFill>
                        <a:effectLst/>
                        <a:latin typeface="+mn-lt"/>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534737054"/>
                  </a:ext>
                </a:extLst>
              </a:tr>
              <a:tr h="0">
                <a:tc>
                  <a:txBody>
                    <a:bodyPr/>
                    <a:lstStyle/>
                    <a:p>
                      <a:pPr marL="0" marR="0" indent="228600" algn="just">
                        <a:lnSpc>
                          <a:spcPts val="1800"/>
                        </a:lnSpc>
                        <a:spcBef>
                          <a:spcPts val="0"/>
                        </a:spcBef>
                        <a:spcAft>
                          <a:spcPts val="0"/>
                        </a:spcAft>
                      </a:pPr>
                      <a:r>
                        <a:rPr lang="en-US" sz="1400">
                          <a:solidFill>
                            <a:schemeClr val="bg2"/>
                          </a:solidFill>
                          <a:effectLst/>
                          <a:latin typeface="+mn-lt"/>
                          <a:ea typeface="Times New Roman" panose="02020603050405020304" pitchFamily="18" charset="0"/>
                          <a:cs typeface="Times New Roman" panose="02020603050405020304" pitchFamily="18" charset="0"/>
                        </a:rPr>
                        <a:t>10</a:t>
                      </a:r>
                      <a:endParaRPr lang="en-US" sz="1200">
                        <a:solidFill>
                          <a:schemeClr val="bg2"/>
                        </a:solidFill>
                        <a:effectLst/>
                        <a:latin typeface="+mn-lt"/>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228600" algn="just">
                        <a:lnSpc>
                          <a:spcPts val="1800"/>
                        </a:lnSpc>
                        <a:spcBef>
                          <a:spcPts val="0"/>
                        </a:spcBef>
                        <a:spcAft>
                          <a:spcPts val="0"/>
                        </a:spcAft>
                      </a:pPr>
                      <a:r>
                        <a:rPr lang="en-US" sz="1400">
                          <a:solidFill>
                            <a:schemeClr val="bg2"/>
                          </a:solidFill>
                          <a:effectLst/>
                          <a:latin typeface="+mn-lt"/>
                          <a:ea typeface="Times New Roman" panose="02020603050405020304" pitchFamily="18" charset="0"/>
                          <a:cs typeface="Times New Roman" panose="02020603050405020304" pitchFamily="18" charset="0"/>
                        </a:rPr>
                        <a:t>75</a:t>
                      </a:r>
                      <a:r>
                        <a:rPr lang="en-US" sz="1400" baseline="30000">
                          <a:solidFill>
                            <a:schemeClr val="bg2"/>
                          </a:solidFill>
                          <a:effectLst/>
                          <a:latin typeface="+mn-lt"/>
                          <a:ea typeface="Times New Roman" panose="02020603050405020304" pitchFamily="18" charset="0"/>
                          <a:cs typeface="Times New Roman" panose="02020603050405020304" pitchFamily="18" charset="0"/>
                        </a:rPr>
                        <a:t>th</a:t>
                      </a:r>
                      <a:r>
                        <a:rPr lang="en-US" sz="1400">
                          <a:solidFill>
                            <a:schemeClr val="bg2"/>
                          </a:solidFill>
                          <a:effectLst/>
                          <a:latin typeface="+mn-lt"/>
                          <a:ea typeface="Times New Roman" panose="02020603050405020304" pitchFamily="18" charset="0"/>
                          <a:cs typeface="Times New Roman" panose="02020603050405020304" pitchFamily="18" charset="0"/>
                        </a:rPr>
                        <a:t> percentile</a:t>
                      </a:r>
                      <a:endParaRPr lang="en-US" sz="1200">
                        <a:solidFill>
                          <a:schemeClr val="bg2"/>
                        </a:solidFill>
                        <a:effectLst/>
                        <a:latin typeface="+mn-lt"/>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indent="228600" algn="just">
                        <a:lnSpc>
                          <a:spcPts val="1800"/>
                        </a:lnSpc>
                        <a:spcBef>
                          <a:spcPts val="0"/>
                        </a:spcBef>
                        <a:spcAft>
                          <a:spcPts val="0"/>
                        </a:spcAft>
                      </a:pPr>
                      <a:r>
                        <a:rPr lang="en-US" sz="1400" dirty="0">
                          <a:solidFill>
                            <a:schemeClr val="bg2"/>
                          </a:solidFill>
                          <a:effectLst/>
                          <a:latin typeface="+mn-lt"/>
                          <a:ea typeface="Times New Roman" panose="02020603050405020304" pitchFamily="18" charset="0"/>
                          <a:cs typeface="Times New Roman" panose="02020603050405020304" pitchFamily="18" charset="0"/>
                        </a:rPr>
                        <a:t>0.66</a:t>
                      </a:r>
                      <a:endParaRPr lang="en-US" sz="1200" dirty="0">
                        <a:solidFill>
                          <a:schemeClr val="bg2"/>
                        </a:solidFill>
                        <a:effectLst/>
                        <a:latin typeface="+mn-lt"/>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4493834"/>
                  </a:ext>
                </a:extLst>
              </a:tr>
            </a:tbl>
          </a:graphicData>
        </a:graphic>
      </p:graphicFrame>
    </p:spTree>
    <p:extLst>
      <p:ext uri="{BB962C8B-B14F-4D97-AF65-F5344CB8AC3E}">
        <p14:creationId xmlns:p14="http://schemas.microsoft.com/office/powerpoint/2010/main" val="1967039441"/>
      </p:ext>
    </p:extLst>
  </p:cSld>
  <p:clrMapOvr>
    <a:masterClrMapping/>
  </p:clrMapOvr>
</p:sld>
</file>

<file path=ppt/theme/theme1.xml><?xml version="1.0" encoding="utf-8"?>
<a:theme xmlns:a="http://schemas.openxmlformats.org/drawingml/2006/main" name="Echo">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1068</TotalTime>
  <Words>1550</Words>
  <Application>Microsoft Office PowerPoint</Application>
  <PresentationFormat>On-screen Show (4:3)</PresentationFormat>
  <Paragraphs>108</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Courier New</vt:lpstr>
      <vt:lpstr>Verdana</vt:lpstr>
      <vt:lpstr>Noto Sans Symbols</vt:lpstr>
      <vt:lpstr>Times New Roman</vt:lpstr>
      <vt:lpstr>Arial</vt:lpstr>
      <vt:lpstr>Echo</vt:lpstr>
      <vt:lpstr>Assessment of Breast Density Using Unsupervised Variational Autoencoders</vt:lpstr>
      <vt:lpstr>Abstract</vt:lpstr>
      <vt:lpstr>Problem</vt:lpstr>
      <vt:lpstr>Introduction (Background Research) </vt:lpstr>
      <vt:lpstr>Hypothesis</vt:lpstr>
      <vt:lpstr>Materials</vt:lpstr>
      <vt:lpstr>Procedure</vt:lpstr>
      <vt:lpstr>Results</vt:lpstr>
      <vt:lpstr>Results (continued)</vt:lpstr>
      <vt:lpstr>Discussion</vt:lpstr>
      <vt:lpstr>Conclusion</vt:lpstr>
      <vt:lpstr>Reflection/Application</vt:lpstr>
      <vt:lpstr>References Cited</vt:lpstr>
      <vt:lpstr>References Cited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Criteria for Slides</dc:title>
  <dc:creator>Dean Gilbert</dc:creator>
  <cp:lastModifiedBy>Yilmaz Kara</cp:lastModifiedBy>
  <cp:revision>90</cp:revision>
  <dcterms:created xsi:type="dcterms:W3CDTF">2020-11-08T22:36:19Z</dcterms:created>
  <dcterms:modified xsi:type="dcterms:W3CDTF">2021-02-26T21:15:19Z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TC010183731033</vt:lpwstr>
  </property>
</Properties>
</file>