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will start the presentation.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bf25f7519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bf25f7519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bf25f7519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bf25f7519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bf25f7519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bf25f7519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5646340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5646340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Trevor</a:t>
            </a:r>
            <a:r>
              <a:rPr lang="en">
                <a:solidFill>
                  <a:schemeClr val="dk1"/>
                </a:solidFill>
              </a:rPr>
              <a:t> will e</a:t>
            </a:r>
            <a:r>
              <a:rPr lang="en">
                <a:solidFill>
                  <a:schemeClr val="dk1"/>
                </a:solidFill>
              </a:rPr>
              <a:t>xplain how a supervised DenseNet algorithm is trained on mammograms corresponding to the same patients with MRIs by using the ground-truth ratios generated by U-Net.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bf25f7519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bf25f7519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bf25f7519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bf25f7519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5646340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5646340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 will </a:t>
            </a:r>
            <a:r>
              <a:rPr lang="en">
                <a:solidFill>
                  <a:schemeClr val="dk1"/>
                </a:solidFill>
              </a:rPr>
              <a:t>explain how an unsupervised VAE algorithm is trained on mammograms corresponding to the same patients with MRIs by using the ground-truth ratios generated by U-Net.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bdf592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bdf592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602cbb4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602cbb4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bdf5920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bdf5920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646340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646340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</a:t>
            </a:r>
            <a:r>
              <a:rPr lang="en">
                <a:solidFill>
                  <a:schemeClr val="dk1"/>
                </a:solidFill>
              </a:rPr>
              <a:t> will explain how a supervised U-Net algorithm is trained on MRIs for FGT and breast segmentation.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bdf5920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bdf5920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bf25f751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bf25f751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f25f7519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f25f7519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bf25f7519_1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bf25f7519_1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e13b92c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e13b92c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bdf5920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bdf5920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550c69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550c69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646340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646340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646340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646340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646340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646340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Chloe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will explain how a supervised CNN algorithm is trained on mammograms corresponding to the same patients with MRIs by using the ground-truth ratios generated by U-Net.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f25f7519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f25f7519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f25f751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f25f751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bf25f7519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bf25f7519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f25f7519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bf25f7519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55050"/>
            <a:ext cx="9144000" cy="22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Assessment of </a:t>
            </a:r>
            <a:r>
              <a:rPr lang="en" sz="4500"/>
              <a:t>Breast Density via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Supervised and Unsupervised Algorithms</a:t>
            </a:r>
            <a:endParaRPr sz="4500"/>
          </a:p>
        </p:txBody>
      </p:sp>
      <p:sp>
        <p:nvSpPr>
          <p:cNvPr id="55" name="Google Shape;55;p13"/>
          <p:cNvSpPr txBox="1"/>
          <p:nvPr/>
        </p:nvSpPr>
        <p:spPr>
          <a:xfrm>
            <a:off x="3672750" y="3278525"/>
            <a:ext cx="1798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Chanon Chantaduly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Reutershan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Chloe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CAIDM, UCI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741525" y="1138750"/>
            <a:ext cx="41550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Learning Rate tuning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Starting Learning Rate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LR Scheduler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ReduceLRon Plateau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Hyperparameters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L1/</a:t>
            </a:r>
            <a:r>
              <a:rPr b="1" lang="en" sz="1600">
                <a:solidFill>
                  <a:schemeClr val="dk1"/>
                </a:solidFill>
              </a:rPr>
              <a:t>L2 regularizer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Dropout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Batch Size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375400" y="1261875"/>
            <a:ext cx="419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Other Adjustments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/>
              <a:t>Scaling the ground truth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/>
              <a:t>Remove Activation Function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EarlyStopping vs </a:t>
            </a:r>
            <a:r>
              <a:rPr b="1" lang="en" sz="1600">
                <a:solidFill>
                  <a:schemeClr val="dk1"/>
                </a:solidFill>
              </a:rPr>
              <a:t>Defining # of epochs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11700" y="1049650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Performance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LR = .0005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Batch Size = 12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LR Scheduler: 1% decay rate every epoch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100 steps per epoch, 400 epochs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Scaled the ground truth values [0.0-0.4] =&gt; [0.0-1.0]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Removed sigmoid activation function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L2 regularizer = .01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Best MAE loss: </a:t>
            </a:r>
            <a:r>
              <a:rPr b="1" lang="en" sz="1600">
                <a:solidFill>
                  <a:srgbClr val="000000"/>
                </a:solidFill>
              </a:rPr>
              <a:t>0.025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95" y="1655120"/>
            <a:ext cx="1932600" cy="19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6132400" y="3599500"/>
            <a:ext cx="193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GT scaled by 2.5x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0.3847 =&gt; 0.9618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Issues...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000"/>
            <a:ext cx="4060525" cy="328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00" y="1321000"/>
            <a:ext cx="4224525" cy="33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6229125" y="536875"/>
            <a:ext cx="24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Ideas! Adjust LR Scheduler and/or starting LR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ctrTitle"/>
          </p:nvPr>
        </p:nvSpPr>
        <p:spPr>
          <a:xfrm>
            <a:off x="1161925" y="1420950"/>
            <a:ext cx="6810600" cy="22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Densely Connected Convolutional Networks (DenseNet)</a:t>
            </a:r>
            <a:endParaRPr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DenseNet Architecture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275"/>
            <a:ext cx="809701" cy="8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0" y="1417675"/>
            <a:ext cx="809701" cy="8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50" y="1519400"/>
            <a:ext cx="809701" cy="8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473350" y="1017725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247" name="Google Shape;247;p26"/>
          <p:cNvSpPr/>
          <p:nvPr/>
        </p:nvSpPr>
        <p:spPr>
          <a:xfrm>
            <a:off x="1406775" y="16896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 rot="5400000">
            <a:off x="1428788" y="1643463"/>
            <a:ext cx="1193400" cy="203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Conv</a:t>
            </a:r>
            <a:endParaRPr b="1" i="1" sz="900"/>
          </a:p>
        </p:txBody>
      </p:sp>
      <p:sp>
        <p:nvSpPr>
          <p:cNvPr id="249" name="Google Shape;249;p26"/>
          <p:cNvSpPr/>
          <p:nvPr/>
        </p:nvSpPr>
        <p:spPr>
          <a:xfrm>
            <a:off x="2655000" y="1213288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1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25" y="2885325"/>
            <a:ext cx="3174676" cy="22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 rot="5400000">
            <a:off x="4477975" y="1643463"/>
            <a:ext cx="1193400" cy="20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Transition Layer</a:t>
            </a:r>
            <a:endParaRPr b="1" i="1" sz="900"/>
          </a:p>
        </p:txBody>
      </p:sp>
      <p:sp>
        <p:nvSpPr>
          <p:cNvPr id="252" name="Google Shape;252;p26"/>
          <p:cNvSpPr/>
          <p:nvPr/>
        </p:nvSpPr>
        <p:spPr>
          <a:xfrm rot="5400000">
            <a:off x="7609000" y="1643463"/>
            <a:ext cx="1193400" cy="20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Transition Layer</a:t>
            </a:r>
            <a:endParaRPr b="1" i="1" sz="900"/>
          </a:p>
        </p:txBody>
      </p:sp>
      <p:sp>
        <p:nvSpPr>
          <p:cNvPr id="253" name="Google Shape;253;p26"/>
          <p:cNvSpPr/>
          <p:nvPr/>
        </p:nvSpPr>
        <p:spPr>
          <a:xfrm>
            <a:off x="2173750" y="1689700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4496875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5217775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7529400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rot="5400000">
            <a:off x="7988350" y="2560038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 rot="5400000">
            <a:off x="7988350" y="3378513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6"/>
          <p:cNvCxnSpPr/>
          <p:nvPr/>
        </p:nvCxnSpPr>
        <p:spPr>
          <a:xfrm>
            <a:off x="7942000" y="2885325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/>
          <p:nvPr/>
        </p:nvCxnSpPr>
        <p:spPr>
          <a:xfrm>
            <a:off x="7942000" y="3169475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6"/>
          <p:cNvSpPr txBox="1"/>
          <p:nvPr/>
        </p:nvSpPr>
        <p:spPr>
          <a:xfrm rot="5400000">
            <a:off x="7920196" y="2978626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10800000">
            <a:off x="6650150" y="41749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rot="-5400000">
            <a:off x="5813483" y="4063975"/>
            <a:ext cx="1193400" cy="33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Activation</a:t>
            </a:r>
            <a:endParaRPr b="1"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Pooling</a:t>
            </a:r>
            <a:endParaRPr b="1" i="1" sz="900"/>
          </a:p>
        </p:txBody>
      </p:sp>
      <p:sp>
        <p:nvSpPr>
          <p:cNvPr id="264" name="Google Shape;264;p26"/>
          <p:cNvSpPr/>
          <p:nvPr/>
        </p:nvSpPr>
        <p:spPr>
          <a:xfrm rot="10800000">
            <a:off x="5735500" y="41749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4408925" y="3824575"/>
            <a:ext cx="1253100" cy="81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FGT / Breast</a:t>
            </a:r>
            <a:endParaRPr b="1" i="1" sz="1100"/>
          </a:p>
        </p:txBody>
      </p:sp>
      <p:sp>
        <p:nvSpPr>
          <p:cNvPr id="266" name="Google Shape;266;p26"/>
          <p:cNvSpPr txBox="1"/>
          <p:nvPr/>
        </p:nvSpPr>
        <p:spPr>
          <a:xfrm>
            <a:off x="4494628" y="3442877"/>
            <a:ext cx="10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67" name="Google Shape;267;p26"/>
          <p:cNvSpPr/>
          <p:nvPr/>
        </p:nvSpPr>
        <p:spPr>
          <a:xfrm>
            <a:off x="573550" y="2581000"/>
            <a:ext cx="3253800" cy="247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609300" y="2632650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Dense Block</a:t>
            </a:r>
            <a:endParaRPr b="1"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050" y="1685233"/>
            <a:ext cx="1253100" cy="4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5684338" y="1213288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2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271" name="Google Shape;271;p26"/>
          <p:cNvSpPr/>
          <p:nvPr/>
        </p:nvSpPr>
        <p:spPr>
          <a:xfrm>
            <a:off x="7158325" y="3698563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n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375" y="1685233"/>
            <a:ext cx="1253100" cy="4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38375" y="4174983"/>
            <a:ext cx="1253100" cy="4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DenseNet Regression Parameters and Results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3 dense blocks without bottleneck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4 dense blocks with transition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Growth rate increased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Bottleneck 2 * growth rate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Only 3 layers per dense block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Loss Function - Huber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LR scheduling after n epochs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MAE = 0.0345, MAPE = 30%</a:t>
            </a:r>
            <a:endParaRPr b="1" sz="1200"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50" y="1243788"/>
            <a:ext cx="4912375" cy="32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50" y="2961150"/>
            <a:ext cx="2618802" cy="1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ctrTitle"/>
          </p:nvPr>
        </p:nvSpPr>
        <p:spPr>
          <a:xfrm>
            <a:off x="1171350" y="1831800"/>
            <a:ext cx="68013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Variational Auto-Encoders (VAE)</a:t>
            </a:r>
            <a:endParaRPr sz="4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Architecture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658702" y="195380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551452" y="2990000"/>
            <a:ext cx="127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512x512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213540" y="195380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2106302" y="2990000"/>
            <a:ext cx="127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encoder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3754102" y="1953800"/>
            <a:ext cx="288600" cy="4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3579652" y="2930725"/>
            <a:ext cx="637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std dev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vector</a:t>
            </a:r>
            <a:endParaRPr sz="1000"/>
          </a:p>
        </p:txBody>
      </p:sp>
      <p:sp>
        <p:nvSpPr>
          <p:cNvPr id="299" name="Google Shape;299;p29"/>
          <p:cNvSpPr/>
          <p:nvPr/>
        </p:nvSpPr>
        <p:spPr>
          <a:xfrm>
            <a:off x="4524852" y="2189050"/>
            <a:ext cx="5490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4270152" y="2755200"/>
            <a:ext cx="105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latent matrix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16x16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167500" y="197995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7079200" y="2990000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512x512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754102" y="2588575"/>
            <a:ext cx="288600" cy="4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3623902" y="1521763"/>
            <a:ext cx="549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mean</a:t>
            </a:r>
            <a:r>
              <a:rPr lang="en" sz="1000">
                <a:solidFill>
                  <a:schemeClr val="dk1"/>
                </a:solidFill>
              </a:rPr>
              <a:t> vector</a:t>
            </a:r>
            <a:endParaRPr sz="1000"/>
          </a:p>
        </p:txBody>
      </p:sp>
      <p:sp>
        <p:nvSpPr>
          <p:cNvPr id="305" name="Google Shape;305;p29"/>
          <p:cNvSpPr/>
          <p:nvPr/>
        </p:nvSpPr>
        <p:spPr>
          <a:xfrm>
            <a:off x="5593425" y="197255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5593425" y="2985500"/>
            <a:ext cx="1058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decoder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7" name="Google Shape;307;p29"/>
          <p:cNvCxnSpPr>
            <a:stCxn id="293" idx="3"/>
            <a:endCxn id="295" idx="1"/>
          </p:cNvCxnSpPr>
          <p:nvPr/>
        </p:nvCxnSpPr>
        <p:spPr>
          <a:xfrm>
            <a:off x="1717102" y="2471900"/>
            <a:ext cx="4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295" idx="3"/>
            <a:endCxn id="297" idx="1"/>
          </p:cNvCxnSpPr>
          <p:nvPr/>
        </p:nvCxnSpPr>
        <p:spPr>
          <a:xfrm flipH="1" rot="10800000">
            <a:off x="3271940" y="2154500"/>
            <a:ext cx="4821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295" idx="3"/>
            <a:endCxn id="303" idx="1"/>
          </p:cNvCxnSpPr>
          <p:nvPr/>
        </p:nvCxnSpPr>
        <p:spPr>
          <a:xfrm>
            <a:off x="3271940" y="2471900"/>
            <a:ext cx="4821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stCxn id="297" idx="3"/>
            <a:endCxn id="299" idx="1"/>
          </p:cNvCxnSpPr>
          <p:nvPr/>
        </p:nvCxnSpPr>
        <p:spPr>
          <a:xfrm>
            <a:off x="4042702" y="2154500"/>
            <a:ext cx="4821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9"/>
          <p:cNvCxnSpPr>
            <a:stCxn id="303" idx="3"/>
            <a:endCxn id="299" idx="1"/>
          </p:cNvCxnSpPr>
          <p:nvPr/>
        </p:nvCxnSpPr>
        <p:spPr>
          <a:xfrm flipH="1" rot="10800000">
            <a:off x="4042702" y="2497975"/>
            <a:ext cx="4821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 txBox="1"/>
          <p:nvPr/>
        </p:nvSpPr>
        <p:spPr>
          <a:xfrm>
            <a:off x="4162902" y="3288025"/>
            <a:ext cx="127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sampler</a:t>
            </a:r>
            <a:endParaRPr/>
          </a:p>
        </p:txBody>
      </p:sp>
      <p:cxnSp>
        <p:nvCxnSpPr>
          <p:cNvPr id="313" name="Google Shape;313;p29"/>
          <p:cNvCxnSpPr>
            <a:endCxn id="301" idx="1"/>
          </p:cNvCxnSpPr>
          <p:nvPr/>
        </p:nvCxnSpPr>
        <p:spPr>
          <a:xfrm>
            <a:off x="6651800" y="2498050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9"/>
          <p:cNvCxnSpPr>
            <a:stCxn id="299" idx="3"/>
            <a:endCxn id="305" idx="1"/>
          </p:cNvCxnSpPr>
          <p:nvPr/>
        </p:nvCxnSpPr>
        <p:spPr>
          <a:xfrm flipH="1" rot="10800000">
            <a:off x="5073852" y="2490550"/>
            <a:ext cx="519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Prediction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11986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feature</a:t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1283350"/>
            <a:ext cx="2623725" cy="2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550" y="1290060"/>
            <a:ext cx="2623725" cy="261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625" y="1283365"/>
            <a:ext cx="2623725" cy="26305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40267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features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68760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Workflow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encoder prediction on a 512x512 input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16x16 latent </a:t>
            </a:r>
            <a:r>
              <a:rPr lang="en"/>
              <a:t>feature </a:t>
            </a:r>
            <a:r>
              <a:rPr lang="en"/>
              <a:t>matrix for a patch shape of 32x32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latent feature matrix by removing predictions outside the breast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Collapse latent feature matrix into mean, variance, and weighted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Correlate them with the ground-truth FGT/breast </a:t>
            </a:r>
            <a:r>
              <a:rPr lang="en"/>
              <a:t>ratio </a:t>
            </a:r>
            <a:r>
              <a:rPr lang="en"/>
              <a:t>from U-Net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71350" y="2077800"/>
            <a:ext cx="6801300" cy="9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U-Net Segmentation</a:t>
            </a:r>
            <a:endParaRPr sz="4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(1 feature)</a:t>
            </a:r>
            <a:endParaRPr/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950" y="1277300"/>
            <a:ext cx="2631325" cy="263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450" y="1280650"/>
            <a:ext cx="2631325" cy="26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(2 features)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987" y="1290913"/>
            <a:ext cx="2631325" cy="261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525" y="1280625"/>
            <a:ext cx="2631325" cy="2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(10 features)</a:t>
            </a:r>
            <a:endParaRPr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762" y="1280638"/>
            <a:ext cx="2631325" cy="26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422" y="1280622"/>
            <a:ext cx="2631325" cy="264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 feature)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0.17wm + 0.03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0.17wm - 0.18mean </a:t>
            </a:r>
            <a:br>
              <a:rPr lang="en"/>
            </a:br>
            <a:r>
              <a:rPr lang="en"/>
              <a:t>       + 0.08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00" y="1249300"/>
            <a:ext cx="4511900" cy="32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(2 features)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0.21wm + 0.15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0.18wm + 0.14mean</a:t>
            </a:r>
            <a:br>
              <a:rPr lang="en"/>
            </a:br>
            <a:r>
              <a:rPr lang="en"/>
              <a:t>       - 0.11var + 0.22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</p:txBody>
      </p:sp>
      <p:pic>
        <p:nvPicPr>
          <p:cNvPr id="382" name="Google Shape;3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98" y="1254623"/>
            <a:ext cx="4519249" cy="3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features)</a:t>
            </a:r>
            <a:endParaRPr/>
          </a:p>
        </p:txBody>
      </p: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Correlation: 0.66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gt = 0.29wm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Mean abs error: 0.05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0.28wm - 0.07mean</a:t>
            </a:r>
            <a:br>
              <a:rPr lang="en"/>
            </a:br>
            <a:r>
              <a:rPr lang="en"/>
              <a:t>       - 0.07var + 0.05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0.05</a:t>
            </a:r>
            <a:endParaRPr/>
          </a:p>
        </p:txBody>
      </p:sp>
      <p:pic>
        <p:nvPicPr>
          <p:cNvPr id="389" name="Google Shape;3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00" y="1245575"/>
            <a:ext cx="4521825" cy="32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 can be used as an unsupervised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provide higher correlation for weighted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 between more features and multi-variable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can be improved by considering: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features to find saturation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Non-linear 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better breast masking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filter on non-fgt portions for mlo</a:t>
            </a:r>
            <a:endParaRPr/>
          </a:p>
        </p:txBody>
      </p:sp>
      <p:sp>
        <p:nvSpPr>
          <p:cNvPr id="395" name="Google Shape;3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132300"/>
            <a:ext cx="8520600" cy="324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14" y="1583825"/>
            <a:ext cx="4269325" cy="26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218507" y="142632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111255" y="2462522"/>
            <a:ext cx="1272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010527" y="1426322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965000" y="2462525"/>
            <a:ext cx="1161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 mask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Performance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238 </a:t>
            </a:r>
            <a:r>
              <a:rPr lang="en"/>
              <a:t>individual </a:t>
            </a:r>
            <a:r>
              <a:rPr lang="en"/>
              <a:t>patient MRIs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</a:t>
            </a:r>
            <a:r>
              <a:rPr lang="en"/>
              <a:t>(128, 256, 256)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30,464 2D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scores: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Breast: 0.92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FGT: 0.78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FGT/breast ratio as ground-truth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459650" y="4495075"/>
            <a:ext cx="3266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FGT (pink) and breast (green) segments</a:t>
            </a:r>
            <a:endParaRPr sz="1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655" y="1246925"/>
            <a:ext cx="3266294" cy="3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1171350" y="1831800"/>
            <a:ext cx="68013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Convolutional Neural Networks</a:t>
            </a:r>
            <a:r>
              <a:rPr lang="en" sz="4600"/>
              <a:t> (CNN)</a:t>
            </a:r>
            <a:endParaRPr sz="4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MRIs to Mammograms</a:t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 flipH="1" rot="10800000">
            <a:off x="3099825" y="2825700"/>
            <a:ext cx="19752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25" y="1796800"/>
            <a:ext cx="2092550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525" y="1714475"/>
            <a:ext cx="2167125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02100" y="1879100"/>
            <a:ext cx="18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FGT segmentation tool to predict density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73625" y="1396600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335525" y="13142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Mammogram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431525" y="3896550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= 0.3847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30925" y="1193050"/>
            <a:ext cx="8520600" cy="35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for Linear Regression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895906" y="2573804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007795" y="2642377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640067" y="2261604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687911" y="230265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735755" y="2343706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787248" y="240859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835092" y="2449646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04813" y="1970187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52657" y="2011238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300501" y="205228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348345" y="2093340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396189" y="2134391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444032" y="2175442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500349" y="222107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56666" y="2266716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697156" y="164672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759767" y="170566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822379" y="1764601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884990" y="1823538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947602" y="1882475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122913" y="1421486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185524" y="1480423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248136" y="1539360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310747" y="1598297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917406" y="3038933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978907" y="3090780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040409" y="3142626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084055" y="2713249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60315" y="2784122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911352" y="2520519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36575" y="2854995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579777" y="3242655"/>
            <a:ext cx="1053600" cy="74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126914" y="3203605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305825" y="1558419"/>
            <a:ext cx="1443000" cy="102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= 256x256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695440" y="3338471"/>
            <a:ext cx="1053600" cy="74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555229" y="4079699"/>
            <a:ext cx="1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16@128x128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260721" y="3302577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394529" y="3401549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370382" y="2953967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260725" y="3857957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36@64x64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511157" y="3061860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651932" y="3169753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792707" y="3277646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052127" y="2628412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192902" y="273630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333676" y="2844198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474451" y="2952091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697441" y="237460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838215" y="2482502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978990" y="2590395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119765" y="2698288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260540" y="2806181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088377" y="1990368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229152" y="2098261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369927" y="220615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510702" y="231404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651476" y="2421940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451522" y="1706190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592297" y="1814083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733072" y="1921976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873847" y="2029869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014622" y="2137762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155396" y="2245655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296171" y="2353548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792251" y="252983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6933026" y="263772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615226" y="3059984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522665" y="362169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48@32x32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602327" y="273607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112@4x4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6046202" y="297819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80@8x8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286459" y="3313546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64@16x16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7598485" y="1261850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1x1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481">
            <a:off x="2330425" y="3853093"/>
            <a:ext cx="984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flipH="1" rot="10313707">
            <a:off x="2416320" y="3762336"/>
            <a:ext cx="1349075" cy="3610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rot="-486116">
            <a:off x="2422672" y="3759769"/>
            <a:ext cx="1294218" cy="5474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 rot="-491358">
            <a:off x="3897775" y="3758192"/>
            <a:ext cx="82138" cy="6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9"/>
          <p:cNvCxnSpPr/>
          <p:nvPr/>
        </p:nvCxnSpPr>
        <p:spPr>
          <a:xfrm flipH="1" rot="10004004">
            <a:off x="3959965" y="3634215"/>
            <a:ext cx="1132113" cy="48781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/>
          <p:nvPr/>
        </p:nvCxnSpPr>
        <p:spPr>
          <a:xfrm rot="-796335">
            <a:off x="3965381" y="3630372"/>
            <a:ext cx="1085904" cy="692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 flipH="1" rot="10800000">
            <a:off x="5196089" y="3193543"/>
            <a:ext cx="626100" cy="24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69" idx="3"/>
            <a:endCxn id="154" idx="2"/>
          </p:cNvCxnSpPr>
          <p:nvPr/>
        </p:nvCxnSpPr>
        <p:spPr>
          <a:xfrm flipH="1" rot="10800000">
            <a:off x="5908926" y="2925884"/>
            <a:ext cx="4218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54" idx="3"/>
          </p:cNvCxnSpPr>
          <p:nvPr/>
        </p:nvCxnSpPr>
        <p:spPr>
          <a:xfrm flipH="1" rot="10800000">
            <a:off x="6400940" y="2686931"/>
            <a:ext cx="577500" cy="17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endCxn id="166" idx="2"/>
          </p:cNvCxnSpPr>
          <p:nvPr/>
        </p:nvCxnSpPr>
        <p:spPr>
          <a:xfrm flipH="1" rot="10800000">
            <a:off x="7040121" y="2401848"/>
            <a:ext cx="288900" cy="27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6187788" y="1373605"/>
            <a:ext cx="1485600" cy="5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66" idx="3"/>
          </p:cNvCxnSpPr>
          <p:nvPr/>
        </p:nvCxnSpPr>
        <p:spPr>
          <a:xfrm flipH="1" rot="10800000">
            <a:off x="7361871" y="1451598"/>
            <a:ext cx="337800" cy="9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36" idx="2"/>
          </p:cNvCxnSpPr>
          <p:nvPr/>
        </p:nvCxnSpPr>
        <p:spPr>
          <a:xfrm flipH="1">
            <a:off x="2025225" y="2584119"/>
            <a:ext cx="2100" cy="43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7315800" y="249779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128@2x2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6658900" y="3490450"/>
            <a:ext cx="226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Each layer: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 conv1 block- no strides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conv2 block - 2x2 strides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Each Block: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 Norm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LeakyRelu</a:t>
            </a:r>
            <a:endParaRPr sz="1200"/>
          </a:p>
        </p:txBody>
      </p:sp>
      <p:sp>
        <p:nvSpPr>
          <p:cNvPr id="190" name="Google Shape;190;p19"/>
          <p:cNvSpPr txBox="1"/>
          <p:nvPr/>
        </p:nvSpPr>
        <p:spPr>
          <a:xfrm>
            <a:off x="774475" y="3151450"/>
            <a:ext cx="84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Kernel: 3x3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Padding: same</a:t>
            </a:r>
            <a:endParaRPr sz="1200"/>
          </a:p>
        </p:txBody>
      </p:sp>
      <p:sp>
        <p:nvSpPr>
          <p:cNvPr id="191" name="Google Shape;191;p19"/>
          <p:cNvSpPr/>
          <p:nvPr/>
        </p:nvSpPr>
        <p:spPr>
          <a:xfrm>
            <a:off x="315475" y="1152150"/>
            <a:ext cx="8520600" cy="363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625" y="1152475"/>
            <a:ext cx="8520600" cy="35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5349247" y="2063850"/>
            <a:ext cx="329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LR = .0005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Batch Size = 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Implemented EarlyStopping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Mean Absolute Error = </a:t>
            </a:r>
            <a:r>
              <a:rPr b="1" lang="en" sz="1600">
                <a:solidFill>
                  <a:schemeClr val="dk1"/>
                </a:solidFill>
              </a:rPr>
              <a:t>0.04-0.05</a:t>
            </a:r>
            <a:endParaRPr b="1" sz="160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" y="1374363"/>
            <a:ext cx="4741125" cy="33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741525" y="1138750"/>
            <a:ext cx="41550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Learning Rate tuning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Starting Learning Rate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LR Scheduler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ReduceLRon Plateau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Hyperparameters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L1/</a:t>
            </a:r>
            <a:r>
              <a:rPr lang="en" sz="1600">
                <a:solidFill>
                  <a:schemeClr val="dk1"/>
                </a:solidFill>
              </a:rPr>
              <a:t>L2 regularizer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Dropout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Batch Size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4375400" y="1261875"/>
            <a:ext cx="419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Other Adjustments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/>
              <a:t>Scaling the ground truth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/>
              <a:t>Removing </a:t>
            </a:r>
            <a:r>
              <a:rPr lang="en" sz="1600"/>
              <a:t>Activation Function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EarlyStopping vs </a:t>
            </a:r>
            <a:r>
              <a:rPr lang="en" sz="1600">
                <a:solidFill>
                  <a:schemeClr val="dk1"/>
                </a:solidFill>
              </a:rPr>
              <a:t>Defining # of epochs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11700" y="1049650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